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8"/>
  </p:notesMasterIdLst>
  <p:handoutMasterIdLst>
    <p:handoutMasterId r:id="rId179"/>
  </p:handoutMasterIdLst>
  <p:sldIdLst>
    <p:sldId id="1041" r:id="rId2"/>
    <p:sldId id="723" r:id="rId3"/>
    <p:sldId id="890" r:id="rId4"/>
    <p:sldId id="968" r:id="rId5"/>
    <p:sldId id="969" r:id="rId6"/>
    <p:sldId id="971" r:id="rId7"/>
    <p:sldId id="972" r:id="rId8"/>
    <p:sldId id="973" r:id="rId9"/>
    <p:sldId id="975" r:id="rId10"/>
    <p:sldId id="1042" r:id="rId11"/>
    <p:sldId id="1119" r:id="rId12"/>
    <p:sldId id="974" r:id="rId13"/>
    <p:sldId id="1097" r:id="rId14"/>
    <p:sldId id="976" r:id="rId15"/>
    <p:sldId id="977" r:id="rId16"/>
    <p:sldId id="978" r:id="rId17"/>
    <p:sldId id="979" r:id="rId18"/>
    <p:sldId id="980" r:id="rId19"/>
    <p:sldId id="882" r:id="rId20"/>
    <p:sldId id="981" r:id="rId21"/>
    <p:sldId id="982" r:id="rId22"/>
    <p:sldId id="983" r:id="rId23"/>
    <p:sldId id="984" r:id="rId24"/>
    <p:sldId id="987" r:id="rId25"/>
    <p:sldId id="1121" r:id="rId26"/>
    <p:sldId id="881" r:id="rId27"/>
    <p:sldId id="986" r:id="rId28"/>
    <p:sldId id="985" r:id="rId29"/>
    <p:sldId id="884" r:id="rId30"/>
    <p:sldId id="990" r:id="rId31"/>
    <p:sldId id="991" r:id="rId32"/>
    <p:sldId id="992" r:id="rId33"/>
    <p:sldId id="892" r:id="rId34"/>
    <p:sldId id="988" r:id="rId35"/>
    <p:sldId id="883" r:id="rId36"/>
    <p:sldId id="994" r:id="rId37"/>
    <p:sldId id="995" r:id="rId38"/>
    <p:sldId id="996" r:id="rId39"/>
    <p:sldId id="997" r:id="rId40"/>
    <p:sldId id="999" r:id="rId41"/>
    <p:sldId id="885" r:id="rId42"/>
    <p:sldId id="878" r:id="rId43"/>
    <p:sldId id="1001" r:id="rId44"/>
    <p:sldId id="998" r:id="rId45"/>
    <p:sldId id="886" r:id="rId46"/>
    <p:sldId id="888" r:id="rId47"/>
    <p:sldId id="1007" r:id="rId48"/>
    <p:sldId id="1003" r:id="rId49"/>
    <p:sldId id="1004" r:id="rId50"/>
    <p:sldId id="1005" r:id="rId51"/>
    <p:sldId id="1006" r:id="rId52"/>
    <p:sldId id="877" r:id="rId53"/>
    <p:sldId id="1043" r:id="rId54"/>
    <p:sldId id="1009" r:id="rId55"/>
    <p:sldId id="1010" r:id="rId56"/>
    <p:sldId id="1011" r:id="rId57"/>
    <p:sldId id="1045" r:id="rId58"/>
    <p:sldId id="1044" r:id="rId59"/>
    <p:sldId id="1013" r:id="rId60"/>
    <p:sldId id="1014" r:id="rId61"/>
    <p:sldId id="1015" r:id="rId62"/>
    <p:sldId id="1016" r:id="rId63"/>
    <p:sldId id="946" r:id="rId64"/>
    <p:sldId id="879" r:id="rId65"/>
    <p:sldId id="895" r:id="rId66"/>
    <p:sldId id="896" r:id="rId67"/>
    <p:sldId id="898" r:id="rId68"/>
    <p:sldId id="900" r:id="rId69"/>
    <p:sldId id="1046" r:id="rId70"/>
    <p:sldId id="947" r:id="rId71"/>
    <p:sldId id="902" r:id="rId72"/>
    <p:sldId id="1047" r:id="rId73"/>
    <p:sldId id="1053" r:id="rId74"/>
    <p:sldId id="1050" r:id="rId75"/>
    <p:sldId id="1049" r:id="rId76"/>
    <p:sldId id="903" r:id="rId77"/>
    <p:sldId id="1051" r:id="rId78"/>
    <p:sldId id="1054" r:id="rId79"/>
    <p:sldId id="1052" r:id="rId80"/>
    <p:sldId id="904" r:id="rId81"/>
    <p:sldId id="1055" r:id="rId82"/>
    <p:sldId id="1056" r:id="rId83"/>
    <p:sldId id="905" r:id="rId84"/>
    <p:sldId id="1115" r:id="rId85"/>
    <p:sldId id="949" r:id="rId86"/>
    <p:sldId id="1017" r:id="rId87"/>
    <p:sldId id="1058" r:id="rId88"/>
    <p:sldId id="1019" r:id="rId89"/>
    <p:sldId id="1057" r:id="rId90"/>
    <p:sldId id="909" r:id="rId91"/>
    <p:sldId id="1021" r:id="rId92"/>
    <p:sldId id="1059" r:id="rId93"/>
    <p:sldId id="956" r:id="rId94"/>
    <p:sldId id="1022" r:id="rId95"/>
    <p:sldId id="1023" r:id="rId96"/>
    <p:sldId id="1024" r:id="rId97"/>
    <p:sldId id="1025" r:id="rId98"/>
    <p:sldId id="919" r:id="rId99"/>
    <p:sldId id="921" r:id="rId100"/>
    <p:sldId id="1060" r:id="rId101"/>
    <p:sldId id="1061" r:id="rId102"/>
    <p:sldId id="923" r:id="rId103"/>
    <p:sldId id="1033" r:id="rId104"/>
    <p:sldId id="1034" r:id="rId105"/>
    <p:sldId id="1035" r:id="rId106"/>
    <p:sldId id="1036" r:id="rId107"/>
    <p:sldId id="1037" r:id="rId108"/>
    <p:sldId id="957" r:id="rId109"/>
    <p:sldId id="1062" r:id="rId110"/>
    <p:sldId id="958" r:id="rId111"/>
    <p:sldId id="959" r:id="rId112"/>
    <p:sldId id="926" r:id="rId113"/>
    <p:sldId id="927" r:id="rId114"/>
    <p:sldId id="928" r:id="rId115"/>
    <p:sldId id="929" r:id="rId116"/>
    <p:sldId id="1063" r:id="rId117"/>
    <p:sldId id="930" r:id="rId118"/>
    <p:sldId id="931" r:id="rId119"/>
    <p:sldId id="932" r:id="rId120"/>
    <p:sldId id="1064" r:id="rId121"/>
    <p:sldId id="1065" r:id="rId122"/>
    <p:sldId id="1066" r:id="rId123"/>
    <p:sldId id="1067" r:id="rId124"/>
    <p:sldId id="1068" r:id="rId125"/>
    <p:sldId id="1069" r:id="rId126"/>
    <p:sldId id="1070" r:id="rId127"/>
    <p:sldId id="1079" r:id="rId128"/>
    <p:sldId id="1075" r:id="rId129"/>
    <p:sldId id="1080" r:id="rId130"/>
    <p:sldId id="1081" r:id="rId131"/>
    <p:sldId id="1076" r:id="rId132"/>
    <p:sldId id="1077" r:id="rId133"/>
    <p:sldId id="936" r:id="rId134"/>
    <p:sldId id="1082" r:id="rId135"/>
    <p:sldId id="1083" r:id="rId136"/>
    <p:sldId id="1084" r:id="rId137"/>
    <p:sldId id="1085" r:id="rId138"/>
    <p:sldId id="1086" r:id="rId139"/>
    <p:sldId id="1087" r:id="rId140"/>
    <p:sldId id="938" r:id="rId141"/>
    <p:sldId id="937" r:id="rId142"/>
    <p:sldId id="1088" r:id="rId143"/>
    <p:sldId id="939" r:id="rId144"/>
    <p:sldId id="1089" r:id="rId145"/>
    <p:sldId id="942" r:id="rId146"/>
    <p:sldId id="965" r:id="rId147"/>
    <p:sldId id="1090" r:id="rId148"/>
    <p:sldId id="1091" r:id="rId149"/>
    <p:sldId id="951" r:id="rId150"/>
    <p:sldId id="1092" r:id="rId151"/>
    <p:sldId id="1093" r:id="rId152"/>
    <p:sldId id="1094" r:id="rId153"/>
    <p:sldId id="1095" r:id="rId154"/>
    <p:sldId id="940" r:id="rId155"/>
    <p:sldId id="941" r:id="rId156"/>
    <p:sldId id="1096" r:id="rId157"/>
    <p:sldId id="1098" r:id="rId158"/>
    <p:sldId id="1099" r:id="rId159"/>
    <p:sldId id="1100" r:id="rId160"/>
    <p:sldId id="1101" r:id="rId161"/>
    <p:sldId id="1116" r:id="rId162"/>
    <p:sldId id="1117" r:id="rId163"/>
    <p:sldId id="1118" r:id="rId164"/>
    <p:sldId id="966" r:id="rId165"/>
    <p:sldId id="954" r:id="rId166"/>
    <p:sldId id="967" r:id="rId167"/>
    <p:sldId id="1102" r:id="rId168"/>
    <p:sldId id="1030" r:id="rId169"/>
    <p:sldId id="1031" r:id="rId170"/>
    <p:sldId id="1103" r:id="rId171"/>
    <p:sldId id="1104" r:id="rId172"/>
    <p:sldId id="1106" r:id="rId173"/>
    <p:sldId id="1111" r:id="rId174"/>
    <p:sldId id="1112" r:id="rId175"/>
    <p:sldId id="1113" r:id="rId176"/>
    <p:sldId id="1114" r:id="rId177"/>
  </p:sldIdLst>
  <p:sldSz cx="9144000" cy="6858000" type="screen4x3"/>
  <p:notesSz cx="6858000" cy="9144000"/>
  <p:custDataLst>
    <p:tags r:id="rId180"/>
  </p:custDataLst>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2" pos="340"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9DD9"/>
    <a:srgbClr val="006600"/>
    <a:srgbClr val="CC0066"/>
    <a:srgbClr val="660066"/>
    <a:srgbClr val="000000"/>
    <a:srgbClr val="33CCCC"/>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17" autoAdjust="0"/>
    <p:restoredTop sz="95244" autoAdjust="0"/>
  </p:normalViewPr>
  <p:slideViewPr>
    <p:cSldViewPr>
      <p:cViewPr varScale="1">
        <p:scale>
          <a:sx n="82" d="100"/>
          <a:sy n="82" d="100"/>
        </p:scale>
        <p:origin x="1834" y="67"/>
      </p:cViewPr>
      <p:guideLst>
        <p:guide pos="340"/>
        <p:guide orient="horz" pos="2160"/>
      </p:guideLst>
    </p:cSldViewPr>
  </p:slideViewPr>
  <p:outlineViewPr>
    <p:cViewPr>
      <p:scale>
        <a:sx n="33" d="100"/>
        <a:sy n="33" d="100"/>
      </p:scale>
      <p:origin x="114" y="21780"/>
    </p:cViewPr>
    <p:sldLst>
      <p:sld r:id="rId1" collapse="1"/>
    </p:sldLst>
  </p:outlineViewPr>
  <p:notesTextViewPr>
    <p:cViewPr>
      <p:scale>
        <a:sx n="100" d="100"/>
        <a:sy n="100" d="100"/>
      </p:scale>
      <p:origin x="0" y="0"/>
    </p:cViewPr>
  </p:notesTextViewPr>
  <p:sorterViewPr>
    <p:cViewPr>
      <p:scale>
        <a:sx n="20" d="100"/>
        <a:sy n="20" d="100"/>
      </p:scale>
      <p:origin x="0" y="0"/>
    </p:cViewPr>
  </p:sorterViewPr>
  <p:notesViewPr>
    <p:cSldViewPr>
      <p:cViewPr varScale="1">
        <p:scale>
          <a:sx n="43" d="100"/>
          <a:sy n="43" d="100"/>
        </p:scale>
        <p:origin x="-141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ags" Target="tags/tag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_rels/viewProps.xml.rels><?xml version="1.0" encoding="UTF-8" standalone="yes"?>
<Relationships xmlns="http://schemas.openxmlformats.org/package/2006/relationships"><Relationship Id="rId1"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3B0E81-A1DE-496D-909B-2472D715511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7EDC1584-370C-4EF6-8619-3EF02B24B029}">
      <dgm:prSet custT="1"/>
      <dgm:spPr/>
      <dgm:t>
        <a:bodyPr/>
        <a:lstStyle/>
        <a:p>
          <a:pPr algn="ctr" rtl="0">
            <a:lnSpc>
              <a:spcPct val="100000"/>
            </a:lnSpc>
            <a:spcAft>
              <a:spcPts val="600"/>
            </a:spcAft>
          </a:pPr>
          <a:r>
            <a:rPr kumimoji="1" lang="zh-CN" altLang="en-US" sz="2400" b="1" i="0" dirty="0">
              <a:latin typeface="+mj-ea"/>
              <a:ea typeface="+mj-ea"/>
            </a:rPr>
            <a:t>原子结构</a:t>
          </a:r>
          <a:endParaRPr kumimoji="1" lang="en-US" altLang="zh-CN" sz="2400" b="1" i="0" dirty="0">
            <a:latin typeface="+mj-ea"/>
            <a:ea typeface="+mj-ea"/>
          </a:endParaRPr>
        </a:p>
        <a:p>
          <a:pPr algn="ctr" rtl="0">
            <a:lnSpc>
              <a:spcPct val="100000"/>
            </a:lnSpc>
            <a:spcAft>
              <a:spcPts val="600"/>
            </a:spcAft>
          </a:pPr>
          <a:r>
            <a:rPr kumimoji="1" lang="zh-CN" altLang="en-US" sz="2400" b="1" i="0" dirty="0">
              <a:latin typeface="+mj-ea"/>
              <a:ea typeface="+mj-ea"/>
            </a:rPr>
            <a:t>分子结构</a:t>
          </a:r>
          <a:endParaRPr kumimoji="1" lang="en-US" altLang="zh-CN" sz="2400" b="1" i="0" dirty="0">
            <a:latin typeface="+mj-ea"/>
            <a:ea typeface="+mj-ea"/>
          </a:endParaRPr>
        </a:p>
        <a:p>
          <a:pPr algn="ctr" rtl="0">
            <a:lnSpc>
              <a:spcPct val="100000"/>
            </a:lnSpc>
            <a:spcAft>
              <a:spcPts val="600"/>
            </a:spcAft>
          </a:pPr>
          <a:r>
            <a:rPr kumimoji="1" lang="zh-CN" altLang="en-US" sz="2400" b="1" i="0" dirty="0">
              <a:latin typeface="+mj-ea"/>
              <a:ea typeface="+mj-ea"/>
            </a:rPr>
            <a:t>晶体结构</a:t>
          </a:r>
          <a:endParaRPr lang="zh-CN" sz="2400" b="1" i="0" dirty="0">
            <a:latin typeface="+mj-ea"/>
            <a:ea typeface="+mj-ea"/>
          </a:endParaRPr>
        </a:p>
      </dgm:t>
    </dgm:pt>
    <dgm:pt modelId="{3280F420-6B3E-4868-86A9-2BFE67306FD7}" type="parTrans" cxnId="{07E01CA6-F688-4DF6-8492-444DC986E8EB}">
      <dgm:prSet/>
      <dgm:spPr/>
      <dgm:t>
        <a:bodyPr/>
        <a:lstStyle/>
        <a:p>
          <a:endParaRPr lang="zh-CN" altLang="en-US" b="1"/>
        </a:p>
      </dgm:t>
    </dgm:pt>
    <dgm:pt modelId="{4ACCEA25-0E30-4E24-AB8A-8484227775B0}" type="sibTrans" cxnId="{07E01CA6-F688-4DF6-8492-444DC986E8EB}">
      <dgm:prSet/>
      <dgm:spPr/>
      <dgm:t>
        <a:bodyPr/>
        <a:lstStyle/>
        <a:p>
          <a:endParaRPr lang="zh-CN" altLang="en-US" b="1"/>
        </a:p>
      </dgm:t>
    </dgm:pt>
    <dgm:pt modelId="{7B7B4FDB-FF25-4F2A-8B24-C459611BC646}" type="pres">
      <dgm:prSet presAssocID="{773B0E81-A1DE-496D-909B-2472D7155114}" presName="Name0" presStyleCnt="0">
        <dgm:presLayoutVars>
          <dgm:dir/>
          <dgm:animLvl val="lvl"/>
          <dgm:resizeHandles val="exact"/>
        </dgm:presLayoutVars>
      </dgm:prSet>
      <dgm:spPr/>
    </dgm:pt>
    <dgm:pt modelId="{C7D6A463-2356-41A8-ACA7-82A72797CD02}" type="pres">
      <dgm:prSet presAssocID="{7EDC1584-370C-4EF6-8619-3EF02B24B029}" presName="linNode" presStyleCnt="0"/>
      <dgm:spPr/>
    </dgm:pt>
    <dgm:pt modelId="{8B83D022-C373-495D-84C7-521D19B373A3}" type="pres">
      <dgm:prSet presAssocID="{7EDC1584-370C-4EF6-8619-3EF02B24B029}" presName="parentText" presStyleLbl="node1" presStyleIdx="0" presStyleCnt="1" custScaleX="277778" custLinFactNeighborX="862" custLinFactNeighborY="-7397">
        <dgm:presLayoutVars>
          <dgm:chMax val="1"/>
          <dgm:bulletEnabled val="1"/>
        </dgm:presLayoutVars>
      </dgm:prSet>
      <dgm:spPr/>
    </dgm:pt>
  </dgm:ptLst>
  <dgm:cxnLst>
    <dgm:cxn modelId="{4866CE4D-F357-49BB-A1FC-A8B85642191C}" type="presOf" srcId="{7EDC1584-370C-4EF6-8619-3EF02B24B029}" destId="{8B83D022-C373-495D-84C7-521D19B373A3}" srcOrd="0" destOrd="0" presId="urn:microsoft.com/office/officeart/2005/8/layout/vList5"/>
    <dgm:cxn modelId="{DF5F7D56-B59F-49F0-8290-7B0CAB3E793C}" type="presOf" srcId="{773B0E81-A1DE-496D-909B-2472D7155114}" destId="{7B7B4FDB-FF25-4F2A-8B24-C459611BC646}" srcOrd="0" destOrd="0" presId="urn:microsoft.com/office/officeart/2005/8/layout/vList5"/>
    <dgm:cxn modelId="{07E01CA6-F688-4DF6-8492-444DC986E8EB}" srcId="{773B0E81-A1DE-496D-909B-2472D7155114}" destId="{7EDC1584-370C-4EF6-8619-3EF02B24B029}" srcOrd="0" destOrd="0" parTransId="{3280F420-6B3E-4868-86A9-2BFE67306FD7}" sibTransId="{4ACCEA25-0E30-4E24-AB8A-8484227775B0}"/>
    <dgm:cxn modelId="{D50FB041-8917-4B75-8C5E-DBA7D582E721}" type="presParOf" srcId="{7B7B4FDB-FF25-4F2A-8B24-C459611BC646}" destId="{C7D6A463-2356-41A8-ACA7-82A72797CD02}" srcOrd="0" destOrd="0" presId="urn:microsoft.com/office/officeart/2005/8/layout/vList5"/>
    <dgm:cxn modelId="{66A3170F-BA43-4576-BC07-E8971374A6BC}" type="presParOf" srcId="{C7D6A463-2356-41A8-ACA7-82A72797CD02}" destId="{8B83D022-C373-495D-84C7-521D19B373A3}"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3D022-C373-495D-84C7-521D19B373A3}">
      <dsp:nvSpPr>
        <dsp:cNvPr id="0" name=""/>
        <dsp:cNvSpPr/>
      </dsp:nvSpPr>
      <dsp:spPr>
        <a:xfrm>
          <a:off x="3243" y="0"/>
          <a:ext cx="3321056" cy="1870378"/>
        </a:xfrm>
        <a:prstGeom prst="roundRect">
          <a:avLst/>
        </a:prstGeom>
        <a:solidFill>
          <a:schemeClr val="accent1">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100000"/>
            </a:lnSpc>
            <a:spcBef>
              <a:spcPct val="0"/>
            </a:spcBef>
            <a:spcAft>
              <a:spcPts val="600"/>
            </a:spcAft>
            <a:buNone/>
          </a:pPr>
          <a:r>
            <a:rPr kumimoji="1" lang="zh-CN" altLang="en-US" sz="2400" b="1" i="0" kern="1200" dirty="0">
              <a:latin typeface="+mj-ea"/>
              <a:ea typeface="+mj-ea"/>
            </a:rPr>
            <a:t>原子结构</a:t>
          </a:r>
          <a:endParaRPr kumimoji="1" lang="en-US" altLang="zh-CN" sz="2400" b="1" i="0" kern="1200" dirty="0">
            <a:latin typeface="+mj-ea"/>
            <a:ea typeface="+mj-ea"/>
          </a:endParaRPr>
        </a:p>
        <a:p>
          <a:pPr marL="0" lvl="0" indent="0" algn="ctr" defTabSz="1066800" rtl="0">
            <a:lnSpc>
              <a:spcPct val="100000"/>
            </a:lnSpc>
            <a:spcBef>
              <a:spcPct val="0"/>
            </a:spcBef>
            <a:spcAft>
              <a:spcPts val="600"/>
            </a:spcAft>
            <a:buNone/>
          </a:pPr>
          <a:r>
            <a:rPr kumimoji="1" lang="zh-CN" altLang="en-US" sz="2400" b="1" i="0" kern="1200" dirty="0">
              <a:latin typeface="+mj-ea"/>
              <a:ea typeface="+mj-ea"/>
            </a:rPr>
            <a:t>分子结构</a:t>
          </a:r>
          <a:endParaRPr kumimoji="1" lang="en-US" altLang="zh-CN" sz="2400" b="1" i="0" kern="1200" dirty="0">
            <a:latin typeface="+mj-ea"/>
            <a:ea typeface="+mj-ea"/>
          </a:endParaRPr>
        </a:p>
        <a:p>
          <a:pPr marL="0" lvl="0" indent="0" algn="ctr" defTabSz="1066800" rtl="0">
            <a:lnSpc>
              <a:spcPct val="100000"/>
            </a:lnSpc>
            <a:spcBef>
              <a:spcPct val="0"/>
            </a:spcBef>
            <a:spcAft>
              <a:spcPts val="600"/>
            </a:spcAft>
            <a:buNone/>
          </a:pPr>
          <a:r>
            <a:rPr kumimoji="1" lang="zh-CN" altLang="en-US" sz="2400" b="1" i="0" kern="1200" dirty="0">
              <a:latin typeface="+mj-ea"/>
              <a:ea typeface="+mj-ea"/>
            </a:rPr>
            <a:t>晶体结构</a:t>
          </a:r>
          <a:endParaRPr lang="zh-CN" sz="2400" b="1" i="0" kern="1200" dirty="0">
            <a:latin typeface="+mj-ea"/>
            <a:ea typeface="+mj-ea"/>
          </a:endParaRPr>
        </a:p>
      </dsp:txBody>
      <dsp:txXfrm>
        <a:off x="94547" y="91304"/>
        <a:ext cx="3138448" cy="168777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image" Target="../media/image6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11" Type="http://schemas.openxmlformats.org/officeDocument/2006/relationships/image" Target="../media/image100.wmf"/><Relationship Id="rId5" Type="http://schemas.openxmlformats.org/officeDocument/2006/relationships/image" Target="../media/image94.wmf"/><Relationship Id="rId10" Type="http://schemas.openxmlformats.org/officeDocument/2006/relationships/image" Target="../media/image99.wmf"/><Relationship Id="rId4" Type="http://schemas.openxmlformats.org/officeDocument/2006/relationships/image" Target="../media/image93.wmf"/><Relationship Id="rId9" Type="http://schemas.openxmlformats.org/officeDocument/2006/relationships/image" Target="../media/image9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1.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defRPr>
            </a:lvl1pPr>
          </a:lstStyle>
          <a:p>
            <a:pPr>
              <a:defRPr/>
            </a:pPr>
            <a:endParaRPr lang="zh-CN" altLang="en-US"/>
          </a:p>
        </p:txBody>
      </p:sp>
      <p:sp>
        <p:nvSpPr>
          <p:cNvPr id="34819" name="Rectangle 3"/>
          <p:cNvSpPr>
            <a:spLocks noGrp="1" noChangeArrowheads="1"/>
          </p:cNvSpPr>
          <p:nvPr>
            <p:ph type="dt" sz="quarter" idx="1"/>
          </p:nvPr>
        </p:nvSpPr>
        <p:spPr bwMode="auto">
          <a:xfrm>
            <a:off x="388620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defRPr>
            </a:lvl1pPr>
          </a:lstStyle>
          <a:p>
            <a:pPr>
              <a:defRPr/>
            </a:pPr>
            <a:endParaRPr lang="en-US" altLang="zh-CN"/>
          </a:p>
        </p:txBody>
      </p:sp>
      <p:sp>
        <p:nvSpPr>
          <p:cNvPr id="34820" name="Rectangle 4"/>
          <p:cNvSpPr>
            <a:spLocks noGrp="1" noChangeArrowheads="1"/>
          </p:cNvSpPr>
          <p:nvPr>
            <p:ph type="ftr" sz="quarter" idx="2"/>
          </p:nvPr>
        </p:nvSpPr>
        <p:spPr bwMode="auto">
          <a:xfrm>
            <a:off x="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34821" name="Rectangle 5"/>
          <p:cNvSpPr>
            <a:spLocks noGrp="1" noChangeArrowheads="1"/>
          </p:cNvSpPr>
          <p:nvPr>
            <p:ph type="sldNum" sz="quarter" idx="3"/>
          </p:nvPr>
        </p:nvSpPr>
        <p:spPr bwMode="auto">
          <a:xfrm>
            <a:off x="388620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itchFamily="18" charset="0"/>
              </a:defRPr>
            </a:lvl1pPr>
          </a:lstStyle>
          <a:p>
            <a:pPr>
              <a:defRPr/>
            </a:pPr>
            <a:fld id="{F09A0C37-1C3F-4907-A4EF-EDFC95A6DE6C}" type="slidenum">
              <a:rPr lang="zh-CN" altLang="en-US"/>
              <a:pPr>
                <a:defRPr/>
              </a:pPr>
              <a:t>‹#›</a:t>
            </a:fld>
            <a:endParaRPr lang="en-US" altLang="zh-CN"/>
          </a:p>
        </p:txBody>
      </p:sp>
    </p:spTree>
    <p:extLst>
      <p:ext uri="{BB962C8B-B14F-4D97-AF65-F5344CB8AC3E}">
        <p14:creationId xmlns:p14="http://schemas.microsoft.com/office/powerpoint/2010/main" val="1030792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zh-CN" altLang="en-US"/>
          </a:p>
        </p:txBody>
      </p:sp>
      <p:sp>
        <p:nvSpPr>
          <p:cNvPr id="183299" name="Rectangle 3"/>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Grp="1" noChangeArrowheads="1"/>
          </p:cNvSpPr>
          <p:nvPr>
            <p:ph type="body" sz="quarter" idx="3"/>
          </p:nvPr>
        </p:nvSpPr>
        <p:spPr bwMode="auto">
          <a:xfrm>
            <a:off x="914400" y="4343400"/>
            <a:ext cx="5029200" cy="41148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3" name="Rectangle 5"/>
          <p:cNvSpPr>
            <a:spLocks noGrp="1" noChangeArrowheads="1"/>
          </p:cNvSpPr>
          <p:nvPr>
            <p:ph type="dt" idx="1"/>
          </p:nvPr>
        </p:nvSpPr>
        <p:spPr bwMode="auto">
          <a:xfrm>
            <a:off x="3886200" y="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en-US" altLang="zh-CN"/>
          </a:p>
        </p:txBody>
      </p:sp>
      <p:sp>
        <p:nvSpPr>
          <p:cNvPr id="2054" name="Rectangle 6"/>
          <p:cNvSpPr>
            <a:spLocks noGrp="1" noChangeArrowheads="1"/>
          </p:cNvSpPr>
          <p:nvPr>
            <p:ph type="ftr" sz="quarter" idx="4"/>
          </p:nvPr>
        </p:nvSpPr>
        <p:spPr bwMode="auto">
          <a:xfrm>
            <a:off x="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12700" cap="sq">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pPr>
              <a:defRPr/>
            </a:pPr>
            <a:fld id="{B0A3433F-4732-4D5A-A370-7B550F225134}" type="slidenum">
              <a:rPr lang="zh-CN" altLang="en-US"/>
              <a:pPr>
                <a:defRPr/>
              </a:pPr>
              <a:t>‹#›</a:t>
            </a:fld>
            <a:endParaRPr lang="en-US" altLang="zh-CN"/>
          </a:p>
        </p:txBody>
      </p:sp>
    </p:spTree>
    <p:extLst>
      <p:ext uri="{BB962C8B-B14F-4D97-AF65-F5344CB8AC3E}">
        <p14:creationId xmlns:p14="http://schemas.microsoft.com/office/powerpoint/2010/main" val="26983054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7799646E-001A-435E-B2B4-9FA290FFA01F}" type="slidenum">
              <a:rPr lang="zh-CN" altLang="en-US" smtClean="0"/>
              <a:pPr eaLnBrk="1" hangingPunct="1">
                <a:spcBef>
                  <a:spcPct val="0"/>
                </a:spcBef>
              </a:pPr>
              <a:t>1</a:t>
            </a:fld>
            <a:endParaRPr lang="en-US"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7E75DFE8-C20F-42DE-8A63-C3EE20ADA348}" type="slidenum">
              <a:rPr lang="zh-CN" altLang="en-US" smtClean="0"/>
              <a:pPr eaLnBrk="1" hangingPunct="1">
                <a:spcBef>
                  <a:spcPct val="0"/>
                </a:spcBef>
              </a:pPr>
              <a:t>83</a:t>
            </a:fld>
            <a:endParaRPr lang="en-US" altLang="zh-CN"/>
          </a:p>
        </p:txBody>
      </p:sp>
      <p:sp>
        <p:nvSpPr>
          <p:cNvPr id="193539" name="Rectangle 2"/>
          <p:cNvSpPr>
            <a:spLocks noGrp="1" noRot="1" noChangeAspect="1" noChangeArrowheads="1" noTextEdit="1"/>
          </p:cNvSpPr>
          <p:nvPr>
            <p:ph type="sldImg"/>
          </p:nvPr>
        </p:nvSpPr>
        <p:spPr>
          <a:solidFill>
            <a:srgbClr val="FFFFFF"/>
          </a:solidFill>
          <a:ln/>
        </p:spPr>
      </p:sp>
      <p:sp>
        <p:nvSpPr>
          <p:cNvPr id="1935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9C4EF2E5-5670-430A-B072-7E86FC24EB98}" type="slidenum">
              <a:rPr lang="zh-CN" altLang="en-US" smtClean="0"/>
              <a:pPr eaLnBrk="1" hangingPunct="1">
                <a:spcBef>
                  <a:spcPct val="0"/>
                </a:spcBef>
              </a:pPr>
              <a:t>85</a:t>
            </a:fld>
            <a:endParaRPr lang="en-US" altLang="zh-CN"/>
          </a:p>
        </p:txBody>
      </p:sp>
      <p:sp>
        <p:nvSpPr>
          <p:cNvPr id="194563" name="Rectangle 2"/>
          <p:cNvSpPr>
            <a:spLocks noGrp="1" noRot="1" noChangeAspect="1" noChangeArrowheads="1" noTextEdit="1"/>
          </p:cNvSpPr>
          <p:nvPr>
            <p:ph type="sldImg"/>
          </p:nvPr>
        </p:nvSpPr>
        <p:spPr>
          <a:solidFill>
            <a:srgbClr val="FFFFFF"/>
          </a:solidFill>
          <a:ln/>
        </p:spPr>
      </p:sp>
      <p:sp>
        <p:nvSpPr>
          <p:cNvPr id="1945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A8EDAB90-9154-4016-895A-BA4AAA5C09F4}" type="slidenum">
              <a:rPr lang="zh-CN" altLang="en-US" smtClean="0"/>
              <a:pPr eaLnBrk="1" hangingPunct="1">
                <a:spcBef>
                  <a:spcPct val="0"/>
                </a:spcBef>
              </a:pPr>
              <a:t>90</a:t>
            </a:fld>
            <a:endParaRPr lang="en-US" altLang="zh-CN"/>
          </a:p>
        </p:txBody>
      </p:sp>
      <p:sp>
        <p:nvSpPr>
          <p:cNvPr id="195587" name="Rectangle 2"/>
          <p:cNvSpPr>
            <a:spLocks noGrp="1" noRot="1" noChangeAspect="1" noChangeArrowheads="1" noTextEdit="1"/>
          </p:cNvSpPr>
          <p:nvPr>
            <p:ph type="sldImg"/>
          </p:nvPr>
        </p:nvSpPr>
        <p:spPr>
          <a:solidFill>
            <a:srgbClr val="FFFFFF"/>
          </a:solidFill>
          <a:ln/>
        </p:spPr>
      </p:sp>
      <p:sp>
        <p:nvSpPr>
          <p:cNvPr id="1955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97B3F793-B12D-4188-AFDA-AFB46D457A14}" type="slidenum">
              <a:rPr lang="zh-CN" altLang="en-US" smtClean="0"/>
              <a:pPr eaLnBrk="1" hangingPunct="1">
                <a:spcBef>
                  <a:spcPct val="0"/>
                </a:spcBef>
              </a:pPr>
              <a:t>93</a:t>
            </a:fld>
            <a:endParaRPr lang="en-US" altLang="zh-CN"/>
          </a:p>
        </p:txBody>
      </p:sp>
      <p:sp>
        <p:nvSpPr>
          <p:cNvPr id="196611" name="Rectangle 2"/>
          <p:cNvSpPr>
            <a:spLocks noGrp="1" noRot="1" noChangeAspect="1" noChangeArrowheads="1" noTextEdit="1"/>
          </p:cNvSpPr>
          <p:nvPr>
            <p:ph type="sldImg"/>
          </p:nvPr>
        </p:nvSpPr>
        <p:spPr>
          <a:solidFill>
            <a:srgbClr val="FFFFFF"/>
          </a:solidFill>
          <a:ln/>
        </p:spPr>
      </p:sp>
      <p:sp>
        <p:nvSpPr>
          <p:cNvPr id="196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65AE35B1-CACB-4A6A-9C09-FEBAF764FB54}" type="slidenum">
              <a:rPr lang="zh-CN" altLang="en-US" smtClean="0"/>
              <a:pPr eaLnBrk="1" hangingPunct="1">
                <a:spcBef>
                  <a:spcPct val="0"/>
                </a:spcBef>
              </a:pPr>
              <a:t>98</a:t>
            </a:fld>
            <a:endParaRPr lang="en-US" altLang="zh-CN"/>
          </a:p>
        </p:txBody>
      </p:sp>
      <p:sp>
        <p:nvSpPr>
          <p:cNvPr id="197635" name="Rectangle 2050"/>
          <p:cNvSpPr>
            <a:spLocks noGrp="1" noRot="1" noChangeAspect="1" noChangeArrowheads="1" noTextEdit="1"/>
          </p:cNvSpPr>
          <p:nvPr>
            <p:ph type="sldImg"/>
          </p:nvPr>
        </p:nvSpPr>
        <p:spPr>
          <a:solidFill>
            <a:srgbClr val="FFFFFF"/>
          </a:solidFill>
          <a:ln/>
        </p:spPr>
      </p:sp>
      <p:sp>
        <p:nvSpPr>
          <p:cNvPr id="197636" name="Rectangle 2051"/>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A5238E88-2628-4E32-83A5-A8460D9BC741}" type="slidenum">
              <a:rPr lang="zh-CN" altLang="en-US" smtClean="0"/>
              <a:pPr eaLnBrk="1" hangingPunct="1">
                <a:spcBef>
                  <a:spcPct val="0"/>
                </a:spcBef>
              </a:pPr>
              <a:t>99</a:t>
            </a:fld>
            <a:endParaRPr lang="en-US" altLang="zh-CN"/>
          </a:p>
        </p:txBody>
      </p:sp>
      <p:sp>
        <p:nvSpPr>
          <p:cNvPr id="198659" name="Rectangle 2"/>
          <p:cNvSpPr>
            <a:spLocks noGrp="1" noRot="1" noChangeAspect="1" noChangeArrowheads="1" noTextEdit="1"/>
          </p:cNvSpPr>
          <p:nvPr>
            <p:ph type="sldImg"/>
          </p:nvPr>
        </p:nvSpPr>
        <p:spPr>
          <a:solidFill>
            <a:srgbClr val="FFFFFF"/>
          </a:solidFill>
          <a:ln/>
        </p:spPr>
      </p:sp>
      <p:sp>
        <p:nvSpPr>
          <p:cNvPr id="198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BA7AE7F7-7F9E-4B98-BC0A-0E64F38E52F5}" type="slidenum">
              <a:rPr lang="zh-CN" altLang="en-US" smtClean="0"/>
              <a:pPr eaLnBrk="1" hangingPunct="1">
                <a:spcBef>
                  <a:spcPct val="0"/>
                </a:spcBef>
              </a:pPr>
              <a:t>102</a:t>
            </a:fld>
            <a:endParaRPr lang="en-US" altLang="zh-CN"/>
          </a:p>
        </p:txBody>
      </p:sp>
      <p:sp>
        <p:nvSpPr>
          <p:cNvPr id="199683" name="Rectangle 2"/>
          <p:cNvSpPr>
            <a:spLocks noGrp="1" noRot="1" noChangeAspect="1" noChangeArrowheads="1" noTextEdit="1"/>
          </p:cNvSpPr>
          <p:nvPr>
            <p:ph type="sldImg"/>
          </p:nvPr>
        </p:nvSpPr>
        <p:spPr>
          <a:solidFill>
            <a:srgbClr val="FFFFFF"/>
          </a:solidFill>
          <a:ln/>
        </p:spPr>
      </p:sp>
      <p:sp>
        <p:nvSpPr>
          <p:cNvPr id="1996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07448FBF-8AC5-496C-8DE1-EFAD3C974F79}" type="slidenum">
              <a:rPr lang="zh-CN" altLang="en-US" smtClean="0"/>
              <a:pPr eaLnBrk="1" hangingPunct="1">
                <a:spcBef>
                  <a:spcPct val="0"/>
                </a:spcBef>
              </a:pPr>
              <a:t>108</a:t>
            </a:fld>
            <a:endParaRPr lang="en-US" altLang="zh-CN"/>
          </a:p>
        </p:txBody>
      </p:sp>
      <p:sp>
        <p:nvSpPr>
          <p:cNvPr id="200707" name="Rectangle 2"/>
          <p:cNvSpPr>
            <a:spLocks noGrp="1" noRot="1" noChangeAspect="1" noChangeArrowheads="1" noTextEdit="1"/>
          </p:cNvSpPr>
          <p:nvPr>
            <p:ph type="sldImg"/>
          </p:nvPr>
        </p:nvSpPr>
        <p:spPr>
          <a:solidFill>
            <a:srgbClr val="FFFFFF"/>
          </a:solidFill>
          <a:ln/>
        </p:spPr>
      </p:sp>
      <p:sp>
        <p:nvSpPr>
          <p:cNvPr id="2007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F12F6E8B-8122-4E42-A39B-36C89770967B}" type="slidenum">
              <a:rPr lang="zh-CN" altLang="en-US" smtClean="0"/>
              <a:pPr eaLnBrk="1" hangingPunct="1">
                <a:spcBef>
                  <a:spcPct val="0"/>
                </a:spcBef>
              </a:pPr>
              <a:t>110</a:t>
            </a:fld>
            <a:endParaRPr lang="en-US" altLang="zh-CN"/>
          </a:p>
        </p:txBody>
      </p:sp>
      <p:sp>
        <p:nvSpPr>
          <p:cNvPr id="201731" name="Rectangle 2"/>
          <p:cNvSpPr>
            <a:spLocks noGrp="1" noRot="1" noChangeAspect="1" noChangeArrowheads="1" noTextEdit="1"/>
          </p:cNvSpPr>
          <p:nvPr>
            <p:ph type="sldImg"/>
          </p:nvPr>
        </p:nvSpPr>
        <p:spPr>
          <a:solidFill>
            <a:srgbClr val="FFFFFF"/>
          </a:solidFill>
          <a:ln/>
        </p:spPr>
      </p:sp>
      <p:sp>
        <p:nvSpPr>
          <p:cNvPr id="2017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7195AA52-3C1B-4241-89D6-F90B78C1D88A}" type="slidenum">
              <a:rPr lang="zh-CN" altLang="en-US" smtClean="0"/>
              <a:pPr eaLnBrk="1" hangingPunct="1">
                <a:spcBef>
                  <a:spcPct val="0"/>
                </a:spcBef>
              </a:pPr>
              <a:t>111</a:t>
            </a:fld>
            <a:endParaRPr lang="en-US" altLang="zh-CN"/>
          </a:p>
        </p:txBody>
      </p:sp>
      <p:sp>
        <p:nvSpPr>
          <p:cNvPr id="202755" name="Rectangle 2"/>
          <p:cNvSpPr>
            <a:spLocks noGrp="1" noRot="1" noChangeAspect="1" noChangeArrowheads="1" noTextEdit="1"/>
          </p:cNvSpPr>
          <p:nvPr>
            <p:ph type="sldImg"/>
          </p:nvPr>
        </p:nvSpPr>
        <p:spPr>
          <a:solidFill>
            <a:srgbClr val="FFFFFF"/>
          </a:solidFill>
          <a:ln/>
        </p:spPr>
      </p:sp>
      <p:sp>
        <p:nvSpPr>
          <p:cNvPr id="2027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B98C31F6-EB95-455B-8E2D-9FFC1B218AD4}" type="slidenum">
              <a:rPr lang="zh-CN" altLang="en-US" smtClean="0"/>
              <a:pPr eaLnBrk="1" hangingPunct="1">
                <a:spcBef>
                  <a:spcPct val="0"/>
                </a:spcBef>
              </a:pPr>
              <a:t>33</a:t>
            </a:fld>
            <a:endParaRPr lang="en-US" altLang="zh-CN"/>
          </a:p>
        </p:txBody>
      </p:sp>
      <p:sp>
        <p:nvSpPr>
          <p:cNvPr id="185347" name="Rectangle 2"/>
          <p:cNvSpPr>
            <a:spLocks noGrp="1" noRot="1" noChangeAspect="1" noChangeArrowheads="1" noTextEdit="1"/>
          </p:cNvSpPr>
          <p:nvPr>
            <p:ph type="sldImg"/>
          </p:nvPr>
        </p:nvSpPr>
        <p:spPr>
          <a:solidFill>
            <a:srgbClr val="FFFFFF"/>
          </a:solidFill>
          <a:ln/>
        </p:spPr>
      </p:sp>
      <p:sp>
        <p:nvSpPr>
          <p:cNvPr id="1853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A69895A0-5B2E-4BBB-9E07-5CBCF5E7B8DB}" type="slidenum">
              <a:rPr lang="zh-CN" altLang="en-US" smtClean="0"/>
              <a:pPr eaLnBrk="1" hangingPunct="1">
                <a:spcBef>
                  <a:spcPct val="0"/>
                </a:spcBef>
              </a:pPr>
              <a:t>112</a:t>
            </a:fld>
            <a:endParaRPr lang="en-US" altLang="zh-CN"/>
          </a:p>
        </p:txBody>
      </p:sp>
      <p:sp>
        <p:nvSpPr>
          <p:cNvPr id="203779" name="Rectangle 2"/>
          <p:cNvSpPr>
            <a:spLocks noGrp="1" noRot="1" noChangeAspect="1" noChangeArrowheads="1" noTextEdit="1"/>
          </p:cNvSpPr>
          <p:nvPr>
            <p:ph type="sldImg"/>
          </p:nvPr>
        </p:nvSpPr>
        <p:spPr>
          <a:solidFill>
            <a:srgbClr val="FFFFFF"/>
          </a:solidFill>
          <a:ln/>
        </p:spPr>
      </p:sp>
      <p:sp>
        <p:nvSpPr>
          <p:cNvPr id="2037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E8B3C53C-EC80-45EF-A3E5-5FDDF3F2F211}" type="slidenum">
              <a:rPr lang="zh-CN" altLang="en-US" smtClean="0"/>
              <a:pPr eaLnBrk="1" hangingPunct="1">
                <a:spcBef>
                  <a:spcPct val="0"/>
                </a:spcBef>
              </a:pPr>
              <a:t>113</a:t>
            </a:fld>
            <a:endParaRPr lang="en-US" altLang="zh-CN"/>
          </a:p>
        </p:txBody>
      </p:sp>
      <p:sp>
        <p:nvSpPr>
          <p:cNvPr id="204803" name="Rectangle 2"/>
          <p:cNvSpPr>
            <a:spLocks noGrp="1" noRot="1" noChangeAspect="1" noChangeArrowheads="1" noTextEdit="1"/>
          </p:cNvSpPr>
          <p:nvPr>
            <p:ph type="sldImg"/>
          </p:nvPr>
        </p:nvSpPr>
        <p:spPr>
          <a:solidFill>
            <a:srgbClr val="FFFFFF"/>
          </a:solidFill>
          <a:ln/>
        </p:spPr>
      </p:sp>
      <p:sp>
        <p:nvSpPr>
          <p:cNvPr id="204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A1CB95F2-A066-4FCF-ADCC-C4BA21B7C19E}" type="slidenum">
              <a:rPr lang="zh-CN" altLang="en-US" smtClean="0"/>
              <a:pPr eaLnBrk="1" hangingPunct="1">
                <a:spcBef>
                  <a:spcPct val="0"/>
                </a:spcBef>
              </a:pPr>
              <a:t>114</a:t>
            </a:fld>
            <a:endParaRPr lang="en-US" altLang="zh-CN"/>
          </a:p>
        </p:txBody>
      </p:sp>
      <p:sp>
        <p:nvSpPr>
          <p:cNvPr id="205827" name="Rectangle 2"/>
          <p:cNvSpPr>
            <a:spLocks noGrp="1" noRot="1" noChangeAspect="1" noChangeArrowheads="1" noTextEdit="1"/>
          </p:cNvSpPr>
          <p:nvPr>
            <p:ph type="sldImg"/>
          </p:nvPr>
        </p:nvSpPr>
        <p:spPr>
          <a:solidFill>
            <a:srgbClr val="FFFFFF"/>
          </a:solidFill>
          <a:ln/>
        </p:spPr>
      </p:sp>
      <p:sp>
        <p:nvSpPr>
          <p:cNvPr id="2058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7E8995D9-230F-43CE-A444-94EF0E770A87}" type="slidenum">
              <a:rPr lang="zh-CN" altLang="en-US" smtClean="0"/>
              <a:pPr eaLnBrk="1" hangingPunct="1">
                <a:spcBef>
                  <a:spcPct val="0"/>
                </a:spcBef>
              </a:pPr>
              <a:t>115</a:t>
            </a:fld>
            <a:endParaRPr lang="en-US" altLang="zh-CN"/>
          </a:p>
        </p:txBody>
      </p:sp>
      <p:sp>
        <p:nvSpPr>
          <p:cNvPr id="206851" name="Rectangle 1026"/>
          <p:cNvSpPr>
            <a:spLocks noGrp="1" noRot="1" noChangeAspect="1" noChangeArrowheads="1" noTextEdit="1"/>
          </p:cNvSpPr>
          <p:nvPr>
            <p:ph type="sldImg"/>
          </p:nvPr>
        </p:nvSpPr>
        <p:spPr>
          <a:solidFill>
            <a:srgbClr val="FFFFFF"/>
          </a:solidFill>
          <a:ln/>
        </p:spPr>
      </p:sp>
      <p:sp>
        <p:nvSpPr>
          <p:cNvPr id="206852"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E8214028-1D0A-4D64-B305-7E2CCF0CDB08}" type="slidenum">
              <a:rPr lang="zh-CN" altLang="en-US" smtClean="0"/>
              <a:pPr eaLnBrk="1" hangingPunct="1">
                <a:spcBef>
                  <a:spcPct val="0"/>
                </a:spcBef>
              </a:pPr>
              <a:t>117</a:t>
            </a:fld>
            <a:endParaRPr lang="en-US" altLang="zh-CN"/>
          </a:p>
        </p:txBody>
      </p:sp>
      <p:sp>
        <p:nvSpPr>
          <p:cNvPr id="207875" name="Rectangle 2"/>
          <p:cNvSpPr>
            <a:spLocks noGrp="1" noRot="1" noChangeAspect="1" noChangeArrowheads="1" noTextEdit="1"/>
          </p:cNvSpPr>
          <p:nvPr>
            <p:ph type="sldImg"/>
          </p:nvPr>
        </p:nvSpPr>
        <p:spPr>
          <a:solidFill>
            <a:srgbClr val="FFFFFF"/>
          </a:solidFill>
          <a:ln/>
        </p:spPr>
      </p:sp>
      <p:sp>
        <p:nvSpPr>
          <p:cNvPr id="2078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078E6F00-2BF8-470D-8BD1-C7874FACAC26}" type="slidenum">
              <a:rPr lang="zh-CN" altLang="en-US" smtClean="0"/>
              <a:pPr eaLnBrk="1" hangingPunct="1">
                <a:spcBef>
                  <a:spcPct val="0"/>
                </a:spcBef>
              </a:pPr>
              <a:t>118</a:t>
            </a:fld>
            <a:endParaRPr lang="en-US" altLang="zh-CN"/>
          </a:p>
        </p:txBody>
      </p:sp>
      <p:sp>
        <p:nvSpPr>
          <p:cNvPr id="208899" name="Rectangle 1026"/>
          <p:cNvSpPr>
            <a:spLocks noGrp="1" noRot="1" noChangeAspect="1" noChangeArrowheads="1" noTextEdit="1"/>
          </p:cNvSpPr>
          <p:nvPr>
            <p:ph type="sldImg"/>
          </p:nvPr>
        </p:nvSpPr>
        <p:spPr>
          <a:solidFill>
            <a:srgbClr val="FFFFFF"/>
          </a:solidFill>
          <a:ln/>
        </p:spPr>
      </p:sp>
      <p:sp>
        <p:nvSpPr>
          <p:cNvPr id="208900"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B1850504-643F-4AA2-8ED7-551F9EF3B8F7}" type="slidenum">
              <a:rPr lang="zh-CN" altLang="en-US" smtClean="0"/>
              <a:pPr eaLnBrk="1" hangingPunct="1">
                <a:spcBef>
                  <a:spcPct val="0"/>
                </a:spcBef>
              </a:pPr>
              <a:t>119</a:t>
            </a:fld>
            <a:endParaRPr lang="en-US" altLang="zh-CN"/>
          </a:p>
        </p:txBody>
      </p:sp>
      <p:sp>
        <p:nvSpPr>
          <p:cNvPr id="209923" name="Rectangle 2"/>
          <p:cNvSpPr>
            <a:spLocks noGrp="1" noRot="1" noChangeAspect="1" noChangeArrowheads="1" noTextEdit="1"/>
          </p:cNvSpPr>
          <p:nvPr>
            <p:ph type="sldImg"/>
          </p:nvPr>
        </p:nvSpPr>
        <p:spPr>
          <a:solidFill>
            <a:srgbClr val="FFFFFF"/>
          </a:solidFill>
          <a:ln/>
        </p:spPr>
      </p:sp>
      <p:sp>
        <p:nvSpPr>
          <p:cNvPr id="2099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B2DFD6F5-DE4A-460D-83D4-F28D0ECFC737}" type="slidenum">
              <a:rPr lang="zh-CN" altLang="en-US" smtClean="0"/>
              <a:pPr eaLnBrk="1" hangingPunct="1">
                <a:spcBef>
                  <a:spcPct val="0"/>
                </a:spcBef>
              </a:pPr>
              <a:t>133</a:t>
            </a:fld>
            <a:endParaRPr lang="en-US" altLang="zh-CN"/>
          </a:p>
        </p:txBody>
      </p:sp>
      <p:sp>
        <p:nvSpPr>
          <p:cNvPr id="210947" name="Rectangle 2"/>
          <p:cNvSpPr>
            <a:spLocks noGrp="1" noRot="1" noChangeAspect="1" noChangeArrowheads="1" noTextEdit="1"/>
          </p:cNvSpPr>
          <p:nvPr>
            <p:ph type="sldImg"/>
          </p:nvPr>
        </p:nvSpPr>
        <p:spPr>
          <a:solidFill>
            <a:srgbClr val="FFFFFF"/>
          </a:solidFill>
          <a:ln/>
        </p:spPr>
      </p:sp>
      <p:sp>
        <p:nvSpPr>
          <p:cNvPr id="210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5B479505-9EA1-48AC-B3AA-2BA8A8FE8BD7}" type="slidenum">
              <a:rPr lang="zh-CN" altLang="en-US" smtClean="0"/>
              <a:pPr eaLnBrk="1" hangingPunct="1">
                <a:spcBef>
                  <a:spcPct val="0"/>
                </a:spcBef>
              </a:pPr>
              <a:t>140</a:t>
            </a:fld>
            <a:endParaRPr lang="en-US" altLang="zh-CN"/>
          </a:p>
        </p:txBody>
      </p:sp>
      <p:sp>
        <p:nvSpPr>
          <p:cNvPr id="211971" name="Rectangle 2"/>
          <p:cNvSpPr>
            <a:spLocks noGrp="1" noRot="1" noChangeAspect="1" noChangeArrowheads="1" noTextEdit="1"/>
          </p:cNvSpPr>
          <p:nvPr>
            <p:ph type="sldImg"/>
          </p:nvPr>
        </p:nvSpPr>
        <p:spPr>
          <a:solidFill>
            <a:srgbClr val="FFFFFF"/>
          </a:solidFill>
          <a:ln/>
        </p:spPr>
      </p:sp>
      <p:sp>
        <p:nvSpPr>
          <p:cNvPr id="2119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3B8D29D7-0F70-481F-81EC-66F1CA349A53}" type="slidenum">
              <a:rPr lang="zh-CN" altLang="en-US" smtClean="0"/>
              <a:pPr eaLnBrk="1" hangingPunct="1">
                <a:spcBef>
                  <a:spcPct val="0"/>
                </a:spcBef>
              </a:pPr>
              <a:t>141</a:t>
            </a:fld>
            <a:endParaRPr lang="en-US" altLang="zh-CN"/>
          </a:p>
        </p:txBody>
      </p:sp>
      <p:sp>
        <p:nvSpPr>
          <p:cNvPr id="212995" name="Rectangle 2"/>
          <p:cNvSpPr>
            <a:spLocks noGrp="1" noRot="1" noChangeAspect="1" noChangeArrowheads="1" noTextEdit="1"/>
          </p:cNvSpPr>
          <p:nvPr>
            <p:ph type="sldImg"/>
          </p:nvPr>
        </p:nvSpPr>
        <p:spPr>
          <a:solidFill>
            <a:srgbClr val="FFFFFF"/>
          </a:solidFill>
          <a:ln/>
        </p:spPr>
      </p:sp>
      <p:sp>
        <p:nvSpPr>
          <p:cNvPr id="2129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C557AD44-B6C5-4914-8CF9-469A72A63EEC}" type="slidenum">
              <a:rPr lang="zh-CN" altLang="en-US" smtClean="0"/>
              <a:pPr eaLnBrk="1" hangingPunct="1">
                <a:spcBef>
                  <a:spcPct val="0"/>
                </a:spcBef>
              </a:pPr>
              <a:t>65</a:t>
            </a:fld>
            <a:endParaRPr lang="en-US" altLang="zh-CN"/>
          </a:p>
        </p:txBody>
      </p:sp>
      <p:sp>
        <p:nvSpPr>
          <p:cNvPr id="186371" name="Rectangle 2"/>
          <p:cNvSpPr>
            <a:spLocks noGrp="1" noRot="1" noChangeAspect="1" noChangeArrowheads="1" noTextEdit="1"/>
          </p:cNvSpPr>
          <p:nvPr>
            <p:ph type="sldImg"/>
          </p:nvPr>
        </p:nvSpPr>
        <p:spPr>
          <a:solidFill>
            <a:srgbClr val="FFFFFF"/>
          </a:solidFill>
          <a:ln/>
        </p:spPr>
      </p:sp>
      <p:sp>
        <p:nvSpPr>
          <p:cNvPr id="1863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9E752235-20EA-4832-92E8-C3EDCAFA178F}" type="slidenum">
              <a:rPr lang="zh-CN" altLang="en-US" smtClean="0"/>
              <a:pPr eaLnBrk="1" hangingPunct="1">
                <a:spcBef>
                  <a:spcPct val="0"/>
                </a:spcBef>
              </a:pPr>
              <a:t>143</a:t>
            </a:fld>
            <a:endParaRPr lang="en-US" altLang="zh-CN"/>
          </a:p>
        </p:txBody>
      </p:sp>
      <p:sp>
        <p:nvSpPr>
          <p:cNvPr id="214019" name="Rectangle 2"/>
          <p:cNvSpPr>
            <a:spLocks noGrp="1" noRot="1" noChangeAspect="1" noChangeArrowheads="1" noTextEdit="1"/>
          </p:cNvSpPr>
          <p:nvPr>
            <p:ph type="sldImg"/>
          </p:nvPr>
        </p:nvSpPr>
        <p:spPr>
          <a:solidFill>
            <a:srgbClr val="FFFFFF"/>
          </a:solidFill>
          <a:ln/>
        </p:spPr>
      </p:sp>
      <p:sp>
        <p:nvSpPr>
          <p:cNvPr id="2140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065EE6CE-EB0D-422A-8D60-03A99E949EE4}" type="slidenum">
              <a:rPr lang="zh-CN" altLang="en-US" smtClean="0"/>
              <a:pPr eaLnBrk="1" hangingPunct="1">
                <a:spcBef>
                  <a:spcPct val="0"/>
                </a:spcBef>
              </a:pPr>
              <a:t>145</a:t>
            </a:fld>
            <a:endParaRPr lang="en-US" altLang="zh-CN"/>
          </a:p>
        </p:txBody>
      </p:sp>
      <p:sp>
        <p:nvSpPr>
          <p:cNvPr id="215043" name="Rectangle 2"/>
          <p:cNvSpPr>
            <a:spLocks noGrp="1" noRot="1" noChangeAspect="1" noChangeArrowheads="1" noTextEdit="1"/>
          </p:cNvSpPr>
          <p:nvPr>
            <p:ph type="sldImg"/>
          </p:nvPr>
        </p:nvSpPr>
        <p:spPr>
          <a:solidFill>
            <a:srgbClr val="FFFFFF"/>
          </a:solidFill>
          <a:ln/>
        </p:spPr>
      </p:sp>
      <p:sp>
        <p:nvSpPr>
          <p:cNvPr id="2150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8179CD3E-7F77-408F-B8DE-882724B0162B}" type="slidenum">
              <a:rPr lang="zh-CN" altLang="en-US" smtClean="0"/>
              <a:pPr eaLnBrk="1" hangingPunct="1">
                <a:spcBef>
                  <a:spcPct val="0"/>
                </a:spcBef>
              </a:pPr>
              <a:t>146</a:t>
            </a:fld>
            <a:endParaRPr lang="en-US" altLang="zh-CN"/>
          </a:p>
        </p:txBody>
      </p:sp>
      <p:sp>
        <p:nvSpPr>
          <p:cNvPr id="216067" name="Rectangle 2"/>
          <p:cNvSpPr>
            <a:spLocks noGrp="1" noRot="1" noChangeAspect="1" noChangeArrowheads="1" noTextEdit="1"/>
          </p:cNvSpPr>
          <p:nvPr>
            <p:ph type="sldImg"/>
          </p:nvPr>
        </p:nvSpPr>
        <p:spPr>
          <a:solidFill>
            <a:srgbClr val="FFFFFF"/>
          </a:solidFill>
          <a:ln/>
        </p:spPr>
      </p:sp>
      <p:sp>
        <p:nvSpPr>
          <p:cNvPr id="2160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EDA38A4D-278F-4D66-9390-0AE2C85DE432}" type="slidenum">
              <a:rPr lang="zh-CN" altLang="en-US" smtClean="0"/>
              <a:pPr eaLnBrk="1" hangingPunct="1">
                <a:spcBef>
                  <a:spcPct val="0"/>
                </a:spcBef>
              </a:pPr>
              <a:t>149</a:t>
            </a:fld>
            <a:endParaRPr lang="en-US" altLang="zh-CN"/>
          </a:p>
        </p:txBody>
      </p:sp>
      <p:sp>
        <p:nvSpPr>
          <p:cNvPr id="217091" name="Rectangle 2"/>
          <p:cNvSpPr>
            <a:spLocks noGrp="1" noRot="1" noChangeAspect="1" noChangeArrowheads="1" noTextEdit="1"/>
          </p:cNvSpPr>
          <p:nvPr>
            <p:ph type="sldImg"/>
          </p:nvPr>
        </p:nvSpPr>
        <p:spPr>
          <a:solidFill>
            <a:srgbClr val="FFFFFF"/>
          </a:solidFill>
          <a:ln/>
        </p:spPr>
      </p:sp>
      <p:sp>
        <p:nvSpPr>
          <p:cNvPr id="2170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E155930C-39F9-4273-8742-ED1227A1CF94}" type="slidenum">
              <a:rPr lang="zh-CN" altLang="en-US" smtClean="0"/>
              <a:pPr eaLnBrk="1" hangingPunct="1">
                <a:spcBef>
                  <a:spcPct val="0"/>
                </a:spcBef>
              </a:pPr>
              <a:t>154</a:t>
            </a:fld>
            <a:endParaRPr lang="en-US" altLang="zh-CN"/>
          </a:p>
        </p:txBody>
      </p:sp>
      <p:sp>
        <p:nvSpPr>
          <p:cNvPr id="218115" name="Rectangle 2"/>
          <p:cNvSpPr>
            <a:spLocks noGrp="1" noRot="1" noChangeAspect="1" noChangeArrowheads="1" noTextEdit="1"/>
          </p:cNvSpPr>
          <p:nvPr>
            <p:ph type="sldImg"/>
          </p:nvPr>
        </p:nvSpPr>
        <p:spPr>
          <a:solidFill>
            <a:srgbClr val="FFFFFF"/>
          </a:solidFill>
          <a:ln/>
        </p:spPr>
      </p:sp>
      <p:sp>
        <p:nvSpPr>
          <p:cNvPr id="2181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4EF0BB35-854D-45F9-BEC6-1E3D858DEA7B}" type="slidenum">
              <a:rPr lang="zh-CN" altLang="en-US" smtClean="0"/>
              <a:pPr eaLnBrk="1" hangingPunct="1">
                <a:spcBef>
                  <a:spcPct val="0"/>
                </a:spcBef>
              </a:pPr>
              <a:t>155</a:t>
            </a:fld>
            <a:endParaRPr lang="en-US" altLang="zh-CN"/>
          </a:p>
        </p:txBody>
      </p:sp>
      <p:sp>
        <p:nvSpPr>
          <p:cNvPr id="219139" name="Rectangle 2"/>
          <p:cNvSpPr>
            <a:spLocks noGrp="1" noRot="1" noChangeAspect="1" noChangeArrowheads="1" noTextEdit="1"/>
          </p:cNvSpPr>
          <p:nvPr>
            <p:ph type="sldImg"/>
          </p:nvPr>
        </p:nvSpPr>
        <p:spPr>
          <a:solidFill>
            <a:srgbClr val="FFFFFF"/>
          </a:solidFill>
          <a:ln/>
        </p:spPr>
      </p:sp>
      <p:sp>
        <p:nvSpPr>
          <p:cNvPr id="2191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46A160BC-581F-445D-BAB2-FF24C86341F2}" type="slidenum">
              <a:rPr lang="zh-CN" altLang="en-US" smtClean="0"/>
              <a:pPr eaLnBrk="1" hangingPunct="1">
                <a:spcBef>
                  <a:spcPct val="0"/>
                </a:spcBef>
              </a:pPr>
              <a:t>165</a:t>
            </a:fld>
            <a:endParaRPr lang="en-US" altLang="zh-CN"/>
          </a:p>
        </p:txBody>
      </p:sp>
      <p:sp>
        <p:nvSpPr>
          <p:cNvPr id="220163" name="Rectangle 2"/>
          <p:cNvSpPr>
            <a:spLocks noGrp="1" noRot="1" noChangeAspect="1" noChangeArrowheads="1" noTextEdit="1"/>
          </p:cNvSpPr>
          <p:nvPr>
            <p:ph type="sldImg"/>
          </p:nvPr>
        </p:nvSpPr>
        <p:spPr>
          <a:solidFill>
            <a:srgbClr val="FFFFFF"/>
          </a:solidFill>
          <a:ln/>
        </p:spPr>
      </p:sp>
      <p:sp>
        <p:nvSpPr>
          <p:cNvPr id="2201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C61166F1-23E3-4595-AD80-90FFC9DDFF27}" type="slidenum">
              <a:rPr lang="zh-CN" altLang="en-US" smtClean="0"/>
              <a:pPr eaLnBrk="1" hangingPunct="1">
                <a:spcBef>
                  <a:spcPct val="0"/>
                </a:spcBef>
              </a:pPr>
              <a:t>66</a:t>
            </a:fld>
            <a:endParaRPr lang="en-US" altLang="zh-CN"/>
          </a:p>
        </p:txBody>
      </p:sp>
      <p:sp>
        <p:nvSpPr>
          <p:cNvPr id="187395" name="Rectangle 2"/>
          <p:cNvSpPr>
            <a:spLocks noGrp="1" noRot="1" noChangeAspect="1" noChangeArrowheads="1" noTextEdit="1"/>
          </p:cNvSpPr>
          <p:nvPr>
            <p:ph type="sldImg"/>
          </p:nvPr>
        </p:nvSpPr>
        <p:spPr>
          <a:solidFill>
            <a:srgbClr val="FFFFFF"/>
          </a:solidFill>
          <a:ln/>
        </p:spPr>
      </p:sp>
      <p:sp>
        <p:nvSpPr>
          <p:cNvPr id="1873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178E8D3F-528C-4867-B1FC-EA10BC5663DB}" type="slidenum">
              <a:rPr lang="zh-CN" altLang="en-US" smtClean="0"/>
              <a:pPr eaLnBrk="1" hangingPunct="1">
                <a:spcBef>
                  <a:spcPct val="0"/>
                </a:spcBef>
              </a:pPr>
              <a:t>67</a:t>
            </a:fld>
            <a:endParaRPr lang="en-US" altLang="zh-CN"/>
          </a:p>
        </p:txBody>
      </p:sp>
      <p:sp>
        <p:nvSpPr>
          <p:cNvPr id="188419" name="Rectangle 2"/>
          <p:cNvSpPr>
            <a:spLocks noGrp="1" noRot="1" noChangeAspect="1" noChangeArrowheads="1" noTextEdit="1"/>
          </p:cNvSpPr>
          <p:nvPr>
            <p:ph type="sldImg"/>
          </p:nvPr>
        </p:nvSpPr>
        <p:spPr>
          <a:solidFill>
            <a:srgbClr val="FFFFFF"/>
          </a:solidFill>
          <a:ln/>
        </p:spPr>
      </p:sp>
      <p:sp>
        <p:nvSpPr>
          <p:cNvPr id="1884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C684EAFC-80D1-4A65-9B87-2BEE20F1A1C2}" type="slidenum">
              <a:rPr lang="zh-CN" altLang="en-US" smtClean="0"/>
              <a:pPr eaLnBrk="1" hangingPunct="1">
                <a:spcBef>
                  <a:spcPct val="0"/>
                </a:spcBef>
              </a:pPr>
              <a:t>68</a:t>
            </a:fld>
            <a:endParaRPr lang="en-US" altLang="zh-CN"/>
          </a:p>
        </p:txBody>
      </p:sp>
      <p:sp>
        <p:nvSpPr>
          <p:cNvPr id="189443" name="Rectangle 2"/>
          <p:cNvSpPr>
            <a:spLocks noGrp="1" noRot="1" noChangeAspect="1" noChangeArrowheads="1" noTextEdit="1"/>
          </p:cNvSpPr>
          <p:nvPr>
            <p:ph type="sldImg"/>
          </p:nvPr>
        </p:nvSpPr>
        <p:spPr>
          <a:solidFill>
            <a:srgbClr val="FFFFFF"/>
          </a:solidFill>
          <a:ln/>
        </p:spPr>
      </p:sp>
      <p:sp>
        <p:nvSpPr>
          <p:cNvPr id="1894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5A427C48-7E89-4C0F-B454-9E261289D08B}" type="slidenum">
              <a:rPr lang="zh-CN" altLang="en-US" smtClean="0"/>
              <a:pPr eaLnBrk="1" hangingPunct="1">
                <a:spcBef>
                  <a:spcPct val="0"/>
                </a:spcBef>
              </a:pPr>
              <a:t>71</a:t>
            </a:fld>
            <a:endParaRPr lang="en-US" altLang="zh-CN"/>
          </a:p>
        </p:txBody>
      </p:sp>
      <p:sp>
        <p:nvSpPr>
          <p:cNvPr id="190467" name="Rectangle 2"/>
          <p:cNvSpPr>
            <a:spLocks noGrp="1" noRot="1" noChangeAspect="1" noChangeArrowheads="1" noTextEdit="1"/>
          </p:cNvSpPr>
          <p:nvPr>
            <p:ph type="sldImg"/>
          </p:nvPr>
        </p:nvSpPr>
        <p:spPr>
          <a:solidFill>
            <a:srgbClr val="FFFFFF"/>
          </a:solidFill>
          <a:ln/>
        </p:spPr>
      </p:sp>
      <p:sp>
        <p:nvSpPr>
          <p:cNvPr id="1904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9B184004-C501-4E30-B593-54A640F1AC4F}" type="slidenum">
              <a:rPr lang="zh-CN" altLang="en-US" smtClean="0"/>
              <a:pPr eaLnBrk="1" hangingPunct="1">
                <a:spcBef>
                  <a:spcPct val="0"/>
                </a:spcBef>
              </a:pPr>
              <a:t>76</a:t>
            </a:fld>
            <a:endParaRPr lang="en-US" altLang="zh-CN"/>
          </a:p>
        </p:txBody>
      </p:sp>
      <p:sp>
        <p:nvSpPr>
          <p:cNvPr id="191491" name="Rectangle 2"/>
          <p:cNvSpPr>
            <a:spLocks noGrp="1" noRot="1" noChangeAspect="1" noChangeArrowheads="1" noTextEdit="1"/>
          </p:cNvSpPr>
          <p:nvPr>
            <p:ph type="sldImg"/>
          </p:nvPr>
        </p:nvSpPr>
        <p:spPr>
          <a:solidFill>
            <a:srgbClr val="FFFFFF"/>
          </a:solidFill>
          <a:ln/>
        </p:spPr>
      </p:sp>
      <p:sp>
        <p:nvSpPr>
          <p:cNvPr id="1914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1C72402B-E6EB-4F4C-8904-37AC574455CB}" type="slidenum">
              <a:rPr lang="zh-CN" altLang="en-US" smtClean="0"/>
              <a:pPr eaLnBrk="1" hangingPunct="1">
                <a:spcBef>
                  <a:spcPct val="0"/>
                </a:spcBef>
              </a:pPr>
              <a:t>80</a:t>
            </a:fld>
            <a:endParaRPr lang="en-US" altLang="zh-CN"/>
          </a:p>
        </p:txBody>
      </p:sp>
      <p:sp>
        <p:nvSpPr>
          <p:cNvPr id="192515" name="Rectangle 2"/>
          <p:cNvSpPr>
            <a:spLocks noGrp="1" noRot="1" noChangeAspect="1" noChangeArrowheads="1" noTextEdit="1"/>
          </p:cNvSpPr>
          <p:nvPr>
            <p:ph type="sldImg"/>
          </p:nvPr>
        </p:nvSpPr>
        <p:spPr>
          <a:solidFill>
            <a:srgbClr val="FFFFFF"/>
          </a:solidFill>
          <a:ln/>
        </p:spPr>
      </p:sp>
      <p:sp>
        <p:nvSpPr>
          <p:cNvPr id="192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9051188"/>
      </p:ext>
    </p:extLst>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0" y="404664"/>
            <a:ext cx="6372200" cy="545976"/>
          </a:xfrm>
        </p:spPr>
        <p:txBody>
          <a:bodyPr/>
          <a:lstStyle/>
          <a:p>
            <a:r>
              <a:rPr lang="zh-CN" altLang="en-US"/>
              <a:t>单击此处编辑母版标题样式</a:t>
            </a:r>
            <a:endParaRPr lang="en-GB"/>
          </a:p>
        </p:txBody>
      </p:sp>
      <p:sp>
        <p:nvSpPr>
          <p:cNvPr id="3" name="图表占位符 2"/>
          <p:cNvSpPr>
            <a:spLocks noGrp="1"/>
          </p:cNvSpPr>
          <p:nvPr>
            <p:ph type="chart" idx="1"/>
          </p:nvPr>
        </p:nvSpPr>
        <p:spPr>
          <a:xfrm>
            <a:off x="611188" y="1052513"/>
            <a:ext cx="8204200" cy="5111750"/>
          </a:xfrm>
        </p:spPr>
        <p:txBody>
          <a:bodyPr/>
          <a:lstStyle/>
          <a:p>
            <a:pPr lvl="0"/>
            <a:endParaRPr lang="en-GB" noProof="0"/>
          </a:p>
        </p:txBody>
      </p:sp>
    </p:spTree>
    <p:extLst>
      <p:ext uri="{BB962C8B-B14F-4D97-AF65-F5344CB8AC3E}">
        <p14:creationId xmlns:p14="http://schemas.microsoft.com/office/powerpoint/2010/main" val="1214848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7504" y="304801"/>
            <a:ext cx="6696521" cy="675928"/>
          </a:xfrm>
        </p:spPr>
        <p:txBody>
          <a:bodyPr/>
          <a:lstStyle>
            <a:lvl1pPr>
              <a:defRPr sz="3200"/>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105133756"/>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042516"/>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763" y="290736"/>
            <a:ext cx="6727477" cy="762000"/>
          </a:xfrm>
          <a:prstGeom prst="rect">
            <a:avLst/>
          </a:prstGeom>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614363" y="1050478"/>
            <a:ext cx="8134350" cy="25225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14363" y="3589338"/>
            <a:ext cx="8134350" cy="25241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33776688"/>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OverObj">
  <p:cSld name="标题和文本在内容之上">
    <p:spTree>
      <p:nvGrpSpPr>
        <p:cNvPr id="1" name=""/>
        <p:cNvGrpSpPr/>
        <p:nvPr/>
      </p:nvGrpSpPr>
      <p:grpSpPr>
        <a:xfrm>
          <a:off x="0" y="0"/>
          <a:ext cx="0" cy="0"/>
          <a:chOff x="0" y="0"/>
          <a:chExt cx="0" cy="0"/>
        </a:xfrm>
      </p:grpSpPr>
      <p:sp>
        <p:nvSpPr>
          <p:cNvPr id="5" name="Rectangle 33"/>
          <p:cNvSpPr>
            <a:spLocks noChangeArrowheads="1"/>
          </p:cNvSpPr>
          <p:nvPr/>
        </p:nvSpPr>
        <p:spPr bwMode="auto">
          <a:xfrm>
            <a:off x="0" y="320675"/>
            <a:ext cx="6858000" cy="731838"/>
          </a:xfrm>
          <a:prstGeom prst="rect">
            <a:avLst/>
          </a:prstGeom>
          <a:solidFill>
            <a:schemeClr val="tx1"/>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 name="Rectangle 34"/>
          <p:cNvSpPr>
            <a:spLocks noChangeArrowheads="1"/>
          </p:cNvSpPr>
          <p:nvPr userDrawn="1"/>
        </p:nvSpPr>
        <p:spPr bwMode="gray">
          <a:xfrm>
            <a:off x="0" y="0"/>
            <a:ext cx="9144000" cy="385763"/>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 name="Group 35"/>
          <p:cNvGrpSpPr>
            <a:grpSpLocks/>
          </p:cNvGrpSpPr>
          <p:nvPr/>
        </p:nvGrpSpPr>
        <p:grpSpPr bwMode="auto">
          <a:xfrm>
            <a:off x="0" y="152400"/>
            <a:ext cx="6629400" cy="152400"/>
            <a:chOff x="144" y="384"/>
            <a:chExt cx="3888" cy="144"/>
          </a:xfrm>
        </p:grpSpPr>
        <p:grpSp>
          <p:nvGrpSpPr>
            <p:cNvPr id="8" name="Group 36"/>
            <p:cNvGrpSpPr>
              <a:grpSpLocks/>
            </p:cNvGrpSpPr>
            <p:nvPr userDrawn="1"/>
          </p:nvGrpSpPr>
          <p:grpSpPr bwMode="auto">
            <a:xfrm>
              <a:off x="144" y="384"/>
              <a:ext cx="1922" cy="144"/>
              <a:chOff x="144" y="384"/>
              <a:chExt cx="2252" cy="144"/>
            </a:xfrm>
          </p:grpSpPr>
          <p:sp>
            <p:nvSpPr>
              <p:cNvPr id="26"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7" name="Rectangle 38"/>
              <p:cNvSpPr>
                <a:spLocks noChangeArrowheads="1"/>
              </p:cNvSpPr>
              <p:nvPr userDrawn="1"/>
            </p:nvSpPr>
            <p:spPr bwMode="auto">
              <a:xfrm>
                <a:off x="28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8" name="Rectangle 39"/>
              <p:cNvSpPr>
                <a:spLocks noChangeArrowheads="1"/>
              </p:cNvSpPr>
              <p:nvPr userDrawn="1"/>
            </p:nvSpPr>
            <p:spPr bwMode="auto">
              <a:xfrm>
                <a:off x="433"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9"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0" name="Rectangle 41"/>
              <p:cNvSpPr>
                <a:spLocks noChangeArrowheads="1"/>
              </p:cNvSpPr>
              <p:nvPr userDrawn="1"/>
            </p:nvSpPr>
            <p:spPr bwMode="auto">
              <a:xfrm>
                <a:off x="719"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1" name="Rectangle 42"/>
              <p:cNvSpPr>
                <a:spLocks noChangeArrowheads="1"/>
              </p:cNvSpPr>
              <p:nvPr userDrawn="1"/>
            </p:nvSpPr>
            <p:spPr bwMode="auto">
              <a:xfrm>
                <a:off x="86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2"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3"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4" name="Rectangle 45"/>
              <p:cNvSpPr>
                <a:spLocks noChangeArrowheads="1"/>
              </p:cNvSpPr>
              <p:nvPr userDrawn="1"/>
            </p:nvSpPr>
            <p:spPr bwMode="auto">
              <a:xfrm>
                <a:off x="1296"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5" name="Rectangle 46"/>
              <p:cNvSpPr>
                <a:spLocks noChangeArrowheads="1"/>
              </p:cNvSpPr>
              <p:nvPr userDrawn="1"/>
            </p:nvSpPr>
            <p:spPr bwMode="auto">
              <a:xfrm>
                <a:off x="144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6"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7"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8" name="Rectangle 49"/>
              <p:cNvSpPr>
                <a:spLocks noChangeArrowheads="1"/>
              </p:cNvSpPr>
              <p:nvPr userDrawn="1"/>
            </p:nvSpPr>
            <p:spPr bwMode="auto">
              <a:xfrm>
                <a:off x="187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9" name="Rectangle 50"/>
              <p:cNvSpPr>
                <a:spLocks noChangeArrowheads="1"/>
              </p:cNvSpPr>
              <p:nvPr userDrawn="1"/>
            </p:nvSpPr>
            <p:spPr bwMode="auto">
              <a:xfrm>
                <a:off x="2017"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0"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1" name="Rectangle 52"/>
              <p:cNvSpPr>
                <a:spLocks noChangeArrowheads="1"/>
              </p:cNvSpPr>
              <p:nvPr userDrawn="1"/>
            </p:nvSpPr>
            <p:spPr bwMode="auto">
              <a:xfrm>
                <a:off x="2302"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9" name="Group 53"/>
            <p:cNvGrpSpPr>
              <a:grpSpLocks/>
            </p:cNvGrpSpPr>
            <p:nvPr userDrawn="1"/>
          </p:nvGrpSpPr>
          <p:grpSpPr bwMode="auto">
            <a:xfrm>
              <a:off x="2112" y="384"/>
              <a:ext cx="1928" cy="144"/>
              <a:chOff x="144" y="384"/>
              <a:chExt cx="2257" cy="144"/>
            </a:xfrm>
          </p:grpSpPr>
          <p:sp>
            <p:nvSpPr>
              <p:cNvPr id="10"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1"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 name="Rectangle 56"/>
              <p:cNvSpPr>
                <a:spLocks noChangeArrowheads="1"/>
              </p:cNvSpPr>
              <p:nvPr userDrawn="1"/>
            </p:nvSpPr>
            <p:spPr bwMode="auto">
              <a:xfrm>
                <a:off x="43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3" name="Rectangle 57"/>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4" name="Rectangle 58"/>
              <p:cNvSpPr>
                <a:spLocks noChangeArrowheads="1"/>
              </p:cNvSpPr>
              <p:nvPr userDrawn="1"/>
            </p:nvSpPr>
            <p:spPr bwMode="auto">
              <a:xfrm>
                <a:off x="721"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5" name="Rectangle 59"/>
              <p:cNvSpPr>
                <a:spLocks noChangeArrowheads="1"/>
              </p:cNvSpPr>
              <p:nvPr userDrawn="1"/>
            </p:nvSpPr>
            <p:spPr bwMode="auto">
              <a:xfrm>
                <a:off x="866" y="384"/>
                <a:ext cx="98"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6" name="Rectangle 60"/>
              <p:cNvSpPr>
                <a:spLocks noChangeArrowheads="1"/>
              </p:cNvSpPr>
              <p:nvPr userDrawn="1"/>
            </p:nvSpPr>
            <p:spPr bwMode="auto">
              <a:xfrm>
                <a:off x="1012"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7" name="Rectangle 61"/>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8" name="Rectangle 62"/>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9" name="Rectangle 63"/>
              <p:cNvSpPr>
                <a:spLocks noChangeArrowheads="1"/>
              </p:cNvSpPr>
              <p:nvPr userDrawn="1"/>
            </p:nvSpPr>
            <p:spPr bwMode="auto">
              <a:xfrm>
                <a:off x="1441"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0"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1" name="Rectangle 65"/>
              <p:cNvSpPr>
                <a:spLocks noChangeArrowheads="1"/>
              </p:cNvSpPr>
              <p:nvPr userDrawn="1"/>
            </p:nvSpPr>
            <p:spPr bwMode="auto">
              <a:xfrm>
                <a:off x="1728"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2" name="Rectangle 66"/>
              <p:cNvSpPr>
                <a:spLocks noChangeArrowheads="1"/>
              </p:cNvSpPr>
              <p:nvPr userDrawn="1"/>
            </p:nvSpPr>
            <p:spPr bwMode="auto">
              <a:xfrm>
                <a:off x="187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3" name="Rectangle 67"/>
              <p:cNvSpPr>
                <a:spLocks noChangeArrowheads="1"/>
              </p:cNvSpPr>
              <p:nvPr userDrawn="1"/>
            </p:nvSpPr>
            <p:spPr bwMode="auto">
              <a:xfrm>
                <a:off x="2019"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4" name="Rectangle 68"/>
              <p:cNvSpPr>
                <a:spLocks noChangeArrowheads="1"/>
              </p:cNvSpPr>
              <p:nvPr userDrawn="1"/>
            </p:nvSpPr>
            <p:spPr bwMode="auto">
              <a:xfrm>
                <a:off x="2165"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5" name="Rectangle 69"/>
              <p:cNvSpPr>
                <a:spLocks noChangeArrowheads="1"/>
              </p:cNvSpPr>
              <p:nvPr userDrawn="1"/>
            </p:nvSpPr>
            <p:spPr bwMode="auto">
              <a:xfrm>
                <a:off x="2310"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42" name="Group 70"/>
          <p:cNvGrpSpPr>
            <a:grpSpLocks/>
          </p:cNvGrpSpPr>
          <p:nvPr/>
        </p:nvGrpSpPr>
        <p:grpSpPr bwMode="auto">
          <a:xfrm>
            <a:off x="0" y="152400"/>
            <a:ext cx="6629400" cy="152400"/>
            <a:chOff x="144" y="384"/>
            <a:chExt cx="3888" cy="144"/>
          </a:xfrm>
        </p:grpSpPr>
        <p:grpSp>
          <p:nvGrpSpPr>
            <p:cNvPr id="43" name="Group 71"/>
            <p:cNvGrpSpPr>
              <a:grpSpLocks/>
            </p:cNvGrpSpPr>
            <p:nvPr userDrawn="1"/>
          </p:nvGrpSpPr>
          <p:grpSpPr bwMode="auto">
            <a:xfrm>
              <a:off x="144" y="384"/>
              <a:ext cx="1922" cy="144"/>
              <a:chOff x="144" y="384"/>
              <a:chExt cx="2252" cy="144"/>
            </a:xfrm>
          </p:grpSpPr>
          <p:sp>
            <p:nvSpPr>
              <p:cNvPr id="61"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2" name="Rectangle 73"/>
              <p:cNvSpPr>
                <a:spLocks noChangeArrowheads="1"/>
              </p:cNvSpPr>
              <p:nvPr userDrawn="1"/>
            </p:nvSpPr>
            <p:spPr bwMode="auto">
              <a:xfrm>
                <a:off x="28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3" name="Rectangle 74"/>
              <p:cNvSpPr>
                <a:spLocks noChangeArrowheads="1"/>
              </p:cNvSpPr>
              <p:nvPr userDrawn="1"/>
            </p:nvSpPr>
            <p:spPr bwMode="auto">
              <a:xfrm>
                <a:off x="433"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4"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5" name="Rectangle 76"/>
              <p:cNvSpPr>
                <a:spLocks noChangeArrowheads="1"/>
              </p:cNvSpPr>
              <p:nvPr userDrawn="1"/>
            </p:nvSpPr>
            <p:spPr bwMode="auto">
              <a:xfrm>
                <a:off x="719"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6" name="Rectangle 77"/>
              <p:cNvSpPr>
                <a:spLocks noChangeArrowheads="1"/>
              </p:cNvSpPr>
              <p:nvPr userDrawn="1"/>
            </p:nvSpPr>
            <p:spPr bwMode="auto">
              <a:xfrm>
                <a:off x="86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7"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8"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9" name="Rectangle 80"/>
              <p:cNvSpPr>
                <a:spLocks noChangeArrowheads="1"/>
              </p:cNvSpPr>
              <p:nvPr userDrawn="1"/>
            </p:nvSpPr>
            <p:spPr bwMode="auto">
              <a:xfrm>
                <a:off x="1296"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0" name="Rectangle 81"/>
              <p:cNvSpPr>
                <a:spLocks noChangeArrowheads="1"/>
              </p:cNvSpPr>
              <p:nvPr userDrawn="1"/>
            </p:nvSpPr>
            <p:spPr bwMode="auto">
              <a:xfrm>
                <a:off x="144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1"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2"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3" name="Rectangle 84"/>
              <p:cNvSpPr>
                <a:spLocks noChangeArrowheads="1"/>
              </p:cNvSpPr>
              <p:nvPr userDrawn="1"/>
            </p:nvSpPr>
            <p:spPr bwMode="auto">
              <a:xfrm>
                <a:off x="187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4" name="Rectangle 85"/>
              <p:cNvSpPr>
                <a:spLocks noChangeArrowheads="1"/>
              </p:cNvSpPr>
              <p:nvPr userDrawn="1"/>
            </p:nvSpPr>
            <p:spPr bwMode="auto">
              <a:xfrm>
                <a:off x="2017"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5"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6" name="Rectangle 87"/>
              <p:cNvSpPr>
                <a:spLocks noChangeArrowheads="1"/>
              </p:cNvSpPr>
              <p:nvPr userDrawn="1"/>
            </p:nvSpPr>
            <p:spPr bwMode="auto">
              <a:xfrm>
                <a:off x="2302"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44" name="Group 88"/>
            <p:cNvGrpSpPr>
              <a:grpSpLocks/>
            </p:cNvGrpSpPr>
            <p:nvPr userDrawn="1"/>
          </p:nvGrpSpPr>
          <p:grpSpPr bwMode="auto">
            <a:xfrm>
              <a:off x="2112" y="384"/>
              <a:ext cx="1928" cy="144"/>
              <a:chOff x="144" y="384"/>
              <a:chExt cx="2257" cy="144"/>
            </a:xfrm>
          </p:grpSpPr>
          <p:sp>
            <p:nvSpPr>
              <p:cNvPr id="45"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6"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7" name="Rectangle 91"/>
              <p:cNvSpPr>
                <a:spLocks noChangeArrowheads="1"/>
              </p:cNvSpPr>
              <p:nvPr userDrawn="1"/>
            </p:nvSpPr>
            <p:spPr bwMode="auto">
              <a:xfrm>
                <a:off x="43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8" name="Rectangle 92"/>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9" name="Rectangle 93"/>
              <p:cNvSpPr>
                <a:spLocks noChangeArrowheads="1"/>
              </p:cNvSpPr>
              <p:nvPr userDrawn="1"/>
            </p:nvSpPr>
            <p:spPr bwMode="auto">
              <a:xfrm>
                <a:off x="721"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0" name="Rectangle 94"/>
              <p:cNvSpPr>
                <a:spLocks noChangeArrowheads="1"/>
              </p:cNvSpPr>
              <p:nvPr userDrawn="1"/>
            </p:nvSpPr>
            <p:spPr bwMode="auto">
              <a:xfrm>
                <a:off x="866"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1" name="Rectangle 95"/>
              <p:cNvSpPr>
                <a:spLocks noChangeArrowheads="1"/>
              </p:cNvSpPr>
              <p:nvPr userDrawn="1"/>
            </p:nvSpPr>
            <p:spPr bwMode="auto">
              <a:xfrm>
                <a:off x="101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2" name="Rectangle 96"/>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3" name="Rectangle 97"/>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4" name="Rectangle 98"/>
              <p:cNvSpPr>
                <a:spLocks noChangeArrowheads="1"/>
              </p:cNvSpPr>
              <p:nvPr userDrawn="1"/>
            </p:nvSpPr>
            <p:spPr bwMode="auto">
              <a:xfrm>
                <a:off x="1441"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5"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6" name="Rectangle 100"/>
              <p:cNvSpPr>
                <a:spLocks noChangeArrowheads="1"/>
              </p:cNvSpPr>
              <p:nvPr userDrawn="1"/>
            </p:nvSpPr>
            <p:spPr bwMode="auto">
              <a:xfrm>
                <a:off x="1728"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7" name="Rectangle 101"/>
              <p:cNvSpPr>
                <a:spLocks noChangeArrowheads="1"/>
              </p:cNvSpPr>
              <p:nvPr userDrawn="1"/>
            </p:nvSpPr>
            <p:spPr bwMode="auto">
              <a:xfrm>
                <a:off x="187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8" name="Rectangle 102"/>
              <p:cNvSpPr>
                <a:spLocks noChangeArrowheads="1"/>
              </p:cNvSpPr>
              <p:nvPr userDrawn="1"/>
            </p:nvSpPr>
            <p:spPr bwMode="auto">
              <a:xfrm>
                <a:off x="2019"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9" name="Rectangle 103"/>
              <p:cNvSpPr>
                <a:spLocks noChangeArrowheads="1"/>
              </p:cNvSpPr>
              <p:nvPr userDrawn="1"/>
            </p:nvSpPr>
            <p:spPr bwMode="auto">
              <a:xfrm>
                <a:off x="2165"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0" name="Rectangle 104"/>
              <p:cNvSpPr>
                <a:spLocks noChangeArrowheads="1"/>
              </p:cNvSpPr>
              <p:nvPr userDrawn="1"/>
            </p:nvSpPr>
            <p:spPr bwMode="auto">
              <a:xfrm>
                <a:off x="2310"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77"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8" name="Rectangle 110"/>
          <p:cNvSpPr>
            <a:spLocks noChangeArrowheads="1"/>
          </p:cNvSpPr>
          <p:nvPr/>
        </p:nvSpPr>
        <p:spPr bwMode="gray">
          <a:xfrm>
            <a:off x="0" y="1052513"/>
            <a:ext cx="228600" cy="5805487"/>
          </a:xfrm>
          <a:prstGeom prst="rect">
            <a:avLst/>
          </a:prstGeom>
          <a:solidFill>
            <a:schemeClr val="accent1"/>
          </a:solidFill>
          <a:ln w="9525">
            <a:noFill/>
            <a:miter lim="800000"/>
            <a:headEnd/>
            <a:tailEnd/>
          </a:ln>
          <a:effectLst/>
        </p:spPr>
        <p:txBody>
          <a:bodyPr wrap="none" anchor="ctr"/>
          <a:lstStyle/>
          <a:p>
            <a:pPr algn="ctr" eaLnBrk="0" latinLnBrk="1" hangingPunct="0">
              <a:spcBef>
                <a:spcPct val="20000"/>
              </a:spcBef>
              <a:buClr>
                <a:schemeClr val="hlink"/>
              </a:buClr>
              <a:defRPr/>
            </a:pPr>
            <a:r>
              <a:rPr lang="ko-KR" altLang="en-US" sz="2400">
                <a:effectLst>
                  <a:outerShdw blurRad="38100" dist="38100" dir="2700000" algn="tl">
                    <a:srgbClr val="FFFFFF"/>
                  </a:outerShdw>
                </a:effectLst>
                <a:ea typeface="Gulim" pitchFamily="34" charset="-127"/>
              </a:rPr>
              <a:t> </a:t>
            </a:r>
          </a:p>
        </p:txBody>
      </p:sp>
      <p:sp>
        <p:nvSpPr>
          <p:cNvPr id="79" name="Rectangle 111"/>
          <p:cNvSpPr>
            <a:spLocks noChangeArrowheads="1"/>
          </p:cNvSpPr>
          <p:nvPr/>
        </p:nvSpPr>
        <p:spPr bwMode="gray">
          <a:xfrm>
            <a:off x="0" y="381000"/>
            <a:ext cx="6875463" cy="671513"/>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80" name="Rectangle 109"/>
          <p:cNvSpPr>
            <a:spLocks noChangeArrowheads="1"/>
          </p:cNvSpPr>
          <p:nvPr/>
        </p:nvSpPr>
        <p:spPr bwMode="white">
          <a:xfrm>
            <a:off x="7019925" y="6581775"/>
            <a:ext cx="2124075" cy="276225"/>
          </a:xfrm>
          <a:prstGeom prst="rect">
            <a:avLst/>
          </a:prstGeom>
          <a:noFill/>
          <a:ln w="9525">
            <a:noFill/>
            <a:miter lim="800000"/>
            <a:headEnd/>
            <a:tailEnd/>
          </a:ln>
          <a:effectLst/>
        </p:spPr>
        <p:txBody>
          <a:bodyPr anchor="b">
            <a:spAutoFit/>
          </a:bodyPr>
          <a:lstStyle/>
          <a:p>
            <a:pPr algn="r" eaLnBrk="0" latinLnBrk="1" hangingPunct="0">
              <a:spcBef>
                <a:spcPct val="20000"/>
              </a:spcBef>
              <a:buClr>
                <a:schemeClr val="hlink"/>
              </a:buClr>
              <a:defRPr/>
            </a:pPr>
            <a:fld id="{25D4267D-2E2F-4C58-B9CF-D321121F2F0B}" type="slidenum">
              <a:rPr lang="en-US" altLang="zh-CN" sz="1200" b="1">
                <a:solidFill>
                  <a:schemeClr val="accent1"/>
                </a:solidFill>
                <a:effectLst>
                  <a:outerShdw blurRad="38100" dist="38100" dir="2700000" algn="tl">
                    <a:srgbClr val="000000">
                      <a:alpha val="43137"/>
                    </a:srgbClr>
                  </a:outerShdw>
                </a:effectLst>
                <a:latin typeface="+mj-ea"/>
                <a:ea typeface="+mj-ea"/>
              </a:rPr>
              <a:pPr algn="r" eaLnBrk="0" latinLnBrk="1" hangingPunct="0">
                <a:spcBef>
                  <a:spcPct val="20000"/>
                </a:spcBef>
                <a:buClr>
                  <a:schemeClr val="hlink"/>
                </a:buClr>
                <a:defRPr/>
              </a:pPr>
              <a:t>‹#›</a:t>
            </a:fld>
            <a:endParaRPr lang="en-US" altLang="ko-KR" sz="1200" b="1" dirty="0">
              <a:solidFill>
                <a:schemeClr val="accent1"/>
              </a:solidFill>
              <a:effectLst>
                <a:outerShdw blurRad="38100" dist="38100" dir="2700000" algn="tl">
                  <a:srgbClr val="000000">
                    <a:alpha val="43137"/>
                  </a:srgbClr>
                </a:outerShdw>
              </a:effectLst>
              <a:latin typeface="+mj-ea"/>
              <a:ea typeface="+mj-ea"/>
            </a:endParaRPr>
          </a:p>
        </p:txBody>
      </p:sp>
      <p:grpSp>
        <p:nvGrpSpPr>
          <p:cNvPr id="81" name="Group 106"/>
          <p:cNvGrpSpPr>
            <a:grpSpLocks/>
          </p:cNvGrpSpPr>
          <p:nvPr userDrawn="1"/>
        </p:nvGrpSpPr>
        <p:grpSpPr bwMode="auto">
          <a:xfrm>
            <a:off x="6873875" y="25400"/>
            <a:ext cx="2266950" cy="863600"/>
            <a:chOff x="3648" y="624"/>
            <a:chExt cx="1728" cy="384"/>
          </a:xfrm>
        </p:grpSpPr>
        <p:sp>
          <p:nvSpPr>
            <p:cNvPr id="82"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83"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84" name="Rectangle 109"/>
          <p:cNvSpPr>
            <a:spLocks noChangeArrowheads="1"/>
          </p:cNvSpPr>
          <p:nvPr userDrawn="1"/>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0000FF"/>
                </a:solidFill>
                <a:effectLst/>
                <a:latin typeface="+mj-ea"/>
                <a:ea typeface="+mj-ea"/>
              </a:rPr>
              <a:t>工科基础化学</a:t>
            </a:r>
            <a:endParaRPr lang="en-US" altLang="ko-KR" sz="1600" b="1" dirty="0">
              <a:solidFill>
                <a:srgbClr val="0000FF"/>
              </a:solidFill>
              <a:effectLst/>
              <a:latin typeface="+mj-ea"/>
              <a:ea typeface="+mj-ea"/>
            </a:endParaRPr>
          </a:p>
        </p:txBody>
      </p:sp>
      <p:pic>
        <p:nvPicPr>
          <p:cNvPr id="85" name="Picture 88" descr="http://www.jianlimuban.com/xiaohui_images/down.asp?url=2008101213235391159.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77225" y="26988"/>
            <a:ext cx="86360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Rectangle 109"/>
          <p:cNvSpPr>
            <a:spLocks noChangeArrowheads="1"/>
          </p:cNvSpPr>
          <p:nvPr userDrawn="1"/>
        </p:nvSpPr>
        <p:spPr bwMode="white">
          <a:xfrm>
            <a:off x="6948488" y="404813"/>
            <a:ext cx="1292225" cy="492125"/>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FF0000"/>
                </a:solidFill>
                <a:effectLst/>
                <a:latin typeface="+mj-ea"/>
                <a:ea typeface="+mj-ea"/>
              </a:rPr>
              <a:t>第二章</a:t>
            </a:r>
            <a:br>
              <a:rPr lang="en-US" altLang="zh-CN" sz="1600" b="1" dirty="0">
                <a:solidFill>
                  <a:srgbClr val="FF0000"/>
                </a:solidFill>
                <a:effectLst/>
                <a:latin typeface="+mj-ea"/>
                <a:ea typeface="+mj-ea"/>
              </a:rPr>
            </a:br>
            <a:r>
              <a:rPr lang="zh-CN" altLang="en-US" sz="1600" b="1" dirty="0">
                <a:solidFill>
                  <a:srgbClr val="FF0000"/>
                </a:solidFill>
                <a:effectLst/>
                <a:latin typeface="+mj-ea"/>
                <a:ea typeface="+mj-ea"/>
              </a:rPr>
              <a:t>物质结构基础</a:t>
            </a:r>
            <a:endParaRPr lang="en-US" altLang="ko-KR" sz="1600" b="1" dirty="0">
              <a:solidFill>
                <a:srgbClr val="FF0000"/>
              </a:solidFill>
              <a:effectLst/>
              <a:latin typeface="+mj-ea"/>
              <a:ea typeface="+mj-ea"/>
            </a:endParaRPr>
          </a:p>
        </p:txBody>
      </p:sp>
      <p:pic>
        <p:nvPicPr>
          <p:cNvPr id="87" name="ShockwaveFlash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80400" y="549275"/>
            <a:ext cx="8636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0" y="404664"/>
            <a:ext cx="6804248" cy="609600"/>
          </a:xfrm>
        </p:spPr>
        <p:txBody>
          <a:bodyPr/>
          <a:lstStyle/>
          <a:p>
            <a:r>
              <a:rPr lang="zh-CN" altLang="en-US"/>
              <a:t>单击此处编辑母版标题样式</a:t>
            </a:r>
            <a:endParaRPr lang="en-GB"/>
          </a:p>
        </p:txBody>
      </p:sp>
      <p:sp>
        <p:nvSpPr>
          <p:cNvPr id="3" name="文本占位符 2"/>
          <p:cNvSpPr>
            <a:spLocks noGrp="1"/>
          </p:cNvSpPr>
          <p:nvPr>
            <p:ph type="body" sz="half" idx="1"/>
          </p:nvPr>
        </p:nvSpPr>
        <p:spPr>
          <a:xfrm>
            <a:off x="755576" y="1340768"/>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内容占位符 3"/>
          <p:cNvSpPr>
            <a:spLocks noGrp="1"/>
          </p:cNvSpPr>
          <p:nvPr>
            <p:ph sz="half" idx="2"/>
          </p:nvPr>
        </p:nvSpPr>
        <p:spPr>
          <a:xfrm>
            <a:off x="683568" y="3501008"/>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Tree>
    <p:extLst>
      <p:ext uri="{BB962C8B-B14F-4D97-AF65-F5344CB8AC3E}">
        <p14:creationId xmlns:p14="http://schemas.microsoft.com/office/powerpoint/2010/main" val="3369903712"/>
      </p:ext>
    </p:extLst>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vertTx">
  <p:cSld name="标题和竖排文字">
    <p:spTree>
      <p:nvGrpSpPr>
        <p:cNvPr id="1" name=""/>
        <p:cNvGrpSpPr/>
        <p:nvPr/>
      </p:nvGrpSpPr>
      <p:grpSpPr>
        <a:xfrm>
          <a:off x="0" y="0"/>
          <a:ext cx="0" cy="0"/>
          <a:chOff x="0" y="0"/>
          <a:chExt cx="0" cy="0"/>
        </a:xfrm>
      </p:grpSpPr>
      <p:sp>
        <p:nvSpPr>
          <p:cNvPr id="4" name="Rectangle 33"/>
          <p:cNvSpPr>
            <a:spLocks noChangeArrowheads="1"/>
          </p:cNvSpPr>
          <p:nvPr/>
        </p:nvSpPr>
        <p:spPr bwMode="auto">
          <a:xfrm>
            <a:off x="0" y="320675"/>
            <a:ext cx="6858000" cy="731838"/>
          </a:xfrm>
          <a:prstGeom prst="rect">
            <a:avLst/>
          </a:prstGeom>
          <a:solidFill>
            <a:schemeClr val="tx1"/>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 name="Rectangle 34"/>
          <p:cNvSpPr>
            <a:spLocks noChangeArrowheads="1"/>
          </p:cNvSpPr>
          <p:nvPr userDrawn="1"/>
        </p:nvSpPr>
        <p:spPr bwMode="gray">
          <a:xfrm>
            <a:off x="0" y="0"/>
            <a:ext cx="9144000" cy="385763"/>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6" name="Group 35"/>
          <p:cNvGrpSpPr>
            <a:grpSpLocks/>
          </p:cNvGrpSpPr>
          <p:nvPr/>
        </p:nvGrpSpPr>
        <p:grpSpPr bwMode="auto">
          <a:xfrm>
            <a:off x="0" y="152400"/>
            <a:ext cx="6629400" cy="152400"/>
            <a:chOff x="144" y="384"/>
            <a:chExt cx="3888" cy="144"/>
          </a:xfrm>
        </p:grpSpPr>
        <p:grpSp>
          <p:nvGrpSpPr>
            <p:cNvPr id="7" name="Group 36"/>
            <p:cNvGrpSpPr>
              <a:grpSpLocks/>
            </p:cNvGrpSpPr>
            <p:nvPr userDrawn="1"/>
          </p:nvGrpSpPr>
          <p:grpSpPr bwMode="auto">
            <a:xfrm>
              <a:off x="144" y="384"/>
              <a:ext cx="1922" cy="144"/>
              <a:chOff x="144" y="384"/>
              <a:chExt cx="2252" cy="144"/>
            </a:xfrm>
          </p:grpSpPr>
          <p:sp>
            <p:nvSpPr>
              <p:cNvPr id="25"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6" name="Rectangle 38"/>
              <p:cNvSpPr>
                <a:spLocks noChangeArrowheads="1"/>
              </p:cNvSpPr>
              <p:nvPr userDrawn="1"/>
            </p:nvSpPr>
            <p:spPr bwMode="auto">
              <a:xfrm>
                <a:off x="28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7" name="Rectangle 39"/>
              <p:cNvSpPr>
                <a:spLocks noChangeArrowheads="1"/>
              </p:cNvSpPr>
              <p:nvPr userDrawn="1"/>
            </p:nvSpPr>
            <p:spPr bwMode="auto">
              <a:xfrm>
                <a:off x="433"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8"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9" name="Rectangle 41"/>
              <p:cNvSpPr>
                <a:spLocks noChangeArrowheads="1"/>
              </p:cNvSpPr>
              <p:nvPr userDrawn="1"/>
            </p:nvSpPr>
            <p:spPr bwMode="auto">
              <a:xfrm>
                <a:off x="719"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0" name="Rectangle 42"/>
              <p:cNvSpPr>
                <a:spLocks noChangeArrowheads="1"/>
              </p:cNvSpPr>
              <p:nvPr userDrawn="1"/>
            </p:nvSpPr>
            <p:spPr bwMode="auto">
              <a:xfrm>
                <a:off x="86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1"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2"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3" name="Rectangle 45"/>
              <p:cNvSpPr>
                <a:spLocks noChangeArrowheads="1"/>
              </p:cNvSpPr>
              <p:nvPr userDrawn="1"/>
            </p:nvSpPr>
            <p:spPr bwMode="auto">
              <a:xfrm>
                <a:off x="1296"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4" name="Rectangle 46"/>
              <p:cNvSpPr>
                <a:spLocks noChangeArrowheads="1"/>
              </p:cNvSpPr>
              <p:nvPr userDrawn="1"/>
            </p:nvSpPr>
            <p:spPr bwMode="auto">
              <a:xfrm>
                <a:off x="144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5"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6"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7" name="Rectangle 49"/>
              <p:cNvSpPr>
                <a:spLocks noChangeArrowheads="1"/>
              </p:cNvSpPr>
              <p:nvPr userDrawn="1"/>
            </p:nvSpPr>
            <p:spPr bwMode="auto">
              <a:xfrm>
                <a:off x="187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8" name="Rectangle 50"/>
              <p:cNvSpPr>
                <a:spLocks noChangeArrowheads="1"/>
              </p:cNvSpPr>
              <p:nvPr userDrawn="1"/>
            </p:nvSpPr>
            <p:spPr bwMode="auto">
              <a:xfrm>
                <a:off x="2017"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9"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0" name="Rectangle 52"/>
              <p:cNvSpPr>
                <a:spLocks noChangeArrowheads="1"/>
              </p:cNvSpPr>
              <p:nvPr userDrawn="1"/>
            </p:nvSpPr>
            <p:spPr bwMode="auto">
              <a:xfrm>
                <a:off x="2302"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8" name="Group 53"/>
            <p:cNvGrpSpPr>
              <a:grpSpLocks/>
            </p:cNvGrpSpPr>
            <p:nvPr userDrawn="1"/>
          </p:nvGrpSpPr>
          <p:grpSpPr bwMode="auto">
            <a:xfrm>
              <a:off x="2112" y="384"/>
              <a:ext cx="1928" cy="144"/>
              <a:chOff x="144" y="384"/>
              <a:chExt cx="2257" cy="144"/>
            </a:xfrm>
          </p:grpSpPr>
          <p:sp>
            <p:nvSpPr>
              <p:cNvPr id="9"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0"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1" name="Rectangle 56"/>
              <p:cNvSpPr>
                <a:spLocks noChangeArrowheads="1"/>
              </p:cNvSpPr>
              <p:nvPr userDrawn="1"/>
            </p:nvSpPr>
            <p:spPr bwMode="auto">
              <a:xfrm>
                <a:off x="43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 name="Rectangle 57"/>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3" name="Rectangle 58"/>
              <p:cNvSpPr>
                <a:spLocks noChangeArrowheads="1"/>
              </p:cNvSpPr>
              <p:nvPr userDrawn="1"/>
            </p:nvSpPr>
            <p:spPr bwMode="auto">
              <a:xfrm>
                <a:off x="721"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4" name="Rectangle 59"/>
              <p:cNvSpPr>
                <a:spLocks noChangeArrowheads="1"/>
              </p:cNvSpPr>
              <p:nvPr userDrawn="1"/>
            </p:nvSpPr>
            <p:spPr bwMode="auto">
              <a:xfrm>
                <a:off x="866" y="384"/>
                <a:ext cx="98"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5" name="Rectangle 60"/>
              <p:cNvSpPr>
                <a:spLocks noChangeArrowheads="1"/>
              </p:cNvSpPr>
              <p:nvPr userDrawn="1"/>
            </p:nvSpPr>
            <p:spPr bwMode="auto">
              <a:xfrm>
                <a:off x="1012"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6" name="Rectangle 61"/>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7" name="Rectangle 62"/>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8" name="Rectangle 63"/>
              <p:cNvSpPr>
                <a:spLocks noChangeArrowheads="1"/>
              </p:cNvSpPr>
              <p:nvPr userDrawn="1"/>
            </p:nvSpPr>
            <p:spPr bwMode="auto">
              <a:xfrm>
                <a:off x="1441"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9"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0" name="Rectangle 65"/>
              <p:cNvSpPr>
                <a:spLocks noChangeArrowheads="1"/>
              </p:cNvSpPr>
              <p:nvPr userDrawn="1"/>
            </p:nvSpPr>
            <p:spPr bwMode="auto">
              <a:xfrm>
                <a:off x="1728"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1" name="Rectangle 66"/>
              <p:cNvSpPr>
                <a:spLocks noChangeArrowheads="1"/>
              </p:cNvSpPr>
              <p:nvPr userDrawn="1"/>
            </p:nvSpPr>
            <p:spPr bwMode="auto">
              <a:xfrm>
                <a:off x="187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2" name="Rectangle 67"/>
              <p:cNvSpPr>
                <a:spLocks noChangeArrowheads="1"/>
              </p:cNvSpPr>
              <p:nvPr userDrawn="1"/>
            </p:nvSpPr>
            <p:spPr bwMode="auto">
              <a:xfrm>
                <a:off x="2019"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3" name="Rectangle 68"/>
              <p:cNvSpPr>
                <a:spLocks noChangeArrowheads="1"/>
              </p:cNvSpPr>
              <p:nvPr userDrawn="1"/>
            </p:nvSpPr>
            <p:spPr bwMode="auto">
              <a:xfrm>
                <a:off x="2165"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4" name="Rectangle 69"/>
              <p:cNvSpPr>
                <a:spLocks noChangeArrowheads="1"/>
              </p:cNvSpPr>
              <p:nvPr userDrawn="1"/>
            </p:nvSpPr>
            <p:spPr bwMode="auto">
              <a:xfrm>
                <a:off x="2310"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41" name="Group 70"/>
          <p:cNvGrpSpPr>
            <a:grpSpLocks/>
          </p:cNvGrpSpPr>
          <p:nvPr/>
        </p:nvGrpSpPr>
        <p:grpSpPr bwMode="auto">
          <a:xfrm>
            <a:off x="0" y="152400"/>
            <a:ext cx="6629400" cy="152400"/>
            <a:chOff x="144" y="384"/>
            <a:chExt cx="3888" cy="144"/>
          </a:xfrm>
        </p:grpSpPr>
        <p:grpSp>
          <p:nvGrpSpPr>
            <p:cNvPr id="42" name="Group 71"/>
            <p:cNvGrpSpPr>
              <a:grpSpLocks/>
            </p:cNvGrpSpPr>
            <p:nvPr userDrawn="1"/>
          </p:nvGrpSpPr>
          <p:grpSpPr bwMode="auto">
            <a:xfrm>
              <a:off x="144" y="384"/>
              <a:ext cx="1922" cy="144"/>
              <a:chOff x="144" y="384"/>
              <a:chExt cx="2252" cy="144"/>
            </a:xfrm>
          </p:grpSpPr>
          <p:sp>
            <p:nvSpPr>
              <p:cNvPr id="60"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1" name="Rectangle 73"/>
              <p:cNvSpPr>
                <a:spLocks noChangeArrowheads="1"/>
              </p:cNvSpPr>
              <p:nvPr userDrawn="1"/>
            </p:nvSpPr>
            <p:spPr bwMode="auto">
              <a:xfrm>
                <a:off x="28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2" name="Rectangle 74"/>
              <p:cNvSpPr>
                <a:spLocks noChangeArrowheads="1"/>
              </p:cNvSpPr>
              <p:nvPr userDrawn="1"/>
            </p:nvSpPr>
            <p:spPr bwMode="auto">
              <a:xfrm>
                <a:off x="433"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3"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4" name="Rectangle 76"/>
              <p:cNvSpPr>
                <a:spLocks noChangeArrowheads="1"/>
              </p:cNvSpPr>
              <p:nvPr userDrawn="1"/>
            </p:nvSpPr>
            <p:spPr bwMode="auto">
              <a:xfrm>
                <a:off x="719"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5" name="Rectangle 77"/>
              <p:cNvSpPr>
                <a:spLocks noChangeArrowheads="1"/>
              </p:cNvSpPr>
              <p:nvPr userDrawn="1"/>
            </p:nvSpPr>
            <p:spPr bwMode="auto">
              <a:xfrm>
                <a:off x="86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6"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7"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8" name="Rectangle 80"/>
              <p:cNvSpPr>
                <a:spLocks noChangeArrowheads="1"/>
              </p:cNvSpPr>
              <p:nvPr userDrawn="1"/>
            </p:nvSpPr>
            <p:spPr bwMode="auto">
              <a:xfrm>
                <a:off x="1296"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9" name="Rectangle 81"/>
              <p:cNvSpPr>
                <a:spLocks noChangeArrowheads="1"/>
              </p:cNvSpPr>
              <p:nvPr userDrawn="1"/>
            </p:nvSpPr>
            <p:spPr bwMode="auto">
              <a:xfrm>
                <a:off x="144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0"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1"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2" name="Rectangle 84"/>
              <p:cNvSpPr>
                <a:spLocks noChangeArrowheads="1"/>
              </p:cNvSpPr>
              <p:nvPr userDrawn="1"/>
            </p:nvSpPr>
            <p:spPr bwMode="auto">
              <a:xfrm>
                <a:off x="187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3" name="Rectangle 85"/>
              <p:cNvSpPr>
                <a:spLocks noChangeArrowheads="1"/>
              </p:cNvSpPr>
              <p:nvPr userDrawn="1"/>
            </p:nvSpPr>
            <p:spPr bwMode="auto">
              <a:xfrm>
                <a:off x="2017"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4"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5" name="Rectangle 87"/>
              <p:cNvSpPr>
                <a:spLocks noChangeArrowheads="1"/>
              </p:cNvSpPr>
              <p:nvPr userDrawn="1"/>
            </p:nvSpPr>
            <p:spPr bwMode="auto">
              <a:xfrm>
                <a:off x="2302"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43" name="Group 88"/>
            <p:cNvGrpSpPr>
              <a:grpSpLocks/>
            </p:cNvGrpSpPr>
            <p:nvPr userDrawn="1"/>
          </p:nvGrpSpPr>
          <p:grpSpPr bwMode="auto">
            <a:xfrm>
              <a:off x="2112" y="384"/>
              <a:ext cx="1928" cy="144"/>
              <a:chOff x="144" y="384"/>
              <a:chExt cx="2257" cy="144"/>
            </a:xfrm>
          </p:grpSpPr>
          <p:sp>
            <p:nvSpPr>
              <p:cNvPr id="44"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5"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6" name="Rectangle 91"/>
              <p:cNvSpPr>
                <a:spLocks noChangeArrowheads="1"/>
              </p:cNvSpPr>
              <p:nvPr userDrawn="1"/>
            </p:nvSpPr>
            <p:spPr bwMode="auto">
              <a:xfrm>
                <a:off x="43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7" name="Rectangle 92"/>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8" name="Rectangle 93"/>
              <p:cNvSpPr>
                <a:spLocks noChangeArrowheads="1"/>
              </p:cNvSpPr>
              <p:nvPr userDrawn="1"/>
            </p:nvSpPr>
            <p:spPr bwMode="auto">
              <a:xfrm>
                <a:off x="721"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9" name="Rectangle 94"/>
              <p:cNvSpPr>
                <a:spLocks noChangeArrowheads="1"/>
              </p:cNvSpPr>
              <p:nvPr userDrawn="1"/>
            </p:nvSpPr>
            <p:spPr bwMode="auto">
              <a:xfrm>
                <a:off x="866"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0" name="Rectangle 95"/>
              <p:cNvSpPr>
                <a:spLocks noChangeArrowheads="1"/>
              </p:cNvSpPr>
              <p:nvPr userDrawn="1"/>
            </p:nvSpPr>
            <p:spPr bwMode="auto">
              <a:xfrm>
                <a:off x="101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1" name="Rectangle 96"/>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2" name="Rectangle 97"/>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3" name="Rectangle 98"/>
              <p:cNvSpPr>
                <a:spLocks noChangeArrowheads="1"/>
              </p:cNvSpPr>
              <p:nvPr userDrawn="1"/>
            </p:nvSpPr>
            <p:spPr bwMode="auto">
              <a:xfrm>
                <a:off x="1441"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4"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5" name="Rectangle 100"/>
              <p:cNvSpPr>
                <a:spLocks noChangeArrowheads="1"/>
              </p:cNvSpPr>
              <p:nvPr userDrawn="1"/>
            </p:nvSpPr>
            <p:spPr bwMode="auto">
              <a:xfrm>
                <a:off x="1728"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6" name="Rectangle 101"/>
              <p:cNvSpPr>
                <a:spLocks noChangeArrowheads="1"/>
              </p:cNvSpPr>
              <p:nvPr userDrawn="1"/>
            </p:nvSpPr>
            <p:spPr bwMode="auto">
              <a:xfrm>
                <a:off x="187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7" name="Rectangle 102"/>
              <p:cNvSpPr>
                <a:spLocks noChangeArrowheads="1"/>
              </p:cNvSpPr>
              <p:nvPr userDrawn="1"/>
            </p:nvSpPr>
            <p:spPr bwMode="auto">
              <a:xfrm>
                <a:off x="2019"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8" name="Rectangle 103"/>
              <p:cNvSpPr>
                <a:spLocks noChangeArrowheads="1"/>
              </p:cNvSpPr>
              <p:nvPr userDrawn="1"/>
            </p:nvSpPr>
            <p:spPr bwMode="auto">
              <a:xfrm>
                <a:off x="2165"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9" name="Rectangle 104"/>
              <p:cNvSpPr>
                <a:spLocks noChangeArrowheads="1"/>
              </p:cNvSpPr>
              <p:nvPr userDrawn="1"/>
            </p:nvSpPr>
            <p:spPr bwMode="auto">
              <a:xfrm>
                <a:off x="2310"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77" name="Group 106"/>
          <p:cNvGrpSpPr>
            <a:grpSpLocks/>
          </p:cNvGrpSpPr>
          <p:nvPr userDrawn="1"/>
        </p:nvGrpSpPr>
        <p:grpSpPr bwMode="auto">
          <a:xfrm>
            <a:off x="6875463" y="79375"/>
            <a:ext cx="2268537" cy="609600"/>
            <a:chOff x="3648" y="624"/>
            <a:chExt cx="1728" cy="384"/>
          </a:xfrm>
        </p:grpSpPr>
        <p:sp>
          <p:nvSpPr>
            <p:cNvPr id="78"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9"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80" name="Rectangle 110"/>
          <p:cNvSpPr>
            <a:spLocks noChangeArrowheads="1"/>
          </p:cNvSpPr>
          <p:nvPr/>
        </p:nvSpPr>
        <p:spPr bwMode="gray">
          <a:xfrm>
            <a:off x="0" y="1052513"/>
            <a:ext cx="228600" cy="5805487"/>
          </a:xfrm>
          <a:prstGeom prst="rect">
            <a:avLst/>
          </a:prstGeom>
          <a:solidFill>
            <a:schemeClr val="accent1"/>
          </a:solidFill>
          <a:ln w="9525">
            <a:noFill/>
            <a:miter lim="800000"/>
            <a:headEnd/>
            <a:tailEnd/>
          </a:ln>
          <a:effectLst/>
        </p:spPr>
        <p:txBody>
          <a:bodyPr wrap="none" anchor="ctr"/>
          <a:lstStyle/>
          <a:p>
            <a:pPr algn="ctr" eaLnBrk="0" latinLnBrk="1" hangingPunct="0">
              <a:spcBef>
                <a:spcPct val="20000"/>
              </a:spcBef>
              <a:buClr>
                <a:schemeClr val="hlink"/>
              </a:buClr>
              <a:defRPr/>
            </a:pPr>
            <a:r>
              <a:rPr lang="ko-KR" altLang="en-US" sz="2400">
                <a:effectLst>
                  <a:outerShdw blurRad="38100" dist="38100" dir="2700000" algn="tl">
                    <a:srgbClr val="FFFFFF"/>
                  </a:outerShdw>
                </a:effectLst>
                <a:ea typeface="Gulim" pitchFamily="34" charset="-127"/>
              </a:rPr>
              <a:t> </a:t>
            </a:r>
          </a:p>
        </p:txBody>
      </p:sp>
      <p:sp>
        <p:nvSpPr>
          <p:cNvPr id="81" name="Rectangle 111"/>
          <p:cNvSpPr>
            <a:spLocks noChangeArrowheads="1"/>
          </p:cNvSpPr>
          <p:nvPr/>
        </p:nvSpPr>
        <p:spPr bwMode="gray">
          <a:xfrm>
            <a:off x="0" y="381000"/>
            <a:ext cx="6875463" cy="671513"/>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83" name="Rectangle 109"/>
          <p:cNvSpPr>
            <a:spLocks noChangeArrowheads="1"/>
          </p:cNvSpPr>
          <p:nvPr userDrawn="1"/>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0000FF"/>
                </a:solidFill>
                <a:effectLst/>
                <a:latin typeface="+mj-ea"/>
                <a:ea typeface="+mj-ea"/>
              </a:rPr>
              <a:t>工科基础化学</a:t>
            </a:r>
            <a:endParaRPr lang="en-US" altLang="ko-KR" sz="1600" b="1" dirty="0">
              <a:solidFill>
                <a:srgbClr val="0000FF"/>
              </a:solidFill>
              <a:effectLst/>
              <a:latin typeface="+mj-ea"/>
              <a:ea typeface="+mj-ea"/>
            </a:endParaRPr>
          </a:p>
        </p:txBody>
      </p:sp>
      <p:pic>
        <p:nvPicPr>
          <p:cNvPr id="84" name="Picture 88" descr="http://www.jianlimuban.com/xiaohui_images/down.asp?url=2008101213235391159.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77225" y="76200"/>
            <a:ext cx="8636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Rectangle 109"/>
          <p:cNvSpPr>
            <a:spLocks noChangeArrowheads="1"/>
          </p:cNvSpPr>
          <p:nvPr userDrawn="1"/>
        </p:nvSpPr>
        <p:spPr bwMode="white">
          <a:xfrm>
            <a:off x="6948488" y="404813"/>
            <a:ext cx="1292225" cy="492125"/>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FF0000"/>
                </a:solidFill>
                <a:effectLst/>
                <a:latin typeface="+mj-ea"/>
                <a:ea typeface="+mj-ea"/>
              </a:rPr>
              <a:t>第二章</a:t>
            </a:r>
            <a:br>
              <a:rPr lang="en-US" altLang="zh-CN" sz="1600" b="1" dirty="0">
                <a:solidFill>
                  <a:srgbClr val="FF0000"/>
                </a:solidFill>
                <a:effectLst/>
                <a:latin typeface="+mj-ea"/>
                <a:ea typeface="+mj-ea"/>
              </a:rPr>
            </a:br>
            <a:r>
              <a:rPr lang="zh-CN" altLang="en-US" sz="1600" b="1" dirty="0">
                <a:solidFill>
                  <a:srgbClr val="FF0000"/>
                </a:solidFill>
                <a:effectLst/>
                <a:latin typeface="+mj-ea"/>
                <a:ea typeface="+mj-ea"/>
              </a:rPr>
              <a:t>物质结构基础</a:t>
            </a:r>
            <a:endParaRPr lang="en-US" altLang="ko-KR" sz="1600" b="1" dirty="0">
              <a:solidFill>
                <a:srgbClr val="FF0000"/>
              </a:solidFill>
              <a:effectLst/>
              <a:latin typeface="+mj-ea"/>
              <a:ea typeface="+mj-ea"/>
            </a:endParaRPr>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7" name="日期占位符 3"/>
          <p:cNvSpPr>
            <a:spLocks noGrp="1"/>
          </p:cNvSpPr>
          <p:nvPr>
            <p:ph type="dt" sz="half" idx="10"/>
          </p:nvPr>
        </p:nvSpPr>
        <p:spPr>
          <a:xfrm>
            <a:off x="3581400" y="6305550"/>
            <a:ext cx="2133600" cy="476250"/>
          </a:xfrm>
          <a:prstGeom prst="rect">
            <a:avLst/>
          </a:prstGeom>
        </p:spPr>
        <p:txBody>
          <a:bodyPr/>
          <a:lstStyle>
            <a:lvl1pPr eaLnBrk="0" hangingPunct="0">
              <a:spcBef>
                <a:spcPct val="20000"/>
              </a:spcBef>
              <a:buClr>
                <a:schemeClr val="hlink"/>
              </a:buClr>
              <a:defRPr>
                <a:latin typeface="Arial" charset="0"/>
                <a:ea typeface="黑体" pitchFamily="2" charset="-122"/>
              </a:defRPr>
            </a:lvl1pPr>
            <a:extLst/>
          </a:lstStyle>
          <a:p>
            <a:pPr>
              <a:defRPr/>
            </a:pPr>
            <a:fld id="{2D9A8882-B8DC-4FF6-8FFA-4C26E6813E28}" type="datetime1">
              <a:rPr lang="zh-CN" altLang="en-US"/>
              <a:pPr>
                <a:defRPr/>
              </a:pPr>
              <a:t>2019/10/30</a:t>
            </a:fld>
            <a:endParaRPr lang="en-US" altLang="zh-CN"/>
          </a:p>
        </p:txBody>
      </p:sp>
    </p:spTree>
    <p:extLst>
      <p:ext uri="{BB962C8B-B14F-4D97-AF65-F5344CB8AC3E}">
        <p14:creationId xmlns:p14="http://schemas.microsoft.com/office/powerpoint/2010/main" val="3200827610"/>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4" name="标题 13"/>
          <p:cNvSpPr>
            <a:spLocks noGrp="1"/>
          </p:cNvSpPr>
          <p:nvPr>
            <p:ph type="ctrTitle"/>
          </p:nvPr>
        </p:nvSpPr>
        <p:spPr>
          <a:xfrm>
            <a:off x="1432560" y="359898"/>
            <a:ext cx="7406640" cy="1472184"/>
          </a:xfrm>
        </p:spPr>
        <p:txBody>
          <a:bodyPr anchor="b"/>
          <a:lstStyle>
            <a:lvl1pPr algn="l">
              <a:defRPr/>
            </a:lvl1pPr>
            <a:extLst/>
          </a:lstStyle>
          <a:p>
            <a:r>
              <a:rPr lang="zh-CN" altLang="en-US"/>
              <a:t>单击此处编辑母版标题样式</a:t>
            </a:r>
            <a:endParaRPr lang="en-US"/>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a:t>单击此处编辑母版副标题样式</a:t>
            </a:r>
            <a:endParaRPr lang="en-US"/>
          </a:p>
        </p:txBody>
      </p:sp>
    </p:spTree>
    <p:extLst>
      <p:ext uri="{BB962C8B-B14F-4D97-AF65-F5344CB8AC3E}">
        <p14:creationId xmlns:p14="http://schemas.microsoft.com/office/powerpoint/2010/main" val="3259678187"/>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3" name="Rectangle 33"/>
          <p:cNvSpPr>
            <a:spLocks noChangeArrowheads="1"/>
          </p:cNvSpPr>
          <p:nvPr/>
        </p:nvSpPr>
        <p:spPr bwMode="auto">
          <a:xfrm>
            <a:off x="15875" y="320675"/>
            <a:ext cx="6858000" cy="731838"/>
          </a:xfrm>
          <a:prstGeom prst="rect">
            <a:avLst/>
          </a:prstGeom>
          <a:solidFill>
            <a:schemeClr val="tx1"/>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 name="Rectangle 34"/>
          <p:cNvSpPr>
            <a:spLocks noChangeArrowheads="1"/>
          </p:cNvSpPr>
          <p:nvPr userDrawn="1"/>
        </p:nvSpPr>
        <p:spPr bwMode="gray">
          <a:xfrm>
            <a:off x="0" y="0"/>
            <a:ext cx="9144000" cy="385763"/>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5" name="Group 35"/>
          <p:cNvGrpSpPr>
            <a:grpSpLocks/>
          </p:cNvGrpSpPr>
          <p:nvPr/>
        </p:nvGrpSpPr>
        <p:grpSpPr bwMode="auto">
          <a:xfrm>
            <a:off x="0" y="152400"/>
            <a:ext cx="6629400" cy="152400"/>
            <a:chOff x="144" y="384"/>
            <a:chExt cx="3888" cy="144"/>
          </a:xfrm>
        </p:grpSpPr>
        <p:grpSp>
          <p:nvGrpSpPr>
            <p:cNvPr id="6" name="Group 36"/>
            <p:cNvGrpSpPr>
              <a:grpSpLocks/>
            </p:cNvGrpSpPr>
            <p:nvPr userDrawn="1"/>
          </p:nvGrpSpPr>
          <p:grpSpPr bwMode="auto">
            <a:xfrm>
              <a:off x="144" y="384"/>
              <a:ext cx="1922" cy="144"/>
              <a:chOff x="144" y="384"/>
              <a:chExt cx="2252" cy="144"/>
            </a:xfrm>
          </p:grpSpPr>
          <p:sp>
            <p:nvSpPr>
              <p:cNvPr id="24"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5" name="Rectangle 38"/>
              <p:cNvSpPr>
                <a:spLocks noChangeArrowheads="1"/>
              </p:cNvSpPr>
              <p:nvPr userDrawn="1"/>
            </p:nvSpPr>
            <p:spPr bwMode="auto">
              <a:xfrm>
                <a:off x="28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6" name="Rectangle 39"/>
              <p:cNvSpPr>
                <a:spLocks noChangeArrowheads="1"/>
              </p:cNvSpPr>
              <p:nvPr userDrawn="1"/>
            </p:nvSpPr>
            <p:spPr bwMode="auto">
              <a:xfrm>
                <a:off x="433"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7"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8" name="Rectangle 41"/>
              <p:cNvSpPr>
                <a:spLocks noChangeArrowheads="1"/>
              </p:cNvSpPr>
              <p:nvPr userDrawn="1"/>
            </p:nvSpPr>
            <p:spPr bwMode="auto">
              <a:xfrm>
                <a:off x="719"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9" name="Rectangle 42"/>
              <p:cNvSpPr>
                <a:spLocks noChangeArrowheads="1"/>
              </p:cNvSpPr>
              <p:nvPr userDrawn="1"/>
            </p:nvSpPr>
            <p:spPr bwMode="auto">
              <a:xfrm>
                <a:off x="86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0"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1"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2" name="Rectangle 45"/>
              <p:cNvSpPr>
                <a:spLocks noChangeArrowheads="1"/>
              </p:cNvSpPr>
              <p:nvPr userDrawn="1"/>
            </p:nvSpPr>
            <p:spPr bwMode="auto">
              <a:xfrm>
                <a:off x="1296"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3" name="Rectangle 46"/>
              <p:cNvSpPr>
                <a:spLocks noChangeArrowheads="1"/>
              </p:cNvSpPr>
              <p:nvPr userDrawn="1"/>
            </p:nvSpPr>
            <p:spPr bwMode="auto">
              <a:xfrm>
                <a:off x="144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4"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5"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6" name="Rectangle 49"/>
              <p:cNvSpPr>
                <a:spLocks noChangeArrowheads="1"/>
              </p:cNvSpPr>
              <p:nvPr userDrawn="1"/>
            </p:nvSpPr>
            <p:spPr bwMode="auto">
              <a:xfrm>
                <a:off x="187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7" name="Rectangle 50"/>
              <p:cNvSpPr>
                <a:spLocks noChangeArrowheads="1"/>
              </p:cNvSpPr>
              <p:nvPr userDrawn="1"/>
            </p:nvSpPr>
            <p:spPr bwMode="auto">
              <a:xfrm>
                <a:off x="2017"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8"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9" name="Rectangle 52"/>
              <p:cNvSpPr>
                <a:spLocks noChangeArrowheads="1"/>
              </p:cNvSpPr>
              <p:nvPr userDrawn="1"/>
            </p:nvSpPr>
            <p:spPr bwMode="auto">
              <a:xfrm>
                <a:off x="2302"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7" name="Group 53"/>
            <p:cNvGrpSpPr>
              <a:grpSpLocks/>
            </p:cNvGrpSpPr>
            <p:nvPr userDrawn="1"/>
          </p:nvGrpSpPr>
          <p:grpSpPr bwMode="auto">
            <a:xfrm>
              <a:off x="2112" y="384"/>
              <a:ext cx="1928" cy="144"/>
              <a:chOff x="144" y="384"/>
              <a:chExt cx="2257" cy="144"/>
            </a:xfrm>
          </p:grpSpPr>
          <p:sp>
            <p:nvSpPr>
              <p:cNvPr id="8"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9"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0" name="Rectangle 56"/>
              <p:cNvSpPr>
                <a:spLocks noChangeArrowheads="1"/>
              </p:cNvSpPr>
              <p:nvPr userDrawn="1"/>
            </p:nvSpPr>
            <p:spPr bwMode="auto">
              <a:xfrm>
                <a:off x="43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1" name="Rectangle 57"/>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 name="Rectangle 58"/>
              <p:cNvSpPr>
                <a:spLocks noChangeArrowheads="1"/>
              </p:cNvSpPr>
              <p:nvPr userDrawn="1"/>
            </p:nvSpPr>
            <p:spPr bwMode="auto">
              <a:xfrm>
                <a:off x="721"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3" name="Rectangle 59"/>
              <p:cNvSpPr>
                <a:spLocks noChangeArrowheads="1"/>
              </p:cNvSpPr>
              <p:nvPr userDrawn="1"/>
            </p:nvSpPr>
            <p:spPr bwMode="auto">
              <a:xfrm>
                <a:off x="866" y="384"/>
                <a:ext cx="98"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4" name="Rectangle 60"/>
              <p:cNvSpPr>
                <a:spLocks noChangeArrowheads="1"/>
              </p:cNvSpPr>
              <p:nvPr userDrawn="1"/>
            </p:nvSpPr>
            <p:spPr bwMode="auto">
              <a:xfrm>
                <a:off x="1012"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5" name="Rectangle 61"/>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6" name="Rectangle 62"/>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7" name="Rectangle 63"/>
              <p:cNvSpPr>
                <a:spLocks noChangeArrowheads="1"/>
              </p:cNvSpPr>
              <p:nvPr userDrawn="1"/>
            </p:nvSpPr>
            <p:spPr bwMode="auto">
              <a:xfrm>
                <a:off x="1441"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8"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9" name="Rectangle 65"/>
              <p:cNvSpPr>
                <a:spLocks noChangeArrowheads="1"/>
              </p:cNvSpPr>
              <p:nvPr userDrawn="1"/>
            </p:nvSpPr>
            <p:spPr bwMode="auto">
              <a:xfrm>
                <a:off x="1728"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0" name="Rectangle 66"/>
              <p:cNvSpPr>
                <a:spLocks noChangeArrowheads="1"/>
              </p:cNvSpPr>
              <p:nvPr userDrawn="1"/>
            </p:nvSpPr>
            <p:spPr bwMode="auto">
              <a:xfrm>
                <a:off x="187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1" name="Rectangle 67"/>
              <p:cNvSpPr>
                <a:spLocks noChangeArrowheads="1"/>
              </p:cNvSpPr>
              <p:nvPr userDrawn="1"/>
            </p:nvSpPr>
            <p:spPr bwMode="auto">
              <a:xfrm>
                <a:off x="2019"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2" name="Rectangle 68"/>
              <p:cNvSpPr>
                <a:spLocks noChangeArrowheads="1"/>
              </p:cNvSpPr>
              <p:nvPr userDrawn="1"/>
            </p:nvSpPr>
            <p:spPr bwMode="auto">
              <a:xfrm>
                <a:off x="2165"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3" name="Rectangle 69"/>
              <p:cNvSpPr>
                <a:spLocks noChangeArrowheads="1"/>
              </p:cNvSpPr>
              <p:nvPr userDrawn="1"/>
            </p:nvSpPr>
            <p:spPr bwMode="auto">
              <a:xfrm>
                <a:off x="2310"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40" name="Group 70"/>
          <p:cNvGrpSpPr>
            <a:grpSpLocks/>
          </p:cNvGrpSpPr>
          <p:nvPr/>
        </p:nvGrpSpPr>
        <p:grpSpPr bwMode="auto">
          <a:xfrm>
            <a:off x="0" y="152400"/>
            <a:ext cx="6629400" cy="152400"/>
            <a:chOff x="144" y="384"/>
            <a:chExt cx="3888" cy="144"/>
          </a:xfrm>
        </p:grpSpPr>
        <p:grpSp>
          <p:nvGrpSpPr>
            <p:cNvPr id="41" name="Group 71"/>
            <p:cNvGrpSpPr>
              <a:grpSpLocks/>
            </p:cNvGrpSpPr>
            <p:nvPr userDrawn="1"/>
          </p:nvGrpSpPr>
          <p:grpSpPr bwMode="auto">
            <a:xfrm>
              <a:off x="144" y="384"/>
              <a:ext cx="1922" cy="144"/>
              <a:chOff x="144" y="384"/>
              <a:chExt cx="2252" cy="144"/>
            </a:xfrm>
          </p:grpSpPr>
          <p:sp>
            <p:nvSpPr>
              <p:cNvPr id="59"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0" name="Rectangle 73"/>
              <p:cNvSpPr>
                <a:spLocks noChangeArrowheads="1"/>
              </p:cNvSpPr>
              <p:nvPr userDrawn="1"/>
            </p:nvSpPr>
            <p:spPr bwMode="auto">
              <a:xfrm>
                <a:off x="28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1" name="Rectangle 74"/>
              <p:cNvSpPr>
                <a:spLocks noChangeArrowheads="1"/>
              </p:cNvSpPr>
              <p:nvPr userDrawn="1"/>
            </p:nvSpPr>
            <p:spPr bwMode="auto">
              <a:xfrm>
                <a:off x="433"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2"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3" name="Rectangle 76"/>
              <p:cNvSpPr>
                <a:spLocks noChangeArrowheads="1"/>
              </p:cNvSpPr>
              <p:nvPr userDrawn="1"/>
            </p:nvSpPr>
            <p:spPr bwMode="auto">
              <a:xfrm>
                <a:off x="719"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4" name="Rectangle 77"/>
              <p:cNvSpPr>
                <a:spLocks noChangeArrowheads="1"/>
              </p:cNvSpPr>
              <p:nvPr userDrawn="1"/>
            </p:nvSpPr>
            <p:spPr bwMode="auto">
              <a:xfrm>
                <a:off x="86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5"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6"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7" name="Rectangle 80"/>
              <p:cNvSpPr>
                <a:spLocks noChangeArrowheads="1"/>
              </p:cNvSpPr>
              <p:nvPr userDrawn="1"/>
            </p:nvSpPr>
            <p:spPr bwMode="auto">
              <a:xfrm>
                <a:off x="1296"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8" name="Rectangle 81"/>
              <p:cNvSpPr>
                <a:spLocks noChangeArrowheads="1"/>
              </p:cNvSpPr>
              <p:nvPr userDrawn="1"/>
            </p:nvSpPr>
            <p:spPr bwMode="auto">
              <a:xfrm>
                <a:off x="144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9"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0"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1" name="Rectangle 84"/>
              <p:cNvSpPr>
                <a:spLocks noChangeArrowheads="1"/>
              </p:cNvSpPr>
              <p:nvPr userDrawn="1"/>
            </p:nvSpPr>
            <p:spPr bwMode="auto">
              <a:xfrm>
                <a:off x="187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2" name="Rectangle 85"/>
              <p:cNvSpPr>
                <a:spLocks noChangeArrowheads="1"/>
              </p:cNvSpPr>
              <p:nvPr userDrawn="1"/>
            </p:nvSpPr>
            <p:spPr bwMode="auto">
              <a:xfrm>
                <a:off x="2017"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3"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4" name="Rectangle 87"/>
              <p:cNvSpPr>
                <a:spLocks noChangeArrowheads="1"/>
              </p:cNvSpPr>
              <p:nvPr userDrawn="1"/>
            </p:nvSpPr>
            <p:spPr bwMode="auto">
              <a:xfrm>
                <a:off x="2302"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42" name="Group 88"/>
            <p:cNvGrpSpPr>
              <a:grpSpLocks/>
            </p:cNvGrpSpPr>
            <p:nvPr userDrawn="1"/>
          </p:nvGrpSpPr>
          <p:grpSpPr bwMode="auto">
            <a:xfrm>
              <a:off x="2112" y="384"/>
              <a:ext cx="1928" cy="144"/>
              <a:chOff x="144" y="384"/>
              <a:chExt cx="2257" cy="144"/>
            </a:xfrm>
          </p:grpSpPr>
          <p:sp>
            <p:nvSpPr>
              <p:cNvPr id="43"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4"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5" name="Rectangle 91"/>
              <p:cNvSpPr>
                <a:spLocks noChangeArrowheads="1"/>
              </p:cNvSpPr>
              <p:nvPr userDrawn="1"/>
            </p:nvSpPr>
            <p:spPr bwMode="auto">
              <a:xfrm>
                <a:off x="43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6" name="Rectangle 92"/>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7" name="Rectangle 93"/>
              <p:cNvSpPr>
                <a:spLocks noChangeArrowheads="1"/>
              </p:cNvSpPr>
              <p:nvPr userDrawn="1"/>
            </p:nvSpPr>
            <p:spPr bwMode="auto">
              <a:xfrm>
                <a:off x="721"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8" name="Rectangle 94"/>
              <p:cNvSpPr>
                <a:spLocks noChangeArrowheads="1"/>
              </p:cNvSpPr>
              <p:nvPr userDrawn="1"/>
            </p:nvSpPr>
            <p:spPr bwMode="auto">
              <a:xfrm>
                <a:off x="866"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9" name="Rectangle 95"/>
              <p:cNvSpPr>
                <a:spLocks noChangeArrowheads="1"/>
              </p:cNvSpPr>
              <p:nvPr userDrawn="1"/>
            </p:nvSpPr>
            <p:spPr bwMode="auto">
              <a:xfrm>
                <a:off x="101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0" name="Rectangle 96"/>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1" name="Rectangle 97"/>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2" name="Rectangle 98"/>
              <p:cNvSpPr>
                <a:spLocks noChangeArrowheads="1"/>
              </p:cNvSpPr>
              <p:nvPr userDrawn="1"/>
            </p:nvSpPr>
            <p:spPr bwMode="auto">
              <a:xfrm>
                <a:off x="1441"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3"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4" name="Rectangle 100"/>
              <p:cNvSpPr>
                <a:spLocks noChangeArrowheads="1"/>
              </p:cNvSpPr>
              <p:nvPr userDrawn="1"/>
            </p:nvSpPr>
            <p:spPr bwMode="auto">
              <a:xfrm>
                <a:off x="1728"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5" name="Rectangle 101"/>
              <p:cNvSpPr>
                <a:spLocks noChangeArrowheads="1"/>
              </p:cNvSpPr>
              <p:nvPr userDrawn="1"/>
            </p:nvSpPr>
            <p:spPr bwMode="auto">
              <a:xfrm>
                <a:off x="187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6" name="Rectangle 102"/>
              <p:cNvSpPr>
                <a:spLocks noChangeArrowheads="1"/>
              </p:cNvSpPr>
              <p:nvPr userDrawn="1"/>
            </p:nvSpPr>
            <p:spPr bwMode="auto">
              <a:xfrm>
                <a:off x="2019"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7" name="Rectangle 103"/>
              <p:cNvSpPr>
                <a:spLocks noChangeArrowheads="1"/>
              </p:cNvSpPr>
              <p:nvPr userDrawn="1"/>
            </p:nvSpPr>
            <p:spPr bwMode="auto">
              <a:xfrm>
                <a:off x="2165"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8" name="Rectangle 104"/>
              <p:cNvSpPr>
                <a:spLocks noChangeArrowheads="1"/>
              </p:cNvSpPr>
              <p:nvPr userDrawn="1"/>
            </p:nvSpPr>
            <p:spPr bwMode="auto">
              <a:xfrm>
                <a:off x="2310"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75"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6" name="Group 106"/>
          <p:cNvGrpSpPr>
            <a:grpSpLocks/>
          </p:cNvGrpSpPr>
          <p:nvPr/>
        </p:nvGrpSpPr>
        <p:grpSpPr bwMode="auto">
          <a:xfrm>
            <a:off x="6875463" y="23813"/>
            <a:ext cx="2268537" cy="765175"/>
            <a:chOff x="3648" y="636"/>
            <a:chExt cx="1728" cy="384"/>
          </a:xfrm>
        </p:grpSpPr>
        <p:sp>
          <p:nvSpPr>
            <p:cNvPr id="77" name="Rectangle 107"/>
            <p:cNvSpPr>
              <a:spLocks noChangeArrowheads="1"/>
            </p:cNvSpPr>
            <p:nvPr userDrawn="1"/>
          </p:nvSpPr>
          <p:spPr bwMode="gray">
            <a:xfrm>
              <a:off x="3840" y="636"/>
              <a:ext cx="1536" cy="192"/>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8" name="AutoShape 108"/>
            <p:cNvSpPr>
              <a:spLocks noChangeArrowheads="1"/>
            </p:cNvSpPr>
            <p:nvPr userDrawn="1"/>
          </p:nvSpPr>
          <p:spPr bwMode="gray">
            <a:xfrm>
              <a:off x="3648" y="636"/>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79" name="Rectangle 110"/>
          <p:cNvSpPr>
            <a:spLocks noChangeArrowheads="1"/>
          </p:cNvSpPr>
          <p:nvPr/>
        </p:nvSpPr>
        <p:spPr bwMode="gray">
          <a:xfrm>
            <a:off x="0" y="1052513"/>
            <a:ext cx="228600" cy="5805487"/>
          </a:xfrm>
          <a:prstGeom prst="rect">
            <a:avLst/>
          </a:prstGeom>
          <a:solidFill>
            <a:schemeClr val="accent1"/>
          </a:solidFill>
          <a:ln w="9525">
            <a:noFill/>
            <a:miter lim="800000"/>
            <a:headEnd/>
            <a:tailEnd/>
          </a:ln>
          <a:effectLst/>
        </p:spPr>
        <p:txBody>
          <a:bodyPr wrap="none" anchor="ctr"/>
          <a:lstStyle/>
          <a:p>
            <a:pPr algn="ctr" eaLnBrk="0" latinLnBrk="1" hangingPunct="0">
              <a:spcBef>
                <a:spcPct val="20000"/>
              </a:spcBef>
              <a:buClr>
                <a:schemeClr val="hlink"/>
              </a:buClr>
              <a:defRPr/>
            </a:pPr>
            <a:r>
              <a:rPr lang="ko-KR" altLang="en-US" sz="2400">
                <a:effectLst>
                  <a:outerShdw blurRad="38100" dist="38100" dir="2700000" algn="tl">
                    <a:srgbClr val="FFFFFF"/>
                  </a:outerShdw>
                </a:effectLst>
                <a:ea typeface="Gulim" pitchFamily="34" charset="-127"/>
              </a:rPr>
              <a:t> </a:t>
            </a:r>
          </a:p>
        </p:txBody>
      </p:sp>
      <p:sp>
        <p:nvSpPr>
          <p:cNvPr id="80" name="Rectangle 111"/>
          <p:cNvSpPr>
            <a:spLocks noChangeArrowheads="1"/>
          </p:cNvSpPr>
          <p:nvPr/>
        </p:nvSpPr>
        <p:spPr bwMode="gray">
          <a:xfrm>
            <a:off x="0" y="349250"/>
            <a:ext cx="6804025" cy="703263"/>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81" name="Rectangle 109"/>
          <p:cNvSpPr>
            <a:spLocks noChangeArrowheads="1"/>
          </p:cNvSpPr>
          <p:nvPr/>
        </p:nvSpPr>
        <p:spPr bwMode="white">
          <a:xfrm>
            <a:off x="7019925" y="6581775"/>
            <a:ext cx="2124075" cy="276225"/>
          </a:xfrm>
          <a:prstGeom prst="rect">
            <a:avLst/>
          </a:prstGeom>
          <a:noFill/>
          <a:ln w="9525">
            <a:noFill/>
            <a:miter lim="800000"/>
            <a:headEnd/>
            <a:tailEnd/>
          </a:ln>
          <a:effectLst/>
        </p:spPr>
        <p:txBody>
          <a:bodyPr anchor="b">
            <a:spAutoFit/>
          </a:bodyPr>
          <a:lstStyle/>
          <a:p>
            <a:pPr algn="r" eaLnBrk="0" latinLnBrk="1" hangingPunct="0">
              <a:spcBef>
                <a:spcPct val="20000"/>
              </a:spcBef>
              <a:buClr>
                <a:schemeClr val="hlink"/>
              </a:buClr>
              <a:defRPr/>
            </a:pPr>
            <a:fld id="{CF371B21-4FEE-4103-AD5C-1E950CECAE7D}" type="slidenum">
              <a:rPr lang="en-US" altLang="zh-CN" sz="1200" b="1">
                <a:solidFill>
                  <a:schemeClr val="accent1"/>
                </a:solidFill>
                <a:effectLst>
                  <a:outerShdw blurRad="38100" dist="38100" dir="2700000" algn="tl">
                    <a:srgbClr val="000000">
                      <a:alpha val="43137"/>
                    </a:srgbClr>
                  </a:outerShdw>
                </a:effectLst>
                <a:latin typeface="+mj-ea"/>
                <a:ea typeface="+mj-ea"/>
              </a:rPr>
              <a:pPr algn="r" eaLnBrk="0" latinLnBrk="1" hangingPunct="0">
                <a:spcBef>
                  <a:spcPct val="20000"/>
                </a:spcBef>
                <a:buClr>
                  <a:schemeClr val="hlink"/>
                </a:buClr>
                <a:defRPr/>
              </a:pPr>
              <a:t>‹#›</a:t>
            </a:fld>
            <a:endParaRPr lang="en-US" altLang="ko-KR" sz="1200" b="1" dirty="0">
              <a:solidFill>
                <a:schemeClr val="accent1"/>
              </a:solidFill>
              <a:effectLst>
                <a:outerShdw blurRad="38100" dist="38100" dir="2700000" algn="tl">
                  <a:srgbClr val="000000">
                    <a:alpha val="43137"/>
                  </a:srgbClr>
                </a:outerShdw>
              </a:effectLst>
              <a:latin typeface="+mj-ea"/>
              <a:ea typeface="+mj-ea"/>
            </a:endParaRPr>
          </a:p>
        </p:txBody>
      </p:sp>
      <p:sp>
        <p:nvSpPr>
          <p:cNvPr id="82" name="Rectangle 109"/>
          <p:cNvSpPr>
            <a:spLocks noChangeArrowheads="1"/>
          </p:cNvSpPr>
          <p:nvPr userDrawn="1"/>
        </p:nvSpPr>
        <p:spPr bwMode="white">
          <a:xfrm>
            <a:off x="6948488" y="115888"/>
            <a:ext cx="1292225" cy="247650"/>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0000FF"/>
                </a:solidFill>
                <a:effectLst/>
                <a:latin typeface="+mj-ea"/>
                <a:ea typeface="+mj-ea"/>
              </a:rPr>
              <a:t>工科基础化学</a:t>
            </a:r>
            <a:endParaRPr lang="en-US" altLang="ko-KR" sz="1600" b="1" dirty="0">
              <a:solidFill>
                <a:srgbClr val="0000FF"/>
              </a:solidFill>
              <a:effectLst/>
              <a:latin typeface="+mj-ea"/>
              <a:ea typeface="+mj-ea"/>
            </a:endParaRPr>
          </a:p>
        </p:txBody>
      </p:sp>
      <p:pic>
        <p:nvPicPr>
          <p:cNvPr id="83" name="Picture 88" descr="http://www.jianlimuban.com/xiaohui_images/down.asp?url=2008101213235391159.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77225" y="26988"/>
            <a:ext cx="86360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Rectangle 109"/>
          <p:cNvSpPr>
            <a:spLocks noChangeArrowheads="1"/>
          </p:cNvSpPr>
          <p:nvPr userDrawn="1"/>
        </p:nvSpPr>
        <p:spPr bwMode="white">
          <a:xfrm>
            <a:off x="6948488" y="404813"/>
            <a:ext cx="1292225" cy="492125"/>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FF0000"/>
                </a:solidFill>
                <a:effectLst/>
                <a:latin typeface="+mj-ea"/>
                <a:ea typeface="+mj-ea"/>
              </a:rPr>
              <a:t>第二章</a:t>
            </a:r>
            <a:br>
              <a:rPr lang="en-US" altLang="zh-CN" sz="1600" b="1" dirty="0">
                <a:solidFill>
                  <a:srgbClr val="FF0000"/>
                </a:solidFill>
                <a:effectLst/>
                <a:latin typeface="+mj-ea"/>
                <a:ea typeface="+mj-ea"/>
              </a:rPr>
            </a:br>
            <a:r>
              <a:rPr lang="zh-CN" altLang="en-US" sz="1600" b="1" dirty="0">
                <a:solidFill>
                  <a:srgbClr val="FF0000"/>
                </a:solidFill>
                <a:effectLst/>
                <a:latin typeface="+mj-ea"/>
                <a:ea typeface="+mj-ea"/>
              </a:rPr>
              <a:t>物质结构基础</a:t>
            </a:r>
            <a:endParaRPr lang="en-US" altLang="ko-KR" sz="1600" b="1" dirty="0">
              <a:solidFill>
                <a:srgbClr val="FF0000"/>
              </a:solidFill>
              <a:effectLst/>
              <a:latin typeface="+mj-ea"/>
              <a:ea typeface="+mj-ea"/>
            </a:endParaRPr>
          </a:p>
        </p:txBody>
      </p:sp>
      <p:sp>
        <p:nvSpPr>
          <p:cNvPr id="2" name="内容占位符 1"/>
          <p:cNvSpPr>
            <a:spLocks noGrp="1"/>
          </p:cNvSpPr>
          <p:nvPr>
            <p:ph/>
          </p:nvPr>
        </p:nvSpPr>
        <p:spPr>
          <a:xfrm>
            <a:off x="235044" y="1113538"/>
            <a:ext cx="8784976" cy="5555822"/>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113937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407368"/>
            <a:ext cx="6804248" cy="501352"/>
          </a:xfrm>
        </p:spPr>
        <p:txBody>
          <a:bodyPr/>
          <a:lstStyle>
            <a:lvl1pPr>
              <a:defRPr sz="3200"/>
            </a:lvl1pPr>
          </a:lstStyle>
          <a:p>
            <a:r>
              <a:rPr lang="zh-CN" altLang="en-US" dirty="0"/>
              <a:t>单击此处编辑母版标题样式</a:t>
            </a:r>
            <a:endParaRPr lang="en-GB" dirty="0"/>
          </a:p>
        </p:txBody>
      </p:sp>
      <p:sp>
        <p:nvSpPr>
          <p:cNvPr id="3" name="文本占位符 2"/>
          <p:cNvSpPr>
            <a:spLocks noGrp="1"/>
          </p:cNvSpPr>
          <p:nvPr>
            <p:ph type="body" sz="half" idx="1"/>
          </p:nvPr>
        </p:nvSpPr>
        <p:spPr>
          <a:xfrm>
            <a:off x="611188" y="1052513"/>
            <a:ext cx="4025900" cy="511175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GB" dirty="0"/>
          </a:p>
        </p:txBody>
      </p:sp>
      <p:sp>
        <p:nvSpPr>
          <p:cNvPr id="4" name="内容占位符 3"/>
          <p:cNvSpPr>
            <a:spLocks noGrp="1"/>
          </p:cNvSpPr>
          <p:nvPr>
            <p:ph sz="quarter" idx="2"/>
          </p:nvPr>
        </p:nvSpPr>
        <p:spPr>
          <a:xfrm>
            <a:off x="4789488" y="1052513"/>
            <a:ext cx="4025900" cy="2479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5" name="内容占位符 4"/>
          <p:cNvSpPr>
            <a:spLocks noGrp="1"/>
          </p:cNvSpPr>
          <p:nvPr>
            <p:ph sz="quarter" idx="3"/>
          </p:nvPr>
        </p:nvSpPr>
        <p:spPr>
          <a:xfrm>
            <a:off x="4789488" y="3684588"/>
            <a:ext cx="4025900" cy="2479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Tree>
    <p:extLst>
      <p:ext uri="{BB962C8B-B14F-4D97-AF65-F5344CB8AC3E}">
        <p14:creationId xmlns:p14="http://schemas.microsoft.com/office/powerpoint/2010/main" val="274189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2321" name="Rectangle 33"/>
          <p:cNvSpPr>
            <a:spLocks noChangeArrowheads="1"/>
          </p:cNvSpPr>
          <p:nvPr/>
        </p:nvSpPr>
        <p:spPr bwMode="auto">
          <a:xfrm>
            <a:off x="0" y="320675"/>
            <a:ext cx="6858000" cy="587375"/>
          </a:xfrm>
          <a:prstGeom prst="rect">
            <a:avLst/>
          </a:prstGeom>
          <a:solidFill>
            <a:schemeClr val="tx1"/>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2" name="Rectangle 34"/>
          <p:cNvSpPr>
            <a:spLocks noChangeArrowheads="1"/>
          </p:cNvSpPr>
          <p:nvPr/>
        </p:nvSpPr>
        <p:spPr bwMode="gray">
          <a:xfrm>
            <a:off x="0" y="0"/>
            <a:ext cx="9144000" cy="333375"/>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1030" name="Group 35"/>
          <p:cNvGrpSpPr>
            <a:grpSpLocks/>
          </p:cNvGrpSpPr>
          <p:nvPr/>
        </p:nvGrpSpPr>
        <p:grpSpPr bwMode="auto">
          <a:xfrm>
            <a:off x="0" y="152400"/>
            <a:ext cx="6629400" cy="152400"/>
            <a:chOff x="144" y="384"/>
            <a:chExt cx="3888" cy="144"/>
          </a:xfrm>
        </p:grpSpPr>
        <p:grpSp>
          <p:nvGrpSpPr>
            <p:cNvPr id="1078" name="Group 36"/>
            <p:cNvGrpSpPr>
              <a:grpSpLocks/>
            </p:cNvGrpSpPr>
            <p:nvPr userDrawn="1"/>
          </p:nvGrpSpPr>
          <p:grpSpPr bwMode="auto">
            <a:xfrm>
              <a:off x="144" y="384"/>
              <a:ext cx="1920" cy="144"/>
              <a:chOff x="144" y="384"/>
              <a:chExt cx="2256" cy="144"/>
            </a:xfrm>
          </p:grpSpPr>
          <p:sp>
            <p:nvSpPr>
              <p:cNvPr id="12325"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6" name="Rectangle 38"/>
              <p:cNvSpPr>
                <a:spLocks noChangeArrowheads="1"/>
              </p:cNvSpPr>
              <p:nvPr userDrawn="1"/>
            </p:nvSpPr>
            <p:spPr bwMode="auto">
              <a:xfrm>
                <a:off x="288"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7" name="Rectangle 39"/>
              <p:cNvSpPr>
                <a:spLocks noChangeArrowheads="1"/>
              </p:cNvSpPr>
              <p:nvPr userDrawn="1"/>
            </p:nvSpPr>
            <p:spPr bwMode="auto">
              <a:xfrm>
                <a:off x="43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8"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9" name="Rectangle 41"/>
              <p:cNvSpPr>
                <a:spLocks noChangeArrowheads="1"/>
              </p:cNvSpPr>
              <p:nvPr userDrawn="1"/>
            </p:nvSpPr>
            <p:spPr bwMode="auto">
              <a:xfrm>
                <a:off x="719"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0" name="Rectangle 42"/>
              <p:cNvSpPr>
                <a:spLocks noChangeArrowheads="1"/>
              </p:cNvSpPr>
              <p:nvPr userDrawn="1"/>
            </p:nvSpPr>
            <p:spPr bwMode="auto">
              <a:xfrm>
                <a:off x="86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1"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2"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3" name="Rectangle 45"/>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4" name="Rectangle 46"/>
              <p:cNvSpPr>
                <a:spLocks noChangeArrowheads="1"/>
              </p:cNvSpPr>
              <p:nvPr userDrawn="1"/>
            </p:nvSpPr>
            <p:spPr bwMode="auto">
              <a:xfrm>
                <a:off x="1440"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5"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6"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7" name="Rectangle 49"/>
              <p:cNvSpPr>
                <a:spLocks noChangeArrowheads="1"/>
              </p:cNvSpPr>
              <p:nvPr userDrawn="1"/>
            </p:nvSpPr>
            <p:spPr bwMode="auto">
              <a:xfrm>
                <a:off x="1870"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8" name="Rectangle 50"/>
              <p:cNvSpPr>
                <a:spLocks noChangeArrowheads="1"/>
              </p:cNvSpPr>
              <p:nvPr userDrawn="1"/>
            </p:nvSpPr>
            <p:spPr bwMode="auto">
              <a:xfrm>
                <a:off x="201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9"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0" name="Rectangle 52"/>
              <p:cNvSpPr>
                <a:spLocks noChangeArrowheads="1"/>
              </p:cNvSpPr>
              <p:nvPr userDrawn="1"/>
            </p:nvSpPr>
            <p:spPr bwMode="auto">
              <a:xfrm>
                <a:off x="230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1079" name="Group 53"/>
            <p:cNvGrpSpPr>
              <a:grpSpLocks/>
            </p:cNvGrpSpPr>
            <p:nvPr userDrawn="1"/>
          </p:nvGrpSpPr>
          <p:grpSpPr bwMode="auto">
            <a:xfrm>
              <a:off x="2112" y="384"/>
              <a:ext cx="1920" cy="144"/>
              <a:chOff x="144" y="384"/>
              <a:chExt cx="2256" cy="144"/>
            </a:xfrm>
          </p:grpSpPr>
          <p:sp>
            <p:nvSpPr>
              <p:cNvPr id="12342"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3"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4" name="Rectangle 56"/>
              <p:cNvSpPr>
                <a:spLocks noChangeArrowheads="1"/>
              </p:cNvSpPr>
              <p:nvPr userDrawn="1"/>
            </p:nvSpPr>
            <p:spPr bwMode="auto">
              <a:xfrm>
                <a:off x="43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5" name="Rectangle 57"/>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6" name="Rectangle 58"/>
              <p:cNvSpPr>
                <a:spLocks noChangeArrowheads="1"/>
              </p:cNvSpPr>
              <p:nvPr userDrawn="1"/>
            </p:nvSpPr>
            <p:spPr bwMode="auto">
              <a:xfrm>
                <a:off x="720"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7" name="Rectangle 59"/>
              <p:cNvSpPr>
                <a:spLocks noChangeArrowheads="1"/>
              </p:cNvSpPr>
              <p:nvPr userDrawn="1"/>
            </p:nvSpPr>
            <p:spPr bwMode="auto">
              <a:xfrm>
                <a:off x="86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8" name="Rectangle 60"/>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9" name="Rectangle 61"/>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0" name="Rectangle 62"/>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1" name="Rectangle 63"/>
              <p:cNvSpPr>
                <a:spLocks noChangeArrowheads="1"/>
              </p:cNvSpPr>
              <p:nvPr userDrawn="1"/>
            </p:nvSpPr>
            <p:spPr bwMode="auto">
              <a:xfrm>
                <a:off x="1441"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2"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3" name="Rectangle 65"/>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4" name="Rectangle 66"/>
              <p:cNvSpPr>
                <a:spLocks noChangeArrowheads="1"/>
              </p:cNvSpPr>
              <p:nvPr userDrawn="1"/>
            </p:nvSpPr>
            <p:spPr bwMode="auto">
              <a:xfrm>
                <a:off x="187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5" name="Rectangle 67"/>
              <p:cNvSpPr>
                <a:spLocks noChangeArrowheads="1"/>
              </p:cNvSpPr>
              <p:nvPr userDrawn="1"/>
            </p:nvSpPr>
            <p:spPr bwMode="auto">
              <a:xfrm>
                <a:off x="201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6" name="Rectangle 68"/>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7" name="Rectangle 69"/>
              <p:cNvSpPr>
                <a:spLocks noChangeArrowheads="1"/>
              </p:cNvSpPr>
              <p:nvPr userDrawn="1"/>
            </p:nvSpPr>
            <p:spPr bwMode="auto">
              <a:xfrm>
                <a:off x="230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1031" name="Group 70"/>
          <p:cNvGrpSpPr>
            <a:grpSpLocks/>
          </p:cNvGrpSpPr>
          <p:nvPr/>
        </p:nvGrpSpPr>
        <p:grpSpPr bwMode="auto">
          <a:xfrm>
            <a:off x="0" y="152400"/>
            <a:ext cx="6629400" cy="152400"/>
            <a:chOff x="144" y="384"/>
            <a:chExt cx="3888" cy="144"/>
          </a:xfrm>
        </p:grpSpPr>
        <p:grpSp>
          <p:nvGrpSpPr>
            <p:cNvPr id="1044" name="Group 71"/>
            <p:cNvGrpSpPr>
              <a:grpSpLocks/>
            </p:cNvGrpSpPr>
            <p:nvPr userDrawn="1"/>
          </p:nvGrpSpPr>
          <p:grpSpPr bwMode="auto">
            <a:xfrm>
              <a:off x="144" y="384"/>
              <a:ext cx="1920" cy="144"/>
              <a:chOff x="144" y="384"/>
              <a:chExt cx="2256" cy="144"/>
            </a:xfrm>
          </p:grpSpPr>
          <p:sp>
            <p:nvSpPr>
              <p:cNvPr id="12360"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1" name="Rectangle 73"/>
              <p:cNvSpPr>
                <a:spLocks noChangeArrowheads="1"/>
              </p:cNvSpPr>
              <p:nvPr userDrawn="1"/>
            </p:nvSpPr>
            <p:spPr bwMode="auto">
              <a:xfrm>
                <a:off x="288"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2" name="Rectangle 74"/>
              <p:cNvSpPr>
                <a:spLocks noChangeArrowheads="1"/>
              </p:cNvSpPr>
              <p:nvPr userDrawn="1"/>
            </p:nvSpPr>
            <p:spPr bwMode="auto">
              <a:xfrm>
                <a:off x="43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3"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4" name="Rectangle 76"/>
              <p:cNvSpPr>
                <a:spLocks noChangeArrowheads="1"/>
              </p:cNvSpPr>
              <p:nvPr userDrawn="1"/>
            </p:nvSpPr>
            <p:spPr bwMode="auto">
              <a:xfrm>
                <a:off x="719"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5" name="Rectangle 77"/>
              <p:cNvSpPr>
                <a:spLocks noChangeArrowheads="1"/>
              </p:cNvSpPr>
              <p:nvPr userDrawn="1"/>
            </p:nvSpPr>
            <p:spPr bwMode="auto">
              <a:xfrm>
                <a:off x="86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6"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7"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8" name="Rectangle 80"/>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9" name="Rectangle 81"/>
              <p:cNvSpPr>
                <a:spLocks noChangeArrowheads="1"/>
              </p:cNvSpPr>
              <p:nvPr userDrawn="1"/>
            </p:nvSpPr>
            <p:spPr bwMode="auto">
              <a:xfrm>
                <a:off x="1440"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0"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1"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2" name="Rectangle 84"/>
              <p:cNvSpPr>
                <a:spLocks noChangeArrowheads="1"/>
              </p:cNvSpPr>
              <p:nvPr userDrawn="1"/>
            </p:nvSpPr>
            <p:spPr bwMode="auto">
              <a:xfrm>
                <a:off x="1870"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3" name="Rectangle 85"/>
              <p:cNvSpPr>
                <a:spLocks noChangeArrowheads="1"/>
              </p:cNvSpPr>
              <p:nvPr userDrawn="1"/>
            </p:nvSpPr>
            <p:spPr bwMode="auto">
              <a:xfrm>
                <a:off x="201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4"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5" name="Rectangle 87"/>
              <p:cNvSpPr>
                <a:spLocks noChangeArrowheads="1"/>
              </p:cNvSpPr>
              <p:nvPr userDrawn="1"/>
            </p:nvSpPr>
            <p:spPr bwMode="auto">
              <a:xfrm>
                <a:off x="230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1045" name="Group 88"/>
            <p:cNvGrpSpPr>
              <a:grpSpLocks/>
            </p:cNvGrpSpPr>
            <p:nvPr userDrawn="1"/>
          </p:nvGrpSpPr>
          <p:grpSpPr bwMode="auto">
            <a:xfrm>
              <a:off x="2112" y="384"/>
              <a:ext cx="1920" cy="144"/>
              <a:chOff x="144" y="384"/>
              <a:chExt cx="2256" cy="144"/>
            </a:xfrm>
          </p:grpSpPr>
          <p:sp>
            <p:nvSpPr>
              <p:cNvPr id="12377"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8"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9" name="Rectangle 91"/>
              <p:cNvSpPr>
                <a:spLocks noChangeArrowheads="1"/>
              </p:cNvSpPr>
              <p:nvPr userDrawn="1"/>
            </p:nvSpPr>
            <p:spPr bwMode="auto">
              <a:xfrm>
                <a:off x="43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0" name="Rectangle 92"/>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1" name="Rectangle 93"/>
              <p:cNvSpPr>
                <a:spLocks noChangeArrowheads="1"/>
              </p:cNvSpPr>
              <p:nvPr userDrawn="1"/>
            </p:nvSpPr>
            <p:spPr bwMode="auto">
              <a:xfrm>
                <a:off x="720"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2" name="Rectangle 94"/>
              <p:cNvSpPr>
                <a:spLocks noChangeArrowheads="1"/>
              </p:cNvSpPr>
              <p:nvPr userDrawn="1"/>
            </p:nvSpPr>
            <p:spPr bwMode="auto">
              <a:xfrm>
                <a:off x="86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3" name="Rectangle 95"/>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4" name="Rectangle 96"/>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5" name="Rectangle 97"/>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6" name="Rectangle 98"/>
              <p:cNvSpPr>
                <a:spLocks noChangeArrowheads="1"/>
              </p:cNvSpPr>
              <p:nvPr userDrawn="1"/>
            </p:nvSpPr>
            <p:spPr bwMode="auto">
              <a:xfrm>
                <a:off x="1441"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7"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8" name="Rectangle 100"/>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9" name="Rectangle 101"/>
              <p:cNvSpPr>
                <a:spLocks noChangeArrowheads="1"/>
              </p:cNvSpPr>
              <p:nvPr userDrawn="1"/>
            </p:nvSpPr>
            <p:spPr bwMode="auto">
              <a:xfrm>
                <a:off x="187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0" name="Rectangle 102"/>
              <p:cNvSpPr>
                <a:spLocks noChangeArrowheads="1"/>
              </p:cNvSpPr>
              <p:nvPr userDrawn="1"/>
            </p:nvSpPr>
            <p:spPr bwMode="auto">
              <a:xfrm>
                <a:off x="201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1" name="Rectangle 103"/>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2" name="Rectangle 104"/>
              <p:cNvSpPr>
                <a:spLocks noChangeArrowheads="1"/>
              </p:cNvSpPr>
              <p:nvPr userDrawn="1"/>
            </p:nvSpPr>
            <p:spPr bwMode="auto">
              <a:xfrm>
                <a:off x="230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12393"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1033" name="Group 106"/>
          <p:cNvGrpSpPr>
            <a:grpSpLocks/>
          </p:cNvGrpSpPr>
          <p:nvPr/>
        </p:nvGrpSpPr>
        <p:grpSpPr bwMode="auto">
          <a:xfrm>
            <a:off x="6873875" y="25400"/>
            <a:ext cx="2266950" cy="863600"/>
            <a:chOff x="3648" y="624"/>
            <a:chExt cx="1728" cy="384"/>
          </a:xfrm>
        </p:grpSpPr>
        <p:sp>
          <p:nvSpPr>
            <p:cNvPr id="12395"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6"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12398" name="Rectangle 110"/>
          <p:cNvSpPr>
            <a:spLocks noChangeArrowheads="1"/>
          </p:cNvSpPr>
          <p:nvPr/>
        </p:nvSpPr>
        <p:spPr bwMode="gray">
          <a:xfrm>
            <a:off x="0" y="836613"/>
            <a:ext cx="250825" cy="6021387"/>
          </a:xfrm>
          <a:prstGeom prst="rect">
            <a:avLst/>
          </a:prstGeom>
          <a:solidFill>
            <a:schemeClr val="accent1"/>
          </a:solidFill>
          <a:ln w="9525">
            <a:noFill/>
            <a:miter lim="800000"/>
            <a:headEnd/>
            <a:tailEnd/>
          </a:ln>
          <a:effectLst/>
        </p:spPr>
        <p:txBody>
          <a:bodyPr wrap="none" anchor="ctr"/>
          <a:lstStyle/>
          <a:p>
            <a:pPr algn="ctr" eaLnBrk="0" latinLnBrk="1" hangingPunct="0">
              <a:spcBef>
                <a:spcPct val="20000"/>
              </a:spcBef>
              <a:buClr>
                <a:schemeClr val="hlink"/>
              </a:buClr>
              <a:defRPr/>
            </a:pPr>
            <a:r>
              <a:rPr lang="ko-KR" altLang="en-US" sz="2400">
                <a:effectLst>
                  <a:outerShdw blurRad="38100" dist="38100" dir="2700000" algn="tl">
                    <a:srgbClr val="FFFFFF"/>
                  </a:outerShdw>
                </a:effectLst>
                <a:ea typeface="Gulim" pitchFamily="34" charset="-127"/>
              </a:rPr>
              <a:t> </a:t>
            </a:r>
          </a:p>
        </p:txBody>
      </p:sp>
      <p:sp>
        <p:nvSpPr>
          <p:cNvPr id="12399" name="Rectangle 111"/>
          <p:cNvSpPr>
            <a:spLocks noChangeArrowheads="1"/>
          </p:cNvSpPr>
          <p:nvPr/>
        </p:nvSpPr>
        <p:spPr bwMode="gray">
          <a:xfrm>
            <a:off x="0" y="333375"/>
            <a:ext cx="6875463" cy="647700"/>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036" name="Rectangle 21"/>
          <p:cNvSpPr>
            <a:spLocks noGrp="1" noChangeArrowheads="1"/>
          </p:cNvSpPr>
          <p:nvPr>
            <p:ph type="title"/>
          </p:nvPr>
        </p:nvSpPr>
        <p:spPr bwMode="white">
          <a:xfrm>
            <a:off x="57150" y="315913"/>
            <a:ext cx="68040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ko-KR"/>
          </a:p>
        </p:txBody>
      </p:sp>
      <p:sp>
        <p:nvSpPr>
          <p:cNvPr id="12310" name="Rectangle 22"/>
          <p:cNvSpPr>
            <a:spLocks noGrp="1" noChangeArrowheads="1"/>
          </p:cNvSpPr>
          <p:nvPr>
            <p:ph type="body" idx="1"/>
          </p:nvPr>
        </p:nvSpPr>
        <p:spPr bwMode="auto">
          <a:xfrm>
            <a:off x="324746" y="1017660"/>
            <a:ext cx="8569325" cy="5545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1"/>
            <a:r>
              <a:rPr lang="zh-CN" altLang="en-US" dirty="0"/>
              <a:t>第三级</a:t>
            </a:r>
          </a:p>
          <a:p>
            <a:pPr lvl="3"/>
            <a:r>
              <a:rPr lang="zh-CN" altLang="en-US" dirty="0"/>
              <a:t>第四级</a:t>
            </a:r>
          </a:p>
          <a:p>
            <a:pPr lvl="4"/>
            <a:r>
              <a:rPr lang="zh-CN" altLang="en-US" dirty="0"/>
              <a:t>第五级</a:t>
            </a:r>
            <a:endParaRPr lang="en-US" altLang="ko-KR" dirty="0"/>
          </a:p>
        </p:txBody>
      </p:sp>
      <p:sp>
        <p:nvSpPr>
          <p:cNvPr id="86" name="Rectangle 109"/>
          <p:cNvSpPr>
            <a:spLocks noChangeArrowheads="1"/>
          </p:cNvSpPr>
          <p:nvPr/>
        </p:nvSpPr>
        <p:spPr bwMode="white">
          <a:xfrm>
            <a:off x="7019925" y="6581775"/>
            <a:ext cx="2124075" cy="276225"/>
          </a:xfrm>
          <a:prstGeom prst="rect">
            <a:avLst/>
          </a:prstGeom>
          <a:noFill/>
          <a:ln w="9525">
            <a:noFill/>
            <a:miter lim="800000"/>
            <a:headEnd/>
            <a:tailEnd/>
          </a:ln>
          <a:effectLst/>
        </p:spPr>
        <p:txBody>
          <a:bodyPr anchor="b">
            <a:spAutoFit/>
          </a:bodyPr>
          <a:lstStyle/>
          <a:p>
            <a:pPr algn="r" eaLnBrk="0" latinLnBrk="1" hangingPunct="0">
              <a:spcBef>
                <a:spcPct val="20000"/>
              </a:spcBef>
              <a:buClr>
                <a:schemeClr val="hlink"/>
              </a:buClr>
              <a:defRPr/>
            </a:pPr>
            <a:fld id="{2FD86FCF-6A07-4251-A354-B8E1308E3FF9}" type="slidenum">
              <a:rPr lang="en-US" altLang="zh-CN" sz="1200" b="0">
                <a:solidFill>
                  <a:schemeClr val="tx1"/>
                </a:solidFill>
                <a:effectLst/>
                <a:latin typeface="Arial" panose="020B0604020202020204" pitchFamily="34" charset="0"/>
                <a:ea typeface="+mj-ea"/>
                <a:cs typeface="Arial" panose="020B0604020202020204" pitchFamily="34" charset="0"/>
              </a:rPr>
              <a:pPr algn="r" eaLnBrk="0" latinLnBrk="1" hangingPunct="0">
                <a:spcBef>
                  <a:spcPct val="20000"/>
                </a:spcBef>
                <a:buClr>
                  <a:schemeClr val="hlink"/>
                </a:buClr>
                <a:defRPr/>
              </a:pPr>
              <a:t>‹#›</a:t>
            </a:fld>
            <a:r>
              <a:rPr lang="en-US" altLang="zh-CN" sz="1200" b="0" dirty="0">
                <a:solidFill>
                  <a:schemeClr val="tx1"/>
                </a:solidFill>
                <a:effectLst/>
                <a:latin typeface="Arial" panose="020B0604020202020204" pitchFamily="34" charset="0"/>
                <a:ea typeface="+mj-ea"/>
                <a:cs typeface="Arial" panose="020B0604020202020204" pitchFamily="34" charset="0"/>
              </a:rPr>
              <a:t>/176</a:t>
            </a:r>
            <a:endParaRPr lang="en-US" altLang="ko-KR" sz="1200" b="0" dirty="0">
              <a:solidFill>
                <a:schemeClr val="tx1"/>
              </a:solidFill>
              <a:effectLst/>
              <a:latin typeface="Arial" panose="020B0604020202020204" pitchFamily="34" charset="0"/>
              <a:ea typeface="+mj-ea"/>
              <a:cs typeface="Arial" panose="020B0604020202020204" pitchFamily="34" charset="0"/>
            </a:endParaRPr>
          </a:p>
        </p:txBody>
      </p:sp>
      <p:sp>
        <p:nvSpPr>
          <p:cNvPr id="84" name="Rectangle 109"/>
          <p:cNvSpPr>
            <a:spLocks noChangeArrowheads="1"/>
          </p:cNvSpPr>
          <p:nvPr/>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0000FF"/>
                </a:solidFill>
                <a:effectLst/>
                <a:latin typeface="+mj-ea"/>
                <a:ea typeface="+mj-ea"/>
              </a:rPr>
              <a:t>工科基础化学</a:t>
            </a:r>
            <a:endParaRPr lang="en-US" altLang="ko-KR" sz="1600" b="1" dirty="0">
              <a:solidFill>
                <a:srgbClr val="0000FF"/>
              </a:solidFill>
              <a:effectLst/>
              <a:latin typeface="+mj-ea"/>
              <a:ea typeface="+mj-ea"/>
            </a:endParaRPr>
          </a:p>
        </p:txBody>
      </p:sp>
      <p:pic>
        <p:nvPicPr>
          <p:cNvPr id="1040" name="Picture 88" descr="http://www.jianlimuban.com/xiaohui_images/down.asp?url=2008101213235391159.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77225" y="26988"/>
            <a:ext cx="86360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Rectangle 109"/>
          <p:cNvSpPr>
            <a:spLocks noChangeArrowheads="1"/>
          </p:cNvSpPr>
          <p:nvPr/>
        </p:nvSpPr>
        <p:spPr bwMode="white">
          <a:xfrm>
            <a:off x="6948488" y="404813"/>
            <a:ext cx="1292225" cy="492125"/>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FF0000"/>
                </a:solidFill>
                <a:effectLst/>
                <a:latin typeface="+mj-ea"/>
                <a:ea typeface="+mj-ea"/>
              </a:rPr>
              <a:t>第二章</a:t>
            </a:r>
            <a:br>
              <a:rPr lang="en-US" altLang="zh-CN" sz="1600" b="1" dirty="0">
                <a:solidFill>
                  <a:srgbClr val="FF0000"/>
                </a:solidFill>
                <a:effectLst/>
                <a:latin typeface="+mj-ea"/>
                <a:ea typeface="+mj-ea"/>
              </a:rPr>
            </a:br>
            <a:r>
              <a:rPr lang="zh-CN" altLang="en-US" sz="1600" b="1" dirty="0">
                <a:solidFill>
                  <a:srgbClr val="FF0000"/>
                </a:solidFill>
                <a:effectLst/>
                <a:latin typeface="+mj-ea"/>
                <a:ea typeface="+mj-ea"/>
              </a:rPr>
              <a:t>物质结构基础</a:t>
            </a:r>
            <a:endParaRPr lang="en-US" altLang="ko-KR" sz="1600" b="1" dirty="0">
              <a:solidFill>
                <a:srgbClr val="FF0000"/>
              </a:solidFill>
              <a:effectLst/>
              <a:latin typeface="+mj-ea"/>
              <a:ea typeface="+mj-ea"/>
            </a:endParaRPr>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92" r:id="rId5"/>
    <p:sldLayoutId id="2147483793" r:id="rId6"/>
    <p:sldLayoutId id="2147483789" r:id="rId7"/>
    <p:sldLayoutId id="2147483794" r:id="rId8"/>
    <p:sldLayoutId id="2147483790" r:id="rId9"/>
    <p:sldLayoutId id="2147483791" r:id="rId10"/>
  </p:sldLayoutIdLst>
  <p:transition advClick="0"/>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Franklin Gothic Medium" pitchFamily="34" charset="0"/>
        </a:defRPr>
      </a:lvl2pPr>
      <a:lvl3pPr algn="l" rtl="0" eaLnBrk="0" fontAlgn="base" hangingPunct="0">
        <a:spcBef>
          <a:spcPct val="0"/>
        </a:spcBef>
        <a:spcAft>
          <a:spcPct val="0"/>
        </a:spcAft>
        <a:defRPr sz="3600" b="1">
          <a:solidFill>
            <a:schemeClr val="bg1"/>
          </a:solidFill>
          <a:latin typeface="Franklin Gothic Medium" pitchFamily="34" charset="0"/>
        </a:defRPr>
      </a:lvl3pPr>
      <a:lvl4pPr algn="l" rtl="0" eaLnBrk="0" fontAlgn="base" hangingPunct="0">
        <a:spcBef>
          <a:spcPct val="0"/>
        </a:spcBef>
        <a:spcAft>
          <a:spcPct val="0"/>
        </a:spcAft>
        <a:defRPr sz="3600" b="1">
          <a:solidFill>
            <a:schemeClr val="bg1"/>
          </a:solidFill>
          <a:latin typeface="Franklin Gothic Medium" pitchFamily="34" charset="0"/>
        </a:defRPr>
      </a:lvl4pPr>
      <a:lvl5pPr algn="l" rtl="0" eaLnBrk="0" fontAlgn="base" hangingPunct="0">
        <a:spcBef>
          <a:spcPct val="0"/>
        </a:spcBef>
        <a:spcAft>
          <a:spcPct val="0"/>
        </a:spcAft>
        <a:defRPr sz="3600" b="1">
          <a:solidFill>
            <a:schemeClr val="bg1"/>
          </a:solidFill>
          <a:latin typeface="Franklin Gothic Medium" pitchFamily="34"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sz="2800" b="1">
          <a:solidFill>
            <a:schemeClr val="tx1"/>
          </a:solidFill>
          <a:effectLst>
            <a:outerShdw blurRad="38100" dist="38100" dir="2700000" algn="tl">
              <a:srgbClr val="000000">
                <a:alpha val="43137"/>
              </a:srgbClr>
            </a:outerShdw>
          </a:effectLst>
          <a:latin typeface="华文仿宋" pitchFamily="2" charset="-122"/>
          <a:ea typeface="华文仿宋" pitchFamily="2" charset="-122"/>
          <a:cs typeface="+mn-cs"/>
        </a:defRPr>
      </a:lvl1pPr>
      <a:lvl2pPr marL="742950" indent="-285750" algn="l" rtl="0" eaLnBrk="0" fontAlgn="base" hangingPunct="0">
        <a:spcBef>
          <a:spcPct val="20000"/>
        </a:spcBef>
        <a:spcAft>
          <a:spcPct val="0"/>
        </a:spcAft>
        <a:buClr>
          <a:schemeClr val="accent1"/>
        </a:buClr>
        <a:buSzPct val="80000"/>
        <a:buFont typeface="Arial" pitchFamily="34" charset="0"/>
        <a:buChar char="•"/>
        <a:defRPr sz="2400" b="1">
          <a:solidFill>
            <a:schemeClr val="tx1"/>
          </a:solidFill>
          <a:effectLst>
            <a:outerShdw blurRad="38100" dist="38100" dir="2700000" algn="tl">
              <a:srgbClr val="000000">
                <a:alpha val="43137"/>
              </a:srgbClr>
            </a:outerShdw>
          </a:effectLst>
          <a:latin typeface="华文仿宋" pitchFamily="2" charset="-122"/>
          <a:ea typeface="华文仿宋" pitchFamily="2" charset="-122"/>
        </a:defRPr>
      </a:lvl2pPr>
      <a:lvl3pPr marL="1143000" indent="-228600" algn="l" rtl="0" eaLnBrk="0" fontAlgn="base" hangingPunct="0">
        <a:spcBef>
          <a:spcPct val="20000"/>
        </a:spcBef>
        <a:spcAft>
          <a:spcPct val="0"/>
        </a:spcAft>
        <a:buClr>
          <a:schemeClr val="accent2"/>
        </a:buClr>
        <a:buSzPct val="70000"/>
        <a:buFont typeface="Wingdings" pitchFamily="2" charset="2"/>
        <a:buChar char="l"/>
        <a:defRPr sz="2400">
          <a:solidFill>
            <a:schemeClr val="tx1"/>
          </a:solidFill>
          <a:latin typeface="+mn-lt"/>
          <a:ea typeface="华文仿宋" pitchFamily="2" charset="-122"/>
        </a:defRPr>
      </a:lvl3pPr>
      <a:lvl4pPr marL="1600200" indent="-228600" algn="l" rtl="0" eaLnBrk="0" fontAlgn="base" hangingPunct="0">
        <a:spcBef>
          <a:spcPct val="20000"/>
        </a:spcBef>
        <a:spcAft>
          <a:spcPct val="0"/>
        </a:spcAft>
        <a:buClr>
          <a:schemeClr val="accent1"/>
        </a:buClr>
        <a:buSzPct val="60000"/>
        <a:buFont typeface="Wingdings" pitchFamily="2" charset="2"/>
        <a:buChar char="¢"/>
        <a:defRPr sz="2000" b="1">
          <a:solidFill>
            <a:schemeClr val="tx1"/>
          </a:solidFill>
          <a:effectLst>
            <a:outerShdw blurRad="38100" dist="38100" dir="2700000" algn="tl">
              <a:srgbClr val="000000">
                <a:alpha val="43137"/>
              </a:srgbClr>
            </a:outerShdw>
          </a:effectLst>
          <a:latin typeface="+mn-lt"/>
          <a:ea typeface="华文仿宋" pitchFamily="2" charset="-122"/>
        </a:defRPr>
      </a:lvl4pPr>
      <a:lvl5pPr marL="2057400" indent="-228600" algn="l" rtl="0" eaLnBrk="0" fontAlgn="base" hangingPunct="0">
        <a:spcBef>
          <a:spcPct val="20000"/>
        </a:spcBef>
        <a:spcAft>
          <a:spcPct val="0"/>
        </a:spcAft>
        <a:buClr>
          <a:schemeClr val="accent2"/>
        </a:buClr>
        <a:buSzPct val="60000"/>
        <a:buFont typeface="Wingdings" pitchFamily="2" charset="2"/>
        <a:buChar char="l"/>
        <a:defRPr sz="2000" b="1">
          <a:solidFill>
            <a:schemeClr val="tx1"/>
          </a:solidFill>
          <a:effectLst>
            <a:outerShdw blurRad="38100" dist="38100" dir="2700000" algn="tl">
              <a:srgbClr val="000000">
                <a:alpha val="43137"/>
              </a:srgbClr>
            </a:outerShdw>
          </a:effectLst>
          <a:latin typeface="+mn-lt"/>
          <a:ea typeface="华文仿宋" pitchFamily="2" charset="-122"/>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2.wdp"/><Relationship Id="rId2" Type="http://schemas.openxmlformats.org/officeDocument/2006/relationships/notesSlide" Target="../notesSlides/notesSlide1.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4.png"/><Relationship Id="rId5" Type="http://schemas.openxmlformats.org/officeDocument/2006/relationships/diagramQuickStyle" Target="../diagrams/quickStyle1.xml"/><Relationship Id="rId15" Type="http://schemas.openxmlformats.org/officeDocument/2006/relationships/image" Target="../media/image6.png"/><Relationship Id="rId10" Type="http://schemas.openxmlformats.org/officeDocument/2006/relationships/hyperlink" Target="http://zh.wikipedia.org/wiki/File:D-d-pi-MO-solid-3D-balls.png" TargetMode="External"/><Relationship Id="rId4" Type="http://schemas.openxmlformats.org/officeDocument/2006/relationships/diagramLayout" Target="../diagrams/layout1.xml"/><Relationship Id="rId9" Type="http://schemas.microsoft.com/office/2007/relationships/hdphoto" Target="../media/hdphoto1.wdp"/><Relationship Id="rId1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zh.wikipedia.org/wiki/File:Bulk_Metallic_Glass_Sample.jpg" TargetMode="Externa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17.png"/><Relationship Id="rId4" Type="http://schemas.microsoft.com/office/2007/relationships/hdphoto" Target="../media/hdphoto8.wdp"/></Relationships>
</file>

<file path=ppt/slides/_rels/slide100.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image" Target="../media/image94.wmf"/><Relationship Id="rId18" Type="http://schemas.openxmlformats.org/officeDocument/2006/relationships/image" Target="../media/image96.wmf"/><Relationship Id="rId26" Type="http://schemas.openxmlformats.org/officeDocument/2006/relationships/image" Target="../media/image100.wmf"/><Relationship Id="rId3" Type="http://schemas.openxmlformats.org/officeDocument/2006/relationships/oleObject" Target="../embeddings/oleObject30.bin"/><Relationship Id="rId21" Type="http://schemas.openxmlformats.org/officeDocument/2006/relationships/oleObject" Target="../embeddings/oleObject40.bin"/><Relationship Id="rId7" Type="http://schemas.openxmlformats.org/officeDocument/2006/relationships/oleObject" Target="../embeddings/oleObject32.bin"/><Relationship Id="rId12" Type="http://schemas.openxmlformats.org/officeDocument/2006/relationships/oleObject" Target="../embeddings/oleObject35.bin"/><Relationship Id="rId17" Type="http://schemas.openxmlformats.org/officeDocument/2006/relationships/oleObject" Target="../embeddings/oleObject38.bin"/><Relationship Id="rId25" Type="http://schemas.openxmlformats.org/officeDocument/2006/relationships/oleObject" Target="../embeddings/oleObject42.bin"/><Relationship Id="rId2" Type="http://schemas.openxmlformats.org/officeDocument/2006/relationships/slideLayout" Target="../slideLayouts/slideLayout1.xml"/><Relationship Id="rId16" Type="http://schemas.openxmlformats.org/officeDocument/2006/relationships/image" Target="../media/image95.wmf"/><Relationship Id="rId20" Type="http://schemas.openxmlformats.org/officeDocument/2006/relationships/image" Target="../media/image97.wmf"/><Relationship Id="rId1" Type="http://schemas.openxmlformats.org/officeDocument/2006/relationships/vmlDrawing" Target="../drawings/vmlDrawing20.vml"/><Relationship Id="rId6" Type="http://schemas.openxmlformats.org/officeDocument/2006/relationships/image" Target="../media/image91.wmf"/><Relationship Id="rId11" Type="http://schemas.openxmlformats.org/officeDocument/2006/relationships/image" Target="../media/image93.wmf"/><Relationship Id="rId24" Type="http://schemas.openxmlformats.org/officeDocument/2006/relationships/image" Target="../media/image99.wmf"/><Relationship Id="rId5" Type="http://schemas.openxmlformats.org/officeDocument/2006/relationships/oleObject" Target="../embeddings/oleObject31.bin"/><Relationship Id="rId15" Type="http://schemas.openxmlformats.org/officeDocument/2006/relationships/oleObject" Target="../embeddings/oleObject37.bin"/><Relationship Id="rId23" Type="http://schemas.openxmlformats.org/officeDocument/2006/relationships/oleObject" Target="../embeddings/oleObject41.bin"/><Relationship Id="rId10" Type="http://schemas.openxmlformats.org/officeDocument/2006/relationships/oleObject" Target="../embeddings/oleObject34.bin"/><Relationship Id="rId19" Type="http://schemas.openxmlformats.org/officeDocument/2006/relationships/oleObject" Target="../embeddings/oleObject39.bin"/><Relationship Id="rId4" Type="http://schemas.openxmlformats.org/officeDocument/2006/relationships/image" Target="../media/image90.wmf"/><Relationship Id="rId9" Type="http://schemas.openxmlformats.org/officeDocument/2006/relationships/oleObject" Target="../embeddings/oleObject33.bin"/><Relationship Id="rId14" Type="http://schemas.openxmlformats.org/officeDocument/2006/relationships/oleObject" Target="../embeddings/oleObject36.bin"/><Relationship Id="rId22" Type="http://schemas.openxmlformats.org/officeDocument/2006/relationships/image" Target="../media/image98.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mlDrawing" Target="../drawings/vmlDrawing21.vml"/><Relationship Id="rId5" Type="http://schemas.openxmlformats.org/officeDocument/2006/relationships/image" Target="../media/image101.png"/><Relationship Id="rId4" Type="http://schemas.openxmlformats.org/officeDocument/2006/relationships/oleObject" Target="../embeddings/oleObject43.bin"/></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image" Target="../media/image104.png"/><Relationship Id="rId5" Type="http://schemas.openxmlformats.org/officeDocument/2006/relationships/oleObject" Target="../embeddings/oleObject44.bin"/><Relationship Id="rId4" Type="http://schemas.openxmlformats.org/officeDocument/2006/relationships/image" Target="../media/image105.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image" Target="../media/image117.png"/><Relationship Id="rId5" Type="http://schemas.openxmlformats.org/officeDocument/2006/relationships/oleObject" Target="../embeddings/oleObject45.bin"/><Relationship Id="rId4" Type="http://schemas.openxmlformats.org/officeDocument/2006/relationships/image" Target="../media/image11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1.xml"/><Relationship Id="rId4" Type="http://schemas.microsoft.com/office/2007/relationships/hdphoto" Target="../media/hdphoto22.wdp"/></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1.xml"/><Relationship Id="rId4" Type="http://schemas.openxmlformats.org/officeDocument/2006/relationships/image" Target="../media/image130.jpeg"/></Relationships>
</file>

<file path=ppt/slides/_rels/slide1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zh.wikipedia.org/wiki/File:Graphen.jpg" TargetMode="External"/><Relationship Id="rId1" Type="http://schemas.openxmlformats.org/officeDocument/2006/relationships/slideLayout" Target="../slideLayouts/slideLayout2.xml"/><Relationship Id="rId4" Type="http://schemas.microsoft.com/office/2007/relationships/hdphoto" Target="../media/hdphoto23.wdp"/></Relationships>
</file>

<file path=ppt/slides/_rels/slide1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image" Target="../media/image135.wmf"/><Relationship Id="rId5" Type="http://schemas.openxmlformats.org/officeDocument/2006/relationships/oleObject" Target="../embeddings/oleObject46.bin"/><Relationship Id="rId4" Type="http://schemas.microsoft.com/office/2007/relationships/hdphoto" Target="../media/hdphoto24.wdp"/></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7.wmf"/></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5.png"/><Relationship Id="rId1" Type="http://schemas.openxmlformats.org/officeDocument/2006/relationships/slideLayout" Target="../slideLayouts/slideLayout1.xml"/><Relationship Id="rId5" Type="http://schemas.microsoft.com/office/2007/relationships/hdphoto" Target="../media/hdphoto11.wdp"/><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30.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bin"/><Relationship Id="rId7" Type="http://schemas.microsoft.com/office/2007/relationships/hdphoto" Target="../media/hdphoto14.wdp"/><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31.wmf"/></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xml"/><Relationship Id="rId4" Type="http://schemas.microsoft.com/office/2007/relationships/hdphoto" Target="../media/hdphoto15.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3.wmf"/><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45.jpeg"/><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microsoft.com/office/2007/relationships/hdphoto" Target="../media/hdphoto16.wdp"/><Relationship Id="rId5" Type="http://schemas.openxmlformats.org/officeDocument/2006/relationships/image" Target="../media/image47.png"/><Relationship Id="rId4" Type="http://schemas.openxmlformats.org/officeDocument/2006/relationships/image" Target="../media/image46.wmf"/></Relationships>
</file>

<file path=ppt/slides/_rels/slide3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oleObject" Target="../embeddings/oleObject11.bin"/><Relationship Id="rId7"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microsoft.com/office/2007/relationships/hdphoto" Target="../media/hdphoto17.wdp"/><Relationship Id="rId5" Type="http://schemas.openxmlformats.org/officeDocument/2006/relationships/image" Target="../media/image48.png"/><Relationship Id="rId4" Type="http://schemas.openxmlformats.org/officeDocument/2006/relationships/image" Target="../media/image4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microsoft.com/office/2007/relationships/hdphoto" Target="../media/hdphoto18.wdp"/><Relationship Id="rId5" Type="http://schemas.openxmlformats.org/officeDocument/2006/relationships/image" Target="../media/image51.png"/><Relationship Id="rId4" Type="http://schemas.openxmlformats.org/officeDocument/2006/relationships/image" Target="../media/image50.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microsoft.com/office/2007/relationships/hdphoto" Target="../media/hdphoto19.wdp"/><Relationship Id="rId5" Type="http://schemas.openxmlformats.org/officeDocument/2006/relationships/image" Target="../media/image54.png"/><Relationship Id="rId4" Type="http://schemas.openxmlformats.org/officeDocument/2006/relationships/image" Target="../media/image53.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55.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oleObject" Target="../embeddings/oleObject15.bin"/><Relationship Id="rId7" Type="http://schemas.openxmlformats.org/officeDocument/2006/relationships/image" Target="../media/image52.jpeg"/><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58.wmf"/><Relationship Id="rId5" Type="http://schemas.openxmlformats.org/officeDocument/2006/relationships/oleObject" Target="../embeddings/oleObject16.bin"/><Relationship Id="rId4" Type="http://schemas.openxmlformats.org/officeDocument/2006/relationships/image" Target="../media/image57.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4.v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jpeg"/><Relationship Id="rId7" Type="http://schemas.microsoft.com/office/2007/relationships/hdphoto" Target="../media/hdphoto6.wdp"/><Relationship Id="rId2" Type="http://schemas.openxmlformats.org/officeDocument/2006/relationships/hyperlink" Target="http://www.foredu.com.cn/resource/trworld/info/sucai/tupian000.htm" TargetMode="External"/><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hdphoto5.wdp"/><Relationship Id="rId4" Type="http://schemas.openxmlformats.org/officeDocument/2006/relationships/image" Target="../media/image9.png"/><Relationship Id="rId9" Type="http://schemas.microsoft.com/office/2007/relationships/hdphoto" Target="../media/hdphoto7.wdp"/></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notesSlide" Target="../notesSlides/notesSlide4.xml"/><Relationship Id="rId7" Type="http://schemas.openxmlformats.org/officeDocument/2006/relationships/image" Target="../media/image65.wmf"/><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19.bin"/><Relationship Id="rId5" Type="http://schemas.openxmlformats.org/officeDocument/2006/relationships/image" Target="../media/image64.wmf"/><Relationship Id="rId4" Type="http://schemas.openxmlformats.org/officeDocument/2006/relationships/oleObject" Target="../embeddings/oleObject18.bin"/></Relationships>
</file>

<file path=ppt/slides/_rels/slide6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5.xml"/><Relationship Id="rId7" Type="http://schemas.openxmlformats.org/officeDocument/2006/relationships/oleObject" Target="../embeddings/oleObject21.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69.png"/><Relationship Id="rId5" Type="http://schemas.openxmlformats.org/officeDocument/2006/relationships/image" Target="../media/image67.wmf"/><Relationship Id="rId4" Type="http://schemas.openxmlformats.org/officeDocument/2006/relationships/oleObject" Target="../embeddings/oleObject20.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74.wmf"/><Relationship Id="rId3" Type="http://schemas.openxmlformats.org/officeDocument/2006/relationships/notesSlide" Target="../notesSlides/notesSlide6.xml"/><Relationship Id="rId7" Type="http://schemas.openxmlformats.org/officeDocument/2006/relationships/image" Target="../media/image71.wmf"/><Relationship Id="rId12" Type="http://schemas.openxmlformats.org/officeDocument/2006/relationships/oleObject" Target="../embeddings/oleObject26.bin"/><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oleObject" Target="../embeddings/oleObject23.bin"/><Relationship Id="rId11" Type="http://schemas.openxmlformats.org/officeDocument/2006/relationships/image" Target="../media/image73.wmf"/><Relationship Id="rId5" Type="http://schemas.openxmlformats.org/officeDocument/2006/relationships/image" Target="../media/image70.wmf"/><Relationship Id="rId15" Type="http://schemas.openxmlformats.org/officeDocument/2006/relationships/image" Target="../media/image75.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72.wmf"/><Relationship Id="rId14" Type="http://schemas.openxmlformats.org/officeDocument/2006/relationships/oleObject" Target="../embeddings/oleObject27.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2.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8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vmlDrawing" Target="../drawings/vmlDrawing18.vml"/><Relationship Id="rId4" Type="http://schemas.openxmlformats.org/officeDocument/2006/relationships/image" Target="../media/image83.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notesSlide" Target="../notesSlides/notesSlide15.xml"/><Relationship Id="rId7" Type="http://schemas.openxmlformats.org/officeDocument/2006/relationships/image" Target="../media/image88.jpeg"/><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87.png"/><Relationship Id="rId5" Type="http://schemas.openxmlformats.org/officeDocument/2006/relationships/image" Target="../media/image86.wmf"/><Relationship Id="rId4" Type="http://schemas.openxmlformats.org/officeDocument/2006/relationships/oleObject" Target="../embeddings/oleObject2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6"/>
          <p:cNvSpPr>
            <a:spLocks noGrp="1" noChangeArrowheads="1"/>
          </p:cNvSpPr>
          <p:nvPr>
            <p:ph type="title"/>
          </p:nvPr>
        </p:nvSpPr>
        <p:spPr>
          <a:xfrm>
            <a:off x="251520" y="304800"/>
            <a:ext cx="6624736" cy="676275"/>
          </a:xfrm>
        </p:spPr>
        <p:txBody>
          <a:bodyPr/>
          <a:lstStyle/>
          <a:p>
            <a:pPr algn="ctr" eaLnBrk="1" hangingPunct="1"/>
            <a:r>
              <a:rPr lang="zh-CN" altLang="en-US" dirty="0"/>
              <a:t>第</a:t>
            </a:r>
            <a:r>
              <a:rPr lang="en-US" altLang="zh-CN" dirty="0">
                <a:latin typeface="Arial" panose="020B0604020202020204" pitchFamily="34" charset="0"/>
                <a:cs typeface="Arial" panose="020B0604020202020204" pitchFamily="34" charset="0"/>
              </a:rPr>
              <a:t>2</a:t>
            </a:r>
            <a:r>
              <a:rPr lang="zh-CN" altLang="en-US" dirty="0"/>
              <a:t>章  物质结构基础</a:t>
            </a:r>
            <a:endParaRPr lang="en-US" altLang="zh-CN" dirty="0"/>
          </a:p>
        </p:txBody>
      </p:sp>
      <p:graphicFrame>
        <p:nvGraphicFramePr>
          <p:cNvPr id="11" name="图示 10"/>
          <p:cNvGraphicFramePr/>
          <p:nvPr>
            <p:extLst>
              <p:ext uri="{D42A27DB-BD31-4B8C-83A1-F6EECF244321}">
                <p14:modId xmlns:p14="http://schemas.microsoft.com/office/powerpoint/2010/main" val="2354262057"/>
              </p:ext>
            </p:extLst>
          </p:nvPr>
        </p:nvGraphicFramePr>
        <p:xfrm>
          <a:off x="455612" y="1124744"/>
          <a:ext cx="3324300" cy="1872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4" name="Picture 5" descr="005"/>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68313" y="3429000"/>
            <a:ext cx="4151312"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4" descr="http://upload.wikimedia.org/wikipedia/commons/thumb/e/ed/D-d-pi-MO-solid-3D-balls.png/300px-D-d-pi-MO-solid-3D-balls.png">
            <a:hlinkClick r:id="rId10"/>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227763" y="1241425"/>
            <a:ext cx="27003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http://a2.att.hudong.com/65/69/01300000046969120281691741606.jpg"/>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067175" y="1093788"/>
            <a:ext cx="2163763"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5"/>
          <p:cNvPicPr>
            <a:picLocks noChangeAspect="1" noChangeArrowheads="1"/>
          </p:cNvPicPr>
          <p:nvPr/>
        </p:nvPicPr>
        <p:blipFill>
          <a:blip r:embed="rId15">
            <a:extLst>
              <a:ext uri="{BEBA8EAE-BF5A-486C-A8C5-ECC9F3942E4B}">
                <a14:imgProps xmlns:a14="http://schemas.microsoft.com/office/drawing/2010/main">
                  <a14:imgLayer r:embed="rId1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342009" y="3429000"/>
            <a:ext cx="33147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2.1.3</a:t>
            </a:r>
            <a:r>
              <a:rPr lang="en-US" altLang="zh-CN" dirty="0"/>
              <a:t>  </a:t>
            </a:r>
            <a:r>
              <a:rPr lang="zh-CN" altLang="en-US" dirty="0"/>
              <a:t>固体</a:t>
            </a:r>
          </a:p>
        </p:txBody>
      </p:sp>
      <p:sp>
        <p:nvSpPr>
          <p:cNvPr id="47107" name="Rectangle 1027"/>
          <p:cNvSpPr>
            <a:spLocks noGrp="1" noChangeArrowheads="1"/>
          </p:cNvSpPr>
          <p:nvPr>
            <p:ph idx="1"/>
          </p:nvPr>
        </p:nvSpPr>
        <p:spPr>
          <a:xfrm>
            <a:off x="323850" y="1052513"/>
            <a:ext cx="8569325" cy="5545137"/>
          </a:xfrm>
        </p:spPr>
        <p:txBody>
          <a:bodyPr>
            <a:normAutofit/>
          </a:bodyPr>
          <a:lstStyle/>
          <a:p>
            <a:pPr marL="0" indent="0">
              <a:buFont typeface="Wingdings" pitchFamily="2" charset="2"/>
              <a:buNone/>
              <a:defRPr/>
            </a:pPr>
            <a:r>
              <a:rPr lang="zh-CN" altLang="en-US" dirty="0">
                <a:effectLst/>
                <a:ea typeface="楷体_GB2312" pitchFamily="49" charset="-122"/>
              </a:rPr>
              <a:t>     固体有一定的几何外形，晶态固体（晶体）具有一定的熔点。自然界中大多数固体物质为晶体。</a:t>
            </a:r>
          </a:p>
        </p:txBody>
      </p:sp>
      <p:grpSp>
        <p:nvGrpSpPr>
          <p:cNvPr id="14340" name="Group 14"/>
          <p:cNvGrpSpPr>
            <a:grpSpLocks/>
          </p:cNvGrpSpPr>
          <p:nvPr/>
        </p:nvGrpSpPr>
        <p:grpSpPr bwMode="auto">
          <a:xfrm>
            <a:off x="2267744" y="5579197"/>
            <a:ext cx="4606925" cy="884238"/>
            <a:chOff x="476" y="2824"/>
            <a:chExt cx="2902" cy="557"/>
          </a:xfrm>
        </p:grpSpPr>
        <p:sp>
          <p:nvSpPr>
            <p:cNvPr id="14341" name="Text Box 8"/>
            <p:cNvSpPr txBox="1">
              <a:spLocks noChangeArrowheads="1"/>
            </p:cNvSpPr>
            <p:nvPr/>
          </p:nvSpPr>
          <p:spPr bwMode="auto">
            <a:xfrm>
              <a:off x="476" y="2886"/>
              <a:ext cx="6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3200">
                  <a:solidFill>
                    <a:srgbClr val="FF0000"/>
                  </a:solidFill>
                  <a:latin typeface="Arial" pitchFamily="34" charset="0"/>
                  <a:ea typeface="楷体_GB2312" pitchFamily="49" charset="-122"/>
                </a:rPr>
                <a:t>固体</a:t>
              </a:r>
            </a:p>
          </p:txBody>
        </p:sp>
        <p:sp>
          <p:nvSpPr>
            <p:cNvPr id="14342" name="Text Box 9"/>
            <p:cNvSpPr txBox="1">
              <a:spLocks noChangeArrowheads="1"/>
            </p:cNvSpPr>
            <p:nvPr/>
          </p:nvSpPr>
          <p:spPr bwMode="auto">
            <a:xfrm>
              <a:off x="2653" y="2886"/>
              <a:ext cx="72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3200" dirty="0">
                  <a:solidFill>
                    <a:srgbClr val="FF0000"/>
                  </a:solidFill>
                  <a:latin typeface="Arial" pitchFamily="34" charset="0"/>
                  <a:ea typeface="楷体_GB2312" pitchFamily="49" charset="-122"/>
                </a:rPr>
                <a:t>液体</a:t>
              </a:r>
            </a:p>
          </p:txBody>
        </p:sp>
        <p:sp>
          <p:nvSpPr>
            <p:cNvPr id="14343" name="Text Box 10"/>
            <p:cNvSpPr txBox="1">
              <a:spLocks noChangeArrowheads="1"/>
            </p:cNvSpPr>
            <p:nvPr/>
          </p:nvSpPr>
          <p:spPr bwMode="auto">
            <a:xfrm>
              <a:off x="1247" y="2824"/>
              <a:ext cx="13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zh-CN" altLang="en-US" sz="1800" dirty="0">
                  <a:solidFill>
                    <a:srgbClr val="FF0000"/>
                  </a:solidFill>
                  <a:latin typeface="Arial" pitchFamily="34" charset="0"/>
                  <a:ea typeface="宋体" pitchFamily="2" charset="-122"/>
                </a:rPr>
                <a:t>熔化，吸热</a:t>
              </a:r>
            </a:p>
          </p:txBody>
        </p:sp>
        <p:sp>
          <p:nvSpPr>
            <p:cNvPr id="14344" name="Text Box 11"/>
            <p:cNvSpPr txBox="1">
              <a:spLocks noChangeArrowheads="1"/>
            </p:cNvSpPr>
            <p:nvPr/>
          </p:nvSpPr>
          <p:spPr bwMode="auto">
            <a:xfrm>
              <a:off x="1247" y="3148"/>
              <a:ext cx="13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zh-CN" altLang="en-US" sz="1800" dirty="0">
                  <a:solidFill>
                    <a:srgbClr val="FF0000"/>
                  </a:solidFill>
                  <a:latin typeface="Arial" pitchFamily="34" charset="0"/>
                  <a:ea typeface="宋体" pitchFamily="2" charset="-122"/>
                </a:rPr>
                <a:t>凝固，放热</a:t>
              </a:r>
            </a:p>
          </p:txBody>
        </p:sp>
        <p:sp>
          <p:nvSpPr>
            <p:cNvPr id="14345" name="Line 12"/>
            <p:cNvSpPr>
              <a:spLocks noChangeShapeType="1"/>
            </p:cNvSpPr>
            <p:nvPr/>
          </p:nvSpPr>
          <p:spPr bwMode="auto">
            <a:xfrm>
              <a:off x="1111" y="3067"/>
              <a:ext cx="1542" cy="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b="1">
                <a:solidFill>
                  <a:srgbClr val="FF0000"/>
                </a:solidFill>
              </a:endParaRPr>
            </a:p>
          </p:txBody>
        </p:sp>
        <p:sp>
          <p:nvSpPr>
            <p:cNvPr id="14346" name="Line 13"/>
            <p:cNvSpPr>
              <a:spLocks noChangeShapeType="1"/>
            </p:cNvSpPr>
            <p:nvPr/>
          </p:nvSpPr>
          <p:spPr bwMode="auto">
            <a:xfrm flipH="1">
              <a:off x="1111" y="3113"/>
              <a:ext cx="1542" cy="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b="1">
                <a:solidFill>
                  <a:srgbClr val="FF0000"/>
                </a:solidFill>
              </a:endParaRPr>
            </a:p>
          </p:txBody>
        </p:sp>
      </p:grpSp>
      <p:pic>
        <p:nvPicPr>
          <p:cNvPr id="11" name="Picture 5" descr="http://upload.wikimedia.org/wikipedia/commons/thumb/e/e6/Bulk_Metallic_Glass_Sample.jpg/220px-Bulk_Metallic_Glass_Sample.jpg">
            <a:hlinkClick r:id="rId2"/>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Lst>
          </a:blip>
          <a:srcRect/>
          <a:stretch>
            <a:fillRect/>
          </a:stretch>
        </p:blipFill>
        <p:spPr bwMode="auto">
          <a:xfrm>
            <a:off x="4747419" y="2348904"/>
            <a:ext cx="3791576" cy="2808287"/>
          </a:xfrm>
          <a:prstGeom prst="rect">
            <a:avLst/>
          </a:prstGeom>
          <a:noFill/>
          <a:ln w="9525">
            <a:noFill/>
            <a:miter lim="800000"/>
            <a:headEnd/>
            <a:tailEnd/>
          </a:ln>
        </p:spPr>
      </p:pic>
      <p:pic>
        <p:nvPicPr>
          <p:cNvPr id="12" name="Picture 7" descr="http://www.taoxiuyu.cn/article/13baoshi-fenlei/jt.jp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Lst>
          </a:blip>
          <a:srcRect/>
          <a:stretch>
            <a:fillRect/>
          </a:stretch>
        </p:blipFill>
        <p:spPr bwMode="auto">
          <a:xfrm>
            <a:off x="698555" y="2348905"/>
            <a:ext cx="3567113" cy="2808287"/>
          </a:xfrm>
          <a:prstGeom prst="rect">
            <a:avLst/>
          </a:prstGeom>
          <a:noFill/>
          <a:ln w="9525">
            <a:noFill/>
            <a:miter lim="800000"/>
            <a:headEnd/>
            <a:tailEnd/>
          </a:ln>
        </p:spPr>
      </p:pic>
    </p:spTree>
  </p:cSld>
  <p:clrMapOvr>
    <a:masterClrMapping/>
  </p:clrMapOvr>
  <p:transition advClick="0"/>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3"/>
          <p:cNvSpPr>
            <a:spLocks noGrp="1" noChangeArrowheads="1"/>
          </p:cNvSpPr>
          <p:nvPr>
            <p:ph type="body" idx="1"/>
          </p:nvPr>
        </p:nvSpPr>
        <p:spPr>
          <a:xfrm>
            <a:off x="468313" y="1628775"/>
            <a:ext cx="8424862" cy="1439863"/>
          </a:xfrm>
        </p:spPr>
        <p:txBody>
          <a:bodyPr/>
          <a:lstStyle/>
          <a:p>
            <a:pPr marL="0" indent="0">
              <a:buFont typeface="Wingdings" pitchFamily="2" charset="2"/>
              <a:buNone/>
              <a:defRPr/>
            </a:pPr>
            <a:r>
              <a:rPr lang="zh-CN" altLang="en-US" dirty="0">
                <a:solidFill>
                  <a:srgbClr val="C00000"/>
                </a:solidFill>
                <a:effectLst/>
                <a:latin typeface="仿宋" pitchFamily="49" charset="-122"/>
                <a:ea typeface="仿宋" pitchFamily="49" charset="-122"/>
              </a:rPr>
              <a:t>   </a:t>
            </a:r>
            <a:r>
              <a:rPr lang="zh-CN" altLang="en-US" dirty="0">
                <a:solidFill>
                  <a:srgbClr val="FF0000"/>
                </a:solidFill>
                <a:effectLst/>
                <a:latin typeface="仿宋" pitchFamily="49" charset="-122"/>
                <a:ea typeface="仿宋" pitchFamily="49" charset="-122"/>
              </a:rPr>
              <a:t>形成条件：</a:t>
            </a:r>
            <a:r>
              <a:rPr lang="zh-CN" altLang="en-US" dirty="0">
                <a:effectLst/>
                <a:latin typeface="仿宋" pitchFamily="49" charset="-122"/>
                <a:ea typeface="仿宋" pitchFamily="49" charset="-122"/>
              </a:rPr>
              <a:t>成键原子一方有孤对电子（电子给予体）</a:t>
            </a:r>
            <a:r>
              <a:rPr lang="en-US" altLang="zh-CN" dirty="0">
                <a:effectLst/>
                <a:latin typeface="仿宋" pitchFamily="49" charset="-122"/>
                <a:ea typeface="仿宋" pitchFamily="49" charset="-122"/>
              </a:rPr>
              <a:t>,</a:t>
            </a:r>
            <a:r>
              <a:rPr lang="zh-CN" altLang="en-US" dirty="0">
                <a:effectLst/>
                <a:latin typeface="仿宋" pitchFamily="49" charset="-122"/>
                <a:ea typeface="仿宋" pitchFamily="49" charset="-122"/>
              </a:rPr>
              <a:t>另一方有空轨道（电子接受体）。</a:t>
            </a:r>
            <a:endParaRPr lang="en-US" altLang="zh-CN" dirty="0">
              <a:effectLst/>
              <a:latin typeface="仿宋" pitchFamily="49" charset="-122"/>
              <a:ea typeface="仿宋" pitchFamily="49" charset="-122"/>
            </a:endParaRPr>
          </a:p>
          <a:p>
            <a:pPr marL="0" indent="0">
              <a:buFont typeface="Wingdings" pitchFamily="2" charset="2"/>
              <a:buNone/>
              <a:defRPr/>
            </a:pPr>
            <a:r>
              <a:rPr lang="zh-CN" altLang="en-US" dirty="0">
                <a:effectLst/>
                <a:latin typeface="仿宋" pitchFamily="49" charset="-122"/>
                <a:ea typeface="仿宋" pitchFamily="49" charset="-122"/>
              </a:rPr>
              <a:t>配位键属于</a:t>
            </a:r>
            <a:r>
              <a:rPr lang="zh-CN" altLang="en-US" dirty="0">
                <a:effectLst/>
                <a:latin typeface="仿宋" pitchFamily="49" charset="-122"/>
                <a:ea typeface="仿宋" pitchFamily="49" charset="-122"/>
                <a:sym typeface="Symbol"/>
              </a:rPr>
              <a:t>键。</a:t>
            </a:r>
            <a:endParaRPr lang="zh-CN" altLang="en-US" dirty="0">
              <a:effectLst/>
              <a:latin typeface="仿宋" pitchFamily="49" charset="-122"/>
              <a:ea typeface="仿宋" pitchFamily="49" charset="-122"/>
            </a:endParaRPr>
          </a:p>
        </p:txBody>
      </p:sp>
      <p:graphicFrame>
        <p:nvGraphicFramePr>
          <p:cNvPr id="104453" name="Object 7"/>
          <p:cNvGraphicFramePr>
            <a:graphicFrameLocks noChangeAspect="1"/>
          </p:cNvGraphicFramePr>
          <p:nvPr>
            <p:extLst>
              <p:ext uri="{D42A27DB-BD31-4B8C-83A1-F6EECF244321}">
                <p14:modId xmlns:p14="http://schemas.microsoft.com/office/powerpoint/2010/main" val="4042402985"/>
              </p:ext>
            </p:extLst>
          </p:nvPr>
        </p:nvGraphicFramePr>
        <p:xfrm>
          <a:off x="3929063" y="3468688"/>
          <a:ext cx="1325562" cy="685800"/>
        </p:xfrm>
        <a:graphic>
          <a:graphicData uri="http://schemas.openxmlformats.org/presentationml/2006/ole">
            <mc:AlternateContent xmlns:mc="http://schemas.openxmlformats.org/markup-compatibility/2006">
              <mc:Choice xmlns:v="urn:schemas-microsoft-com:vml" Requires="v">
                <p:oleObj spid="_x0000_s170616" name="Equation" r:id="rId3" imgW="418918" imgH="241195" progId="Equation.DSMT4">
                  <p:embed/>
                </p:oleObj>
              </mc:Choice>
              <mc:Fallback>
                <p:oleObj name="Equation" r:id="rId3" imgW="418918" imgH="241195"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063" y="3468688"/>
                        <a:ext cx="132556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54" name="Object 8"/>
          <p:cNvGraphicFramePr>
            <a:graphicFrameLocks noChangeAspect="1"/>
          </p:cNvGraphicFramePr>
          <p:nvPr>
            <p:extLst>
              <p:ext uri="{D42A27DB-BD31-4B8C-83A1-F6EECF244321}">
                <p14:modId xmlns:p14="http://schemas.microsoft.com/office/powerpoint/2010/main" val="2709872949"/>
              </p:ext>
            </p:extLst>
          </p:nvPr>
        </p:nvGraphicFramePr>
        <p:xfrm>
          <a:off x="3695700" y="5094288"/>
          <a:ext cx="1884363" cy="434975"/>
        </p:xfrm>
        <a:graphic>
          <a:graphicData uri="http://schemas.openxmlformats.org/presentationml/2006/ole">
            <mc:AlternateContent xmlns:mc="http://schemas.openxmlformats.org/markup-compatibility/2006">
              <mc:Choice xmlns:v="urn:schemas-microsoft-com:vml" Requires="v">
                <p:oleObj spid="_x0000_s170617" name="Equation" r:id="rId5" imgW="596641" imgH="165028" progId="Equation.DSMT4">
                  <p:embed/>
                </p:oleObj>
              </mc:Choice>
              <mc:Fallback>
                <p:oleObj name="Equation" r:id="rId5" imgW="596641" imgH="165028"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5700" y="5094288"/>
                        <a:ext cx="1884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55" name="Object 9"/>
          <p:cNvGraphicFramePr>
            <a:graphicFrameLocks noChangeAspect="1"/>
          </p:cNvGraphicFramePr>
          <p:nvPr>
            <p:extLst>
              <p:ext uri="{D42A27DB-BD31-4B8C-83A1-F6EECF244321}">
                <p14:modId xmlns:p14="http://schemas.microsoft.com/office/powerpoint/2010/main" val="958081274"/>
              </p:ext>
            </p:extLst>
          </p:nvPr>
        </p:nvGraphicFramePr>
        <p:xfrm>
          <a:off x="4411663" y="5780088"/>
          <a:ext cx="417512" cy="457200"/>
        </p:xfrm>
        <a:graphic>
          <a:graphicData uri="http://schemas.openxmlformats.org/presentationml/2006/ole">
            <mc:AlternateContent xmlns:mc="http://schemas.openxmlformats.org/markup-compatibility/2006">
              <mc:Choice xmlns:v="urn:schemas-microsoft-com:vml" Requires="v">
                <p:oleObj spid="_x0000_s170618" name="Equation" r:id="rId7" imgW="126780" imgH="164814" progId="Equation.DSMT4">
                  <p:embed/>
                </p:oleObj>
              </mc:Choice>
              <mc:Fallback>
                <p:oleObj name="Equation" r:id="rId7" imgW="126780" imgH="164814"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1663" y="5780088"/>
                        <a:ext cx="417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56" name="Object 10"/>
          <p:cNvGraphicFramePr>
            <a:graphicFrameLocks noChangeAspect="1"/>
          </p:cNvGraphicFramePr>
          <p:nvPr>
            <p:extLst>
              <p:ext uri="{D42A27DB-BD31-4B8C-83A1-F6EECF244321}">
                <p14:modId xmlns:p14="http://schemas.microsoft.com/office/powerpoint/2010/main" val="3413641180"/>
              </p:ext>
            </p:extLst>
          </p:nvPr>
        </p:nvGraphicFramePr>
        <p:xfrm>
          <a:off x="4411663" y="4332288"/>
          <a:ext cx="417512" cy="457200"/>
        </p:xfrm>
        <a:graphic>
          <a:graphicData uri="http://schemas.openxmlformats.org/presentationml/2006/ole">
            <mc:AlternateContent xmlns:mc="http://schemas.openxmlformats.org/markup-compatibility/2006">
              <mc:Choice xmlns:v="urn:schemas-microsoft-com:vml" Requires="v">
                <p:oleObj spid="_x0000_s170619" name="Equation" r:id="rId9" imgW="126780" imgH="164814" progId="Equation.DSMT4">
                  <p:embed/>
                </p:oleObj>
              </mc:Choice>
              <mc:Fallback>
                <p:oleObj name="Equation" r:id="rId9" imgW="126780" imgH="164814"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1663" y="4332288"/>
                        <a:ext cx="417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57" name="Line 18"/>
          <p:cNvSpPr>
            <a:spLocks noChangeShapeType="1"/>
          </p:cNvSpPr>
          <p:nvPr/>
        </p:nvSpPr>
        <p:spPr bwMode="auto">
          <a:xfrm>
            <a:off x="4592638" y="4789488"/>
            <a:ext cx="0" cy="304800"/>
          </a:xfrm>
          <a:prstGeom prst="line">
            <a:avLst/>
          </a:prstGeom>
          <a:noFill/>
          <a:ln w="1905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4458" name="Line 19"/>
          <p:cNvSpPr>
            <a:spLocks noChangeShapeType="1"/>
          </p:cNvSpPr>
          <p:nvPr/>
        </p:nvSpPr>
        <p:spPr bwMode="auto">
          <a:xfrm>
            <a:off x="4592638" y="5551488"/>
            <a:ext cx="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aphicFrame>
        <p:nvGraphicFramePr>
          <p:cNvPr id="104459" name="Object 4"/>
          <p:cNvGraphicFramePr>
            <a:graphicFrameLocks noChangeAspect="1"/>
          </p:cNvGraphicFramePr>
          <p:nvPr>
            <p:extLst>
              <p:ext uri="{D42A27DB-BD31-4B8C-83A1-F6EECF244321}">
                <p14:modId xmlns:p14="http://schemas.microsoft.com/office/powerpoint/2010/main" val="3294768301"/>
              </p:ext>
            </p:extLst>
          </p:nvPr>
        </p:nvGraphicFramePr>
        <p:xfrm>
          <a:off x="6832600" y="3429000"/>
          <a:ext cx="762000" cy="533400"/>
        </p:xfrm>
        <a:graphic>
          <a:graphicData uri="http://schemas.openxmlformats.org/presentationml/2006/ole">
            <mc:AlternateContent xmlns:mc="http://schemas.openxmlformats.org/markup-compatibility/2006">
              <mc:Choice xmlns:v="urn:schemas-microsoft-com:vml" Requires="v">
                <p:oleObj spid="_x0000_s170620" name="Equation" r:id="rId10" imgW="253670" imgH="177569" progId="Equation.DSMT4">
                  <p:embed/>
                </p:oleObj>
              </mc:Choice>
              <mc:Fallback>
                <p:oleObj name="Equation" r:id="rId10" imgW="253670" imgH="177569" progId="Equation.DSMT4">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2600" y="3429000"/>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60" name="Object 5"/>
          <p:cNvGraphicFramePr>
            <a:graphicFrameLocks noChangeAspect="1"/>
          </p:cNvGraphicFramePr>
          <p:nvPr>
            <p:extLst>
              <p:ext uri="{D42A27DB-BD31-4B8C-83A1-F6EECF244321}">
                <p14:modId xmlns:p14="http://schemas.microsoft.com/office/powerpoint/2010/main" val="3879389246"/>
              </p:ext>
            </p:extLst>
          </p:nvPr>
        </p:nvGraphicFramePr>
        <p:xfrm>
          <a:off x="7061200" y="5334000"/>
          <a:ext cx="457200" cy="457200"/>
        </p:xfrm>
        <a:graphic>
          <a:graphicData uri="http://schemas.openxmlformats.org/presentationml/2006/ole">
            <mc:AlternateContent xmlns:mc="http://schemas.openxmlformats.org/markup-compatibility/2006">
              <mc:Choice xmlns:v="urn:schemas-microsoft-com:vml" Requires="v">
                <p:oleObj spid="_x0000_s170621" name="Equation" r:id="rId12" imgW="139700" imgH="139700" progId="Equation.DSMT4">
                  <p:embed/>
                </p:oleObj>
              </mc:Choice>
              <mc:Fallback>
                <p:oleObj name="Equation" r:id="rId12" imgW="139700" imgH="139700" progId="Equation.DSMT4">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5334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61" name="Rectangle 25"/>
          <p:cNvSpPr>
            <a:spLocks noChangeArrowheads="1"/>
          </p:cNvSpPr>
          <p:nvPr/>
        </p:nvSpPr>
        <p:spPr bwMode="auto">
          <a:xfrm>
            <a:off x="7593013" y="4889500"/>
            <a:ext cx="343043" cy="5693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3700" b="0">
                <a:solidFill>
                  <a:srgbClr val="000000"/>
                </a:solidFill>
                <a:latin typeface="Times New Roman" panose="02020603050405020304" pitchFamily="18" charset="0"/>
                <a:ea typeface="宋体" pitchFamily="2" charset="-122"/>
                <a:cs typeface="Times New Roman" panose="02020603050405020304" pitchFamily="18" charset="0"/>
              </a:rPr>
              <a:t>O</a:t>
            </a:r>
            <a:endParaRPr lang="en-US" altLang="zh-CN" sz="1800" b="0">
              <a:latin typeface="Times New Roman" panose="02020603050405020304" pitchFamily="18" charset="0"/>
              <a:ea typeface="宋体" pitchFamily="2" charset="-122"/>
              <a:cs typeface="Times New Roman" panose="02020603050405020304" pitchFamily="18" charset="0"/>
            </a:endParaRPr>
          </a:p>
        </p:txBody>
      </p:sp>
      <p:sp>
        <p:nvSpPr>
          <p:cNvPr id="104462" name="Rectangle 26"/>
          <p:cNvSpPr>
            <a:spLocks noChangeArrowheads="1"/>
          </p:cNvSpPr>
          <p:nvPr/>
        </p:nvSpPr>
        <p:spPr bwMode="auto">
          <a:xfrm>
            <a:off x="6681788" y="4889500"/>
            <a:ext cx="315792" cy="5693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3700" b="0">
                <a:solidFill>
                  <a:srgbClr val="000000"/>
                </a:solidFill>
                <a:latin typeface="Times New Roman" panose="02020603050405020304" pitchFamily="18" charset="0"/>
                <a:ea typeface="宋体" pitchFamily="2" charset="-122"/>
                <a:cs typeface="Times New Roman" panose="02020603050405020304" pitchFamily="18" charset="0"/>
              </a:rPr>
              <a:t>C</a:t>
            </a:r>
            <a:endParaRPr lang="en-US" altLang="zh-CN" sz="1800" b="0">
              <a:latin typeface="Times New Roman" panose="02020603050405020304" pitchFamily="18" charset="0"/>
              <a:ea typeface="宋体" pitchFamily="2" charset="-122"/>
              <a:cs typeface="Times New Roman" panose="02020603050405020304" pitchFamily="18" charset="0"/>
            </a:endParaRPr>
          </a:p>
        </p:txBody>
      </p:sp>
      <p:sp>
        <p:nvSpPr>
          <p:cNvPr id="104463" name="Line 27"/>
          <p:cNvSpPr>
            <a:spLocks noChangeShapeType="1"/>
          </p:cNvSpPr>
          <p:nvPr/>
        </p:nvSpPr>
        <p:spPr bwMode="auto">
          <a:xfrm flipH="1">
            <a:off x="7137400" y="5029200"/>
            <a:ext cx="304800" cy="0"/>
          </a:xfrm>
          <a:prstGeom prst="line">
            <a:avLst/>
          </a:prstGeom>
          <a:noFill/>
          <a:ln w="1905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4464" name="Line 28"/>
          <p:cNvSpPr>
            <a:spLocks noChangeShapeType="1"/>
          </p:cNvSpPr>
          <p:nvPr/>
        </p:nvSpPr>
        <p:spPr bwMode="auto">
          <a:xfrm>
            <a:off x="7137400" y="5257800"/>
            <a:ext cx="3048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aphicFrame>
        <p:nvGraphicFramePr>
          <p:cNvPr id="104465" name="Object 6"/>
          <p:cNvGraphicFramePr>
            <a:graphicFrameLocks noChangeAspect="1"/>
          </p:cNvGraphicFramePr>
          <p:nvPr>
            <p:extLst>
              <p:ext uri="{D42A27DB-BD31-4B8C-83A1-F6EECF244321}">
                <p14:modId xmlns:p14="http://schemas.microsoft.com/office/powerpoint/2010/main" val="773579896"/>
              </p:ext>
            </p:extLst>
          </p:nvPr>
        </p:nvGraphicFramePr>
        <p:xfrm>
          <a:off x="7061200" y="4495800"/>
          <a:ext cx="457200" cy="457200"/>
        </p:xfrm>
        <a:graphic>
          <a:graphicData uri="http://schemas.openxmlformats.org/presentationml/2006/ole">
            <mc:AlternateContent xmlns:mc="http://schemas.openxmlformats.org/markup-compatibility/2006">
              <mc:Choice xmlns:v="urn:schemas-microsoft-com:vml" Requires="v">
                <p:oleObj spid="_x0000_s170622" name="Equation" r:id="rId14" imgW="139700" imgH="139700" progId="Equation.DSMT4">
                  <p:embed/>
                </p:oleObj>
              </mc:Choice>
              <mc:Fallback>
                <p:oleObj name="Equation" r:id="rId14" imgW="139700" imgH="13970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61200" y="4495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66" name="Line 30"/>
          <p:cNvSpPr>
            <a:spLocks noChangeShapeType="1"/>
          </p:cNvSpPr>
          <p:nvPr/>
        </p:nvSpPr>
        <p:spPr bwMode="auto">
          <a:xfrm>
            <a:off x="7137400" y="51562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aphicFrame>
        <p:nvGraphicFramePr>
          <p:cNvPr id="104467" name="Object 2"/>
          <p:cNvGraphicFramePr>
            <a:graphicFrameLocks noChangeAspect="1"/>
          </p:cNvGraphicFramePr>
          <p:nvPr>
            <p:extLst>
              <p:ext uri="{D42A27DB-BD31-4B8C-83A1-F6EECF244321}">
                <p14:modId xmlns:p14="http://schemas.microsoft.com/office/powerpoint/2010/main" val="472644375"/>
              </p:ext>
            </p:extLst>
          </p:nvPr>
        </p:nvGraphicFramePr>
        <p:xfrm>
          <a:off x="6011863" y="5684838"/>
          <a:ext cx="936625" cy="481012"/>
        </p:xfrm>
        <a:graphic>
          <a:graphicData uri="http://schemas.openxmlformats.org/presentationml/2006/ole">
            <mc:AlternateContent xmlns:mc="http://schemas.openxmlformats.org/markup-compatibility/2006">
              <mc:Choice xmlns:v="urn:schemas-microsoft-com:vml" Requires="v">
                <p:oleObj spid="_x0000_s170623" name="Equation" r:id="rId15" imgW="457200" imgH="228600" progId="Equation.DSMT4">
                  <p:embed/>
                </p:oleObj>
              </mc:Choice>
              <mc:Fallback>
                <p:oleObj name="Equation" r:id="rId15" imgW="457200" imgH="228600" progId="Equation.DSMT4">
                  <p:embed/>
                  <p:pic>
                    <p:nvPicPr>
                      <p:cNvPr id="0"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11863" y="5684838"/>
                        <a:ext cx="936625"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68" name="Object 3"/>
          <p:cNvGraphicFramePr>
            <a:graphicFrameLocks noChangeAspect="1"/>
          </p:cNvGraphicFramePr>
          <p:nvPr>
            <p:extLst>
              <p:ext uri="{D42A27DB-BD31-4B8C-83A1-F6EECF244321}">
                <p14:modId xmlns:p14="http://schemas.microsoft.com/office/powerpoint/2010/main" val="1449620990"/>
              </p:ext>
            </p:extLst>
          </p:nvPr>
        </p:nvGraphicFramePr>
        <p:xfrm>
          <a:off x="7594600" y="5683250"/>
          <a:ext cx="939800" cy="482600"/>
        </p:xfrm>
        <a:graphic>
          <a:graphicData uri="http://schemas.openxmlformats.org/presentationml/2006/ole">
            <mc:AlternateContent xmlns:mc="http://schemas.openxmlformats.org/markup-compatibility/2006">
              <mc:Choice xmlns:v="urn:schemas-microsoft-com:vml" Requires="v">
                <p:oleObj spid="_x0000_s170624" name="Equation" r:id="rId17" imgW="457200" imgH="228600" progId="Equation.DSMT4">
                  <p:embed/>
                </p:oleObj>
              </mc:Choice>
              <mc:Fallback>
                <p:oleObj name="Equation" r:id="rId17" imgW="457200" imgH="228600" progId="Equation.DSMT4">
                  <p:embed/>
                  <p:pic>
                    <p:nvPicPr>
                      <p:cNvPr id="0" name="Object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94600" y="5683250"/>
                        <a:ext cx="939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Rectangle 2"/>
          <p:cNvSpPr>
            <a:spLocks noChangeArrowheads="1"/>
          </p:cNvSpPr>
          <p:nvPr/>
        </p:nvSpPr>
        <p:spPr bwMode="auto">
          <a:xfrm>
            <a:off x="179388" y="1052513"/>
            <a:ext cx="3960812" cy="436562"/>
          </a:xfrm>
          <a:prstGeom prst="rect">
            <a:avLst/>
          </a:prstGeom>
          <a:noFill/>
          <a:ln w="9525">
            <a:noFill/>
            <a:miter lim="800000"/>
            <a:headEnd/>
            <a:tailEnd/>
          </a:ln>
          <a:effectLst/>
        </p:spPr>
        <p:txBody>
          <a:bodyPr>
            <a:spAutoFit/>
          </a:bodyPr>
          <a:lstStyle/>
          <a:p>
            <a:pPr>
              <a:lnSpc>
                <a:spcPct val="80000"/>
              </a:lnSpc>
              <a:spcBef>
                <a:spcPct val="50000"/>
              </a:spcBef>
              <a:defRPr/>
            </a:pPr>
            <a:r>
              <a:rPr kumimoji="1" lang="zh-CN" altLang="en-US" sz="2800" b="1" dirty="0">
                <a:solidFill>
                  <a:srgbClr val="0000FF"/>
                </a:solidFill>
                <a:latin typeface="+mj-ea"/>
                <a:ea typeface="+mj-ea"/>
              </a:rPr>
              <a:t>（</a:t>
            </a:r>
            <a:r>
              <a:rPr kumimoji="1" lang="en-US" altLang="zh-CN" sz="2800" b="1" dirty="0">
                <a:solidFill>
                  <a:srgbClr val="0000FF"/>
                </a:solidFill>
                <a:latin typeface="+mj-ea"/>
                <a:ea typeface="+mj-ea"/>
              </a:rPr>
              <a:t>5) </a:t>
            </a:r>
            <a:r>
              <a:rPr kumimoji="1" lang="zh-CN" altLang="en-US" sz="2800" b="1" dirty="0">
                <a:solidFill>
                  <a:srgbClr val="0000FF"/>
                </a:solidFill>
                <a:latin typeface="+mj-ea"/>
                <a:ea typeface="+mj-ea"/>
              </a:rPr>
              <a:t>配位键</a:t>
            </a:r>
          </a:p>
        </p:txBody>
      </p:sp>
      <p:graphicFrame>
        <p:nvGraphicFramePr>
          <p:cNvPr id="104470" name="Object 7"/>
          <p:cNvGraphicFramePr>
            <a:graphicFrameLocks noChangeAspect="1"/>
          </p:cNvGraphicFramePr>
          <p:nvPr>
            <p:extLst>
              <p:ext uri="{D42A27DB-BD31-4B8C-83A1-F6EECF244321}">
                <p14:modId xmlns:p14="http://schemas.microsoft.com/office/powerpoint/2010/main" val="394318495"/>
              </p:ext>
            </p:extLst>
          </p:nvPr>
        </p:nvGraphicFramePr>
        <p:xfrm>
          <a:off x="1401763" y="3568700"/>
          <a:ext cx="1042987" cy="685800"/>
        </p:xfrm>
        <a:graphic>
          <a:graphicData uri="http://schemas.openxmlformats.org/presentationml/2006/ole">
            <mc:AlternateContent xmlns:mc="http://schemas.openxmlformats.org/markup-compatibility/2006">
              <mc:Choice xmlns:v="urn:schemas-microsoft-com:vml" Requires="v">
                <p:oleObj spid="_x0000_s170625" name="Equation" r:id="rId19" imgW="330057" imgH="241195" progId="Equation.DSMT4">
                  <p:embed/>
                </p:oleObj>
              </mc:Choice>
              <mc:Fallback>
                <p:oleObj name="Equation" r:id="rId19" imgW="330057" imgH="241195" progId="Equation.DSMT4">
                  <p:embed/>
                  <p:pic>
                    <p:nvPicPr>
                      <p:cNvPr id="0"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01763" y="3568700"/>
                        <a:ext cx="104298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71" name="Object 8"/>
          <p:cNvGraphicFramePr>
            <a:graphicFrameLocks noChangeAspect="1"/>
          </p:cNvGraphicFramePr>
          <p:nvPr>
            <p:extLst>
              <p:ext uri="{D42A27DB-BD31-4B8C-83A1-F6EECF244321}">
                <p14:modId xmlns:p14="http://schemas.microsoft.com/office/powerpoint/2010/main" val="1066912410"/>
              </p:ext>
            </p:extLst>
          </p:nvPr>
        </p:nvGraphicFramePr>
        <p:xfrm>
          <a:off x="927100" y="5178425"/>
          <a:ext cx="2084388" cy="468313"/>
        </p:xfrm>
        <a:graphic>
          <a:graphicData uri="http://schemas.openxmlformats.org/presentationml/2006/ole">
            <mc:AlternateContent xmlns:mc="http://schemas.openxmlformats.org/markup-compatibility/2006">
              <mc:Choice xmlns:v="urn:schemas-microsoft-com:vml" Requires="v">
                <p:oleObj spid="_x0000_s170626" name="Equation" r:id="rId21" imgW="660113" imgH="177723" progId="Equation.DSMT4">
                  <p:embed/>
                </p:oleObj>
              </mc:Choice>
              <mc:Fallback>
                <p:oleObj name="Equation" r:id="rId21" imgW="660113" imgH="177723" progId="Equation.DSMT4">
                  <p:embed/>
                  <p:pic>
                    <p:nvPicPr>
                      <p:cNvPr id="0" name="Object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7100" y="5178425"/>
                        <a:ext cx="208438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72" name="Object 9"/>
          <p:cNvGraphicFramePr>
            <a:graphicFrameLocks noChangeAspect="1"/>
          </p:cNvGraphicFramePr>
          <p:nvPr>
            <p:extLst>
              <p:ext uri="{D42A27DB-BD31-4B8C-83A1-F6EECF244321}">
                <p14:modId xmlns:p14="http://schemas.microsoft.com/office/powerpoint/2010/main" val="90590302"/>
              </p:ext>
            </p:extLst>
          </p:nvPr>
        </p:nvGraphicFramePr>
        <p:xfrm>
          <a:off x="1681163" y="5880100"/>
          <a:ext cx="542925" cy="457200"/>
        </p:xfrm>
        <a:graphic>
          <a:graphicData uri="http://schemas.openxmlformats.org/presentationml/2006/ole">
            <mc:AlternateContent xmlns:mc="http://schemas.openxmlformats.org/markup-compatibility/2006">
              <mc:Choice xmlns:v="urn:schemas-microsoft-com:vml" Requires="v">
                <p:oleObj spid="_x0000_s170627" name="Equation" r:id="rId23" imgW="164885" imgH="164885" progId="Equation.DSMT4">
                  <p:embed/>
                </p:oleObj>
              </mc:Choice>
              <mc:Fallback>
                <p:oleObj name="Equation" r:id="rId23" imgW="164885" imgH="164885" progId="Equation.DSMT4">
                  <p:embed/>
                  <p:pic>
                    <p:nvPicPr>
                      <p:cNvPr id="0" name="Object 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81163" y="5880100"/>
                        <a:ext cx="542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4473" name="Object 10"/>
          <p:cNvGraphicFramePr>
            <a:graphicFrameLocks noChangeAspect="1"/>
          </p:cNvGraphicFramePr>
          <p:nvPr>
            <p:extLst>
              <p:ext uri="{D42A27DB-BD31-4B8C-83A1-F6EECF244321}">
                <p14:modId xmlns:p14="http://schemas.microsoft.com/office/powerpoint/2010/main" val="2134274967"/>
              </p:ext>
            </p:extLst>
          </p:nvPr>
        </p:nvGraphicFramePr>
        <p:xfrm>
          <a:off x="1681163" y="4432300"/>
          <a:ext cx="542925" cy="457200"/>
        </p:xfrm>
        <a:graphic>
          <a:graphicData uri="http://schemas.openxmlformats.org/presentationml/2006/ole">
            <mc:AlternateContent xmlns:mc="http://schemas.openxmlformats.org/markup-compatibility/2006">
              <mc:Choice xmlns:v="urn:schemas-microsoft-com:vml" Requires="v">
                <p:oleObj spid="_x0000_s170628" name="Equation" r:id="rId25" imgW="164885" imgH="164885" progId="Equation.DSMT4">
                  <p:embed/>
                </p:oleObj>
              </mc:Choice>
              <mc:Fallback>
                <p:oleObj name="Equation" r:id="rId25" imgW="164885" imgH="164885" progId="Equation.DSMT4">
                  <p:embed/>
                  <p:pic>
                    <p:nvPicPr>
                      <p:cNvPr id="0" name="Object 1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81163" y="4432300"/>
                        <a:ext cx="542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74" name="Line 18"/>
          <p:cNvSpPr>
            <a:spLocks noChangeShapeType="1"/>
          </p:cNvSpPr>
          <p:nvPr/>
        </p:nvSpPr>
        <p:spPr bwMode="auto">
          <a:xfrm flipV="1">
            <a:off x="1936750" y="4881563"/>
            <a:ext cx="0" cy="381000"/>
          </a:xfrm>
          <a:prstGeom prst="line">
            <a:avLst/>
          </a:prstGeom>
          <a:noFill/>
          <a:ln w="1905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4475" name="Line 19"/>
          <p:cNvSpPr>
            <a:spLocks noChangeShapeType="1"/>
          </p:cNvSpPr>
          <p:nvPr/>
        </p:nvSpPr>
        <p:spPr bwMode="auto">
          <a:xfrm>
            <a:off x="1924050" y="5573713"/>
            <a:ext cx="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9" name="Rectangle 54">
            <a:extLst>
              <a:ext uri="{FF2B5EF4-FFF2-40B4-BE49-F238E27FC236}">
                <a16:creationId xmlns:a16="http://schemas.microsoft.com/office/drawing/2014/main" id="{E35359C6-421E-4C97-B1FA-55C84F7F274A}"/>
              </a:ext>
            </a:extLst>
          </p:cNvPr>
          <p:cNvSpPr txBox="1">
            <a:spLocks noChangeArrowheads="1"/>
          </p:cNvSpPr>
          <p:nvPr/>
        </p:nvSpPr>
        <p:spPr bwMode="white">
          <a:xfrm>
            <a:off x="251520" y="315913"/>
            <a:ext cx="655250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Franklin Gothic Medium" pitchFamily="34" charset="0"/>
              </a:defRPr>
            </a:lvl2pPr>
            <a:lvl3pPr algn="l" rtl="0" eaLnBrk="0" fontAlgn="base" hangingPunct="0">
              <a:spcBef>
                <a:spcPct val="0"/>
              </a:spcBef>
              <a:spcAft>
                <a:spcPct val="0"/>
              </a:spcAft>
              <a:defRPr sz="3600" b="1">
                <a:solidFill>
                  <a:schemeClr val="bg1"/>
                </a:solidFill>
                <a:latin typeface="Franklin Gothic Medium" pitchFamily="34" charset="0"/>
              </a:defRPr>
            </a:lvl3pPr>
            <a:lvl4pPr algn="l" rtl="0" eaLnBrk="0" fontAlgn="base" hangingPunct="0">
              <a:spcBef>
                <a:spcPct val="0"/>
              </a:spcBef>
              <a:spcAft>
                <a:spcPct val="0"/>
              </a:spcAft>
              <a:defRPr sz="3600" b="1">
                <a:solidFill>
                  <a:schemeClr val="bg1"/>
                </a:solidFill>
                <a:latin typeface="Franklin Gothic Medium" pitchFamily="34" charset="0"/>
              </a:defRPr>
            </a:lvl4pPr>
            <a:lvl5pPr algn="l" rtl="0" eaLnBrk="0" fontAlgn="base" hangingPunct="0">
              <a:spcBef>
                <a:spcPct val="0"/>
              </a:spcBef>
              <a:spcAft>
                <a:spcPct val="0"/>
              </a:spcAft>
              <a:defRPr sz="3600" b="1">
                <a:solidFill>
                  <a:schemeClr val="bg1"/>
                </a:solidFill>
                <a:latin typeface="Franklin Gothic Medium" pitchFamily="34"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pPr eaLnBrk="1" hangingPunct="1">
              <a:defRPr/>
            </a:pPr>
            <a:r>
              <a:rPr lang="en-US" altLang="zh-CN" sz="3200" kern="0">
                <a:latin typeface="Arial" panose="020B0604020202020204" pitchFamily="34" charset="0"/>
                <a:cs typeface="Arial" panose="020B0604020202020204" pitchFamily="34" charset="0"/>
              </a:rPr>
              <a:t>2.3.2.1  </a:t>
            </a:r>
            <a:r>
              <a:rPr lang="zh-CN" altLang="en-US" sz="3200" kern="0">
                <a:latin typeface="+mj-ea"/>
              </a:rPr>
              <a:t>价键理论</a:t>
            </a:r>
            <a:endParaRPr lang="zh-CN" altLang="en-US" sz="3200" kern="0" dirty="0">
              <a:latin typeface="+mj-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08" name="Rectangle 32"/>
          <p:cNvSpPr>
            <a:spLocks noChangeArrowheads="1"/>
          </p:cNvSpPr>
          <p:nvPr/>
        </p:nvSpPr>
        <p:spPr bwMode="auto">
          <a:xfrm>
            <a:off x="323850" y="1125538"/>
            <a:ext cx="8496300" cy="4103687"/>
          </a:xfrm>
          <a:prstGeom prst="rect">
            <a:avLst/>
          </a:prstGeom>
          <a:noFill/>
          <a:ln w="9525">
            <a:noFill/>
            <a:miter lim="800000"/>
            <a:headEnd/>
            <a:tailEnd/>
          </a:ln>
        </p:spPr>
        <p:txBody>
          <a:bodyPr anchor="ctr"/>
          <a:lstStyle/>
          <a:p>
            <a:pPr eaLnBrk="0" hangingPunct="0">
              <a:lnSpc>
                <a:spcPct val="140000"/>
              </a:lnSpc>
              <a:defRPr/>
            </a:pPr>
            <a:r>
              <a:rPr lang="zh-CN" altLang="en-US" sz="2800" dirty="0">
                <a:solidFill>
                  <a:srgbClr val="FF0000"/>
                </a:solidFill>
                <a:latin typeface="Times New Roman" panose="02020603050405020304" pitchFamily="18" charset="0"/>
                <a:ea typeface="+mj-ea"/>
                <a:cs typeface="Times New Roman" panose="02020603050405020304" pitchFamily="18" charset="0"/>
              </a:rPr>
              <a:t>价键理论的不足：</a:t>
            </a:r>
            <a:endParaRPr lang="en-US" altLang="zh-CN" sz="2800" dirty="0">
              <a:solidFill>
                <a:srgbClr val="FF0000"/>
              </a:solidFill>
              <a:latin typeface="Times New Roman" panose="02020603050405020304" pitchFamily="18" charset="0"/>
              <a:ea typeface="+mj-ea"/>
              <a:cs typeface="Times New Roman" panose="02020603050405020304" pitchFamily="18" charset="0"/>
            </a:endParaRPr>
          </a:p>
          <a:p>
            <a:pPr eaLnBrk="0" hangingPunct="0">
              <a:lnSpc>
                <a:spcPct val="140000"/>
              </a:lnSpc>
              <a:defRPr/>
            </a:pPr>
            <a:r>
              <a:rPr lang="zh-CN" altLang="en-US" sz="2800" b="1" dirty="0">
                <a:latin typeface="Times New Roman" panose="02020603050405020304" pitchFamily="18" charset="0"/>
                <a:ea typeface="仿宋" pitchFamily="49" charset="-122"/>
                <a:cs typeface="Times New Roman" pitchFamily="18" charset="0"/>
              </a:rPr>
              <a:t>价键理论较好地说明了共价键的形成和共价分子的空间构型，但不能解释</a:t>
            </a:r>
            <a:r>
              <a:rPr lang="en-GB" altLang="zh-CN" sz="2800" b="1" dirty="0">
                <a:latin typeface="Times New Roman" panose="02020603050405020304" pitchFamily="18" charset="0"/>
                <a:ea typeface="仿宋" pitchFamily="49" charset="-122"/>
                <a:cs typeface="Times New Roman" pitchFamily="18" charset="0"/>
              </a:rPr>
              <a:t>O</a:t>
            </a:r>
            <a:r>
              <a:rPr lang="en-GB" altLang="zh-CN" sz="2800" b="1" baseline="-25000" dirty="0">
                <a:latin typeface="Times New Roman" panose="02020603050405020304" pitchFamily="18" charset="0"/>
                <a:ea typeface="仿宋" pitchFamily="49" charset="-122"/>
                <a:cs typeface="Times New Roman" pitchFamily="18" charset="0"/>
              </a:rPr>
              <a:t>2</a:t>
            </a:r>
            <a:r>
              <a:rPr lang="zh-CN" altLang="en-US" sz="2800" b="1" dirty="0">
                <a:latin typeface="Times New Roman" panose="02020603050405020304" pitchFamily="18" charset="0"/>
                <a:ea typeface="仿宋" pitchFamily="49" charset="-122"/>
                <a:cs typeface="Times New Roman" pitchFamily="18" charset="0"/>
              </a:rPr>
              <a:t>中为什么具有未成键的单电子的现象，即</a:t>
            </a:r>
            <a:r>
              <a:rPr lang="en-GB" altLang="zh-CN" sz="2800" b="1" dirty="0">
                <a:latin typeface="Times New Roman" panose="02020603050405020304" pitchFamily="18" charset="0"/>
                <a:ea typeface="仿宋" pitchFamily="49" charset="-122"/>
                <a:cs typeface="Times New Roman" pitchFamily="18" charset="0"/>
              </a:rPr>
              <a:t>O</a:t>
            </a:r>
            <a:r>
              <a:rPr lang="en-GB" altLang="zh-CN" sz="2800" b="1" baseline="-25000" dirty="0">
                <a:latin typeface="Times New Roman" panose="02020603050405020304" pitchFamily="18" charset="0"/>
                <a:ea typeface="仿宋" pitchFamily="49" charset="-122"/>
                <a:cs typeface="Times New Roman" pitchFamily="18" charset="0"/>
              </a:rPr>
              <a:t>2</a:t>
            </a:r>
            <a:r>
              <a:rPr lang="zh-CN" altLang="en-US" sz="2800" b="1" dirty="0">
                <a:latin typeface="Times New Roman" panose="02020603050405020304" pitchFamily="18" charset="0"/>
                <a:ea typeface="仿宋" pitchFamily="49" charset="-122"/>
                <a:cs typeface="Times New Roman" pitchFamily="18" charset="0"/>
              </a:rPr>
              <a:t>具有磁性。又如 </a:t>
            </a:r>
            <a:r>
              <a:rPr lang="en-GB" altLang="zh-CN" sz="2800" b="1" dirty="0">
                <a:latin typeface="Times New Roman" panose="02020603050405020304" pitchFamily="18" charset="0"/>
                <a:ea typeface="仿宋" pitchFamily="49" charset="-122"/>
                <a:cs typeface="Times New Roman" pitchFamily="18" charset="0"/>
              </a:rPr>
              <a:t>H</a:t>
            </a:r>
            <a:r>
              <a:rPr lang="en-GB" altLang="zh-CN" sz="2800" b="1" baseline="-25000" dirty="0">
                <a:latin typeface="Times New Roman" panose="02020603050405020304" pitchFamily="18" charset="0"/>
                <a:ea typeface="仿宋" pitchFamily="49" charset="-122"/>
                <a:cs typeface="Times New Roman" pitchFamily="18" charset="0"/>
              </a:rPr>
              <a:t>2</a:t>
            </a:r>
            <a:r>
              <a:rPr lang="en-GB" altLang="zh-CN" sz="2800" b="1" baseline="30000" dirty="0">
                <a:latin typeface="Times New Roman" panose="02020603050405020304" pitchFamily="18" charset="0"/>
                <a:ea typeface="仿宋" pitchFamily="49" charset="-122"/>
                <a:cs typeface="Times New Roman" pitchFamily="18" charset="0"/>
              </a:rPr>
              <a:t>+ </a:t>
            </a:r>
            <a:r>
              <a:rPr lang="zh-CN" altLang="en-GB" sz="2800" b="1" dirty="0">
                <a:latin typeface="Times New Roman" panose="02020603050405020304" pitchFamily="18" charset="0"/>
                <a:ea typeface="仿宋" pitchFamily="49" charset="-122"/>
                <a:cs typeface="Times New Roman" pitchFamily="18" charset="0"/>
              </a:rPr>
              <a:t>中</a:t>
            </a:r>
            <a:r>
              <a:rPr lang="zh-CN" altLang="en-US" sz="2800" b="1" dirty="0">
                <a:latin typeface="Times New Roman" panose="02020603050405020304" pitchFamily="18" charset="0"/>
                <a:ea typeface="仿宋" pitchFamily="49" charset="-122"/>
                <a:cs typeface="Times New Roman" pitchFamily="18" charset="0"/>
              </a:rPr>
              <a:t>不存在配对电子，但可稳定存在，为什么？回答这些问题，需要分子轨道理论</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MO</a:t>
            </a:r>
            <a:r>
              <a:rPr lang="zh-CN" altLang="en-US" sz="2800"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ea typeface="仿宋" pitchFamily="49" charset="-122"/>
                <a:cs typeface="Times New Roman" pitchFamily="18" charset="0"/>
              </a:rPr>
              <a:t>。</a:t>
            </a:r>
          </a:p>
        </p:txBody>
      </p:sp>
      <p:sp>
        <p:nvSpPr>
          <p:cNvPr id="108549" name="标题 4"/>
          <p:cNvSpPr>
            <a:spLocks noGrp="1"/>
          </p:cNvSpPr>
          <p:nvPr>
            <p:ph type="title" idx="4294967295"/>
          </p:nvPr>
        </p:nvSpPr>
        <p:spPr>
          <a:xfrm>
            <a:off x="251520" y="315913"/>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2.3.2.2  </a:t>
            </a:r>
            <a:r>
              <a:rPr lang="zh-CN" altLang="en-US" sz="3200" dirty="0">
                <a:latin typeface="+mj-ea"/>
              </a:rPr>
              <a:t>分子轨道理论</a:t>
            </a:r>
            <a:endParaRPr lang="en-GB" sz="3200" dirty="0"/>
          </a:p>
        </p:txBody>
      </p:sp>
    </p:spTree>
  </p:cSld>
  <p:clrMapOvr>
    <a:masterClrMapping/>
  </p:clrMapOvr>
  <p:transition advClick="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idx="1"/>
          </p:nvPr>
        </p:nvSpPr>
        <p:spPr>
          <a:xfrm>
            <a:off x="323850" y="1673225"/>
            <a:ext cx="8568630" cy="4924425"/>
          </a:xfrm>
        </p:spPr>
        <p:txBody>
          <a:bodyPr/>
          <a:lstStyle/>
          <a:p>
            <a:pPr eaLnBrk="1" hangingPunct="1">
              <a:lnSpc>
                <a:spcPct val="120000"/>
              </a:lnSpc>
              <a:buClr>
                <a:srgbClr val="0000FF"/>
              </a:buClr>
              <a:defRPr/>
            </a:pPr>
            <a:r>
              <a:rPr lang="zh-CN" altLang="en-US" dirty="0">
                <a:effectLst/>
                <a:latin typeface="Times New Roman" panose="02020603050405020304" pitchFamily="18" charset="0"/>
                <a:cs typeface="Times New Roman" panose="02020603050405020304" pitchFamily="18" charset="0"/>
              </a:rPr>
              <a:t>分子轨道理论是原子结构理论在分子体系中的自然推广，</a:t>
            </a:r>
            <a:r>
              <a:rPr lang="en-US" altLang="zh-CN" dirty="0" err="1">
                <a:effectLst/>
                <a:latin typeface="Times New Roman" panose="02020603050405020304" pitchFamily="18" charset="0"/>
                <a:cs typeface="Times New Roman" panose="02020603050405020304" pitchFamily="18" charset="0"/>
              </a:rPr>
              <a:t>Mulliken</a:t>
            </a:r>
            <a:r>
              <a:rPr lang="zh-CN" altLang="en-US" dirty="0">
                <a:effectLst/>
                <a:latin typeface="Times New Roman" panose="02020603050405020304" pitchFamily="18" charset="0"/>
                <a:cs typeface="Times New Roman" panose="02020603050405020304" pitchFamily="18" charset="0"/>
              </a:rPr>
              <a:t>因此获得</a:t>
            </a:r>
            <a:r>
              <a:rPr lang="en-US" altLang="zh-CN" dirty="0">
                <a:effectLst/>
                <a:latin typeface="Times New Roman" panose="02020603050405020304" pitchFamily="18" charset="0"/>
                <a:cs typeface="Times New Roman" panose="02020603050405020304" pitchFamily="18" charset="0"/>
              </a:rPr>
              <a:t>1966</a:t>
            </a:r>
            <a:r>
              <a:rPr lang="zh-CN" altLang="en-US" dirty="0">
                <a:effectLst/>
                <a:latin typeface="Times New Roman" panose="02020603050405020304" pitchFamily="18" charset="0"/>
                <a:cs typeface="Times New Roman" panose="02020603050405020304" pitchFamily="18" charset="0"/>
              </a:rPr>
              <a:t>年诺贝尔化学奖。</a:t>
            </a:r>
            <a:endParaRPr lang="en-US" altLang="zh-CN" dirty="0">
              <a:effectLst/>
              <a:latin typeface="Times New Roman" panose="02020603050405020304" pitchFamily="18" charset="0"/>
              <a:cs typeface="Times New Roman" panose="02020603050405020304" pitchFamily="18" charset="0"/>
            </a:endParaRPr>
          </a:p>
          <a:p>
            <a:pPr eaLnBrk="1" hangingPunct="1">
              <a:lnSpc>
                <a:spcPct val="120000"/>
              </a:lnSpc>
              <a:buClr>
                <a:srgbClr val="0000FF"/>
              </a:buClr>
              <a:defRPr/>
            </a:pPr>
            <a:r>
              <a:rPr lang="zh-CN" altLang="en-US" dirty="0">
                <a:effectLst/>
                <a:latin typeface="Times New Roman" panose="02020603050405020304" pitchFamily="18" charset="0"/>
                <a:cs typeface="Times New Roman" panose="02020603050405020304" pitchFamily="18" charset="0"/>
              </a:rPr>
              <a:t>该理论强调分子的整体性，其主要观点为：当原子形成分子后，电子不再局限于个别原子的原子轨道，而是从属于整个分子的分子轨道。</a:t>
            </a:r>
          </a:p>
          <a:p>
            <a:pPr eaLnBrk="1" hangingPunct="1">
              <a:lnSpc>
                <a:spcPct val="120000"/>
              </a:lnSpc>
              <a:buClr>
                <a:srgbClr val="0000FF"/>
              </a:buClr>
              <a:defRPr/>
            </a:pPr>
            <a:r>
              <a:rPr lang="zh-CN" altLang="en-US" dirty="0">
                <a:effectLst/>
                <a:latin typeface="Times New Roman" panose="02020603050405020304" pitchFamily="18" charset="0"/>
                <a:cs typeface="Times New Roman" panose="02020603050405020304" pitchFamily="18" charset="0"/>
              </a:rPr>
              <a:t>当两个原子轨道（波函数）以相加形式组合时，可以得到</a:t>
            </a:r>
            <a:r>
              <a:rPr lang="zh-CN" altLang="en-US" dirty="0">
                <a:solidFill>
                  <a:srgbClr val="FF0000"/>
                </a:solidFill>
                <a:effectLst/>
                <a:latin typeface="Times New Roman" panose="02020603050405020304" pitchFamily="18" charset="0"/>
                <a:cs typeface="Times New Roman" panose="02020603050405020304" pitchFamily="18" charset="0"/>
              </a:rPr>
              <a:t>成键分子轨道</a:t>
            </a:r>
            <a:r>
              <a:rPr lang="zh-CN" altLang="en-US" dirty="0">
                <a:effectLst/>
                <a:latin typeface="Times New Roman" panose="02020603050405020304" pitchFamily="18" charset="0"/>
                <a:cs typeface="Times New Roman" panose="02020603050405020304" pitchFamily="18" charset="0"/>
              </a:rPr>
              <a:t>，其中电子云密度较高，能量降低，以相减方式组合时，则得到</a:t>
            </a:r>
            <a:r>
              <a:rPr lang="zh-CN" altLang="en-US" dirty="0">
                <a:solidFill>
                  <a:srgbClr val="FF0000"/>
                </a:solidFill>
                <a:effectLst/>
                <a:latin typeface="Times New Roman" panose="02020603050405020304" pitchFamily="18" charset="0"/>
                <a:cs typeface="Times New Roman" panose="02020603050405020304" pitchFamily="18" charset="0"/>
              </a:rPr>
              <a:t>反键分子轨道</a:t>
            </a:r>
            <a:r>
              <a:rPr lang="zh-CN" altLang="en-US" dirty="0">
                <a:effectLst/>
                <a:latin typeface="Times New Roman" panose="02020603050405020304" pitchFamily="18" charset="0"/>
                <a:cs typeface="Times New Roman" panose="02020603050405020304" pitchFamily="18" charset="0"/>
              </a:rPr>
              <a:t>，核间电子云密度下降，能量升高</a:t>
            </a:r>
            <a:r>
              <a:rPr lang="zh-CN" altLang="en-US" dirty="0">
                <a:effectLst/>
                <a:latin typeface="Times New Roman" panose="02020603050405020304" pitchFamily="18" charset="0"/>
                <a:ea typeface="黑体" pitchFamily="2" charset="-122"/>
                <a:cs typeface="Times New Roman" panose="02020603050405020304" pitchFamily="18" charset="0"/>
              </a:rPr>
              <a:t>。</a:t>
            </a:r>
          </a:p>
        </p:txBody>
      </p:sp>
      <p:sp>
        <p:nvSpPr>
          <p:cNvPr id="4" name="Rectangle 3"/>
          <p:cNvSpPr>
            <a:spLocks noChangeArrowheads="1"/>
          </p:cNvSpPr>
          <p:nvPr/>
        </p:nvSpPr>
        <p:spPr bwMode="auto">
          <a:xfrm>
            <a:off x="323850" y="1052513"/>
            <a:ext cx="3384550" cy="523875"/>
          </a:xfrm>
          <a:prstGeom prst="rect">
            <a:avLst/>
          </a:prstGeom>
          <a:noFill/>
          <a:ln w="9525">
            <a:noFill/>
            <a:miter lim="800000"/>
            <a:headEnd/>
            <a:tailEnd/>
          </a:ln>
          <a:effectLst/>
        </p:spPr>
        <p:txBody>
          <a:bodyPr>
            <a:spAutoFit/>
          </a:bodyPr>
          <a:lstStyle/>
          <a:p>
            <a:pPr>
              <a:defRPr/>
            </a:pPr>
            <a:r>
              <a:rPr lang="zh-CN" altLang="en-US" sz="2800" dirty="0">
                <a:solidFill>
                  <a:srgbClr val="FF0000"/>
                </a:solidFill>
                <a:latin typeface="Times New Roman" panose="02020603050405020304" pitchFamily="18" charset="0"/>
                <a:ea typeface="+mj-ea"/>
                <a:cs typeface="Times New Roman" panose="02020603050405020304" pitchFamily="18" charset="0"/>
              </a:rPr>
              <a:t>（</a:t>
            </a:r>
            <a:r>
              <a:rPr lang="en-US" altLang="zh-CN" sz="2800" dirty="0">
                <a:solidFill>
                  <a:srgbClr val="FF0000"/>
                </a:solidFill>
                <a:latin typeface="Times New Roman" panose="02020603050405020304" pitchFamily="18" charset="0"/>
                <a:ea typeface="+mj-ea"/>
                <a:cs typeface="Times New Roman" panose="02020603050405020304" pitchFamily="18" charset="0"/>
              </a:rPr>
              <a:t>1</a:t>
            </a:r>
            <a:r>
              <a:rPr lang="zh-CN" altLang="en-US" sz="2800" dirty="0">
                <a:solidFill>
                  <a:srgbClr val="FF0000"/>
                </a:solidFill>
                <a:latin typeface="Times New Roman" panose="02020603050405020304" pitchFamily="18" charset="0"/>
                <a:ea typeface="+mj-ea"/>
                <a:cs typeface="Times New Roman" panose="02020603050405020304" pitchFamily="18" charset="0"/>
              </a:rPr>
              <a:t>）分子轨道理论</a:t>
            </a:r>
          </a:p>
        </p:txBody>
      </p:sp>
      <p:sp>
        <p:nvSpPr>
          <p:cNvPr id="6" name="标题 4">
            <a:extLst>
              <a:ext uri="{FF2B5EF4-FFF2-40B4-BE49-F238E27FC236}">
                <a16:creationId xmlns:a16="http://schemas.microsoft.com/office/drawing/2014/main" id="{47603044-FF53-47EF-861E-49D134E9498D}"/>
              </a:ext>
            </a:extLst>
          </p:cNvPr>
          <p:cNvSpPr txBox="1">
            <a:spLocks/>
          </p:cNvSpPr>
          <p:nvPr/>
        </p:nvSpPr>
        <p:spPr bwMode="white">
          <a:xfrm>
            <a:off x="251520" y="315913"/>
            <a:ext cx="655250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Franklin Gothic Medium" pitchFamily="34" charset="0"/>
              </a:defRPr>
            </a:lvl2pPr>
            <a:lvl3pPr algn="l" rtl="0" eaLnBrk="0" fontAlgn="base" hangingPunct="0">
              <a:spcBef>
                <a:spcPct val="0"/>
              </a:spcBef>
              <a:spcAft>
                <a:spcPct val="0"/>
              </a:spcAft>
              <a:defRPr sz="3600" b="1">
                <a:solidFill>
                  <a:schemeClr val="bg1"/>
                </a:solidFill>
                <a:latin typeface="Franklin Gothic Medium" pitchFamily="34" charset="0"/>
              </a:defRPr>
            </a:lvl3pPr>
            <a:lvl4pPr algn="l" rtl="0" eaLnBrk="0" fontAlgn="base" hangingPunct="0">
              <a:spcBef>
                <a:spcPct val="0"/>
              </a:spcBef>
              <a:spcAft>
                <a:spcPct val="0"/>
              </a:spcAft>
              <a:defRPr sz="3600" b="1">
                <a:solidFill>
                  <a:schemeClr val="bg1"/>
                </a:solidFill>
                <a:latin typeface="Franklin Gothic Medium" pitchFamily="34" charset="0"/>
              </a:defRPr>
            </a:lvl4pPr>
            <a:lvl5pPr algn="l" rtl="0" eaLnBrk="0" fontAlgn="base" hangingPunct="0">
              <a:spcBef>
                <a:spcPct val="0"/>
              </a:spcBef>
              <a:spcAft>
                <a:spcPct val="0"/>
              </a:spcAft>
              <a:defRPr sz="3600" b="1">
                <a:solidFill>
                  <a:schemeClr val="bg1"/>
                </a:solidFill>
                <a:latin typeface="Franklin Gothic Medium" pitchFamily="34"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pPr eaLnBrk="1" hangingPunct="1">
              <a:defRPr/>
            </a:pPr>
            <a:r>
              <a:rPr lang="en-US" altLang="zh-CN" sz="3200" kern="0">
                <a:latin typeface="Arial" panose="020B0604020202020204" pitchFamily="34" charset="0"/>
                <a:cs typeface="Arial" panose="020B0604020202020204" pitchFamily="34" charset="0"/>
              </a:rPr>
              <a:t>2.3.2.2  </a:t>
            </a:r>
            <a:r>
              <a:rPr lang="zh-CN" altLang="en-US" sz="3200" kern="0">
                <a:latin typeface="+mj-ea"/>
              </a:rPr>
              <a:t>分子轨道理论</a:t>
            </a:r>
            <a:endParaRPr lang="en-GB" sz="3200" kern="0" dirty="0"/>
          </a:p>
        </p:txBody>
      </p:sp>
    </p:spTree>
  </p:cSld>
  <p:clrMapOvr>
    <a:masterClrMapping/>
  </p:clrMapOvr>
  <p:transition advClick="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09" name="Rectangle 33"/>
          <p:cNvSpPr>
            <a:spLocks noChangeArrowheads="1"/>
          </p:cNvSpPr>
          <p:nvPr/>
        </p:nvSpPr>
        <p:spPr bwMode="auto">
          <a:xfrm>
            <a:off x="251520" y="1341438"/>
            <a:ext cx="8712968" cy="4261936"/>
          </a:xfrm>
          <a:prstGeom prst="rect">
            <a:avLst/>
          </a:prstGeom>
          <a:noFill/>
          <a:ln w="9525">
            <a:noFill/>
            <a:miter lim="800000"/>
            <a:headEnd/>
            <a:tailEnd/>
          </a:ln>
          <a:effectLst/>
        </p:spPr>
        <p:txBody>
          <a:bodyPr wrap="square">
            <a:spAutoFit/>
          </a:bodyPr>
          <a:lstStyle/>
          <a:p>
            <a:pPr eaLnBrk="0" hangingPunct="0">
              <a:buFont typeface="Wingdings" pitchFamily="2" charset="2"/>
              <a:buNone/>
              <a:defRPr/>
            </a:pPr>
            <a:r>
              <a:rPr lang="zh-CN" altLang="en-US" sz="2700" dirty="0">
                <a:solidFill>
                  <a:srgbClr val="FF0000"/>
                </a:solidFill>
                <a:ea typeface="+mj-ea"/>
                <a:cs typeface="Arial" panose="020B0604020202020204" pitchFamily="34" charset="0"/>
              </a:rPr>
              <a:t>（</a:t>
            </a:r>
            <a:r>
              <a:rPr lang="en-US" altLang="zh-CN" sz="2700" dirty="0">
                <a:solidFill>
                  <a:srgbClr val="FF0000"/>
                </a:solidFill>
                <a:ea typeface="+mj-ea"/>
                <a:cs typeface="Arial" panose="020B0604020202020204" pitchFamily="34" charset="0"/>
              </a:rPr>
              <a:t>2</a:t>
            </a:r>
            <a:r>
              <a:rPr lang="zh-CN" altLang="en-US" sz="2700" dirty="0">
                <a:solidFill>
                  <a:srgbClr val="FF0000"/>
                </a:solidFill>
                <a:ea typeface="+mj-ea"/>
                <a:cs typeface="Arial" panose="020B0604020202020204" pitchFamily="34" charset="0"/>
              </a:rPr>
              <a:t>）组成有效分子轨道的条件</a:t>
            </a:r>
            <a:endParaRPr lang="en-US" altLang="zh-CN" sz="2700" dirty="0">
              <a:solidFill>
                <a:srgbClr val="FF0000"/>
              </a:solidFill>
              <a:ea typeface="+mj-ea"/>
              <a:cs typeface="Arial" panose="020B0604020202020204" pitchFamily="34" charset="0"/>
            </a:endParaRPr>
          </a:p>
          <a:p>
            <a:pPr eaLnBrk="0" hangingPunct="0">
              <a:buFont typeface="Wingdings" pitchFamily="2" charset="2"/>
              <a:buNone/>
              <a:defRPr/>
            </a:pPr>
            <a:endParaRPr lang="en-US" altLang="zh-CN" sz="2700" b="1" dirty="0">
              <a:latin typeface="Times New Roman" pitchFamily="18" charset="0"/>
              <a:ea typeface="仿宋" pitchFamily="49" charset="-122"/>
              <a:cs typeface="Times New Roman" pitchFamily="18" charset="0"/>
            </a:endParaRPr>
          </a:p>
          <a:p>
            <a:pPr eaLnBrk="0" hangingPunct="0">
              <a:buFont typeface="Wingdings" pitchFamily="2" charset="2"/>
              <a:buNone/>
              <a:defRPr/>
            </a:pPr>
            <a:r>
              <a:rPr lang="zh-CN" altLang="en-US" sz="2700" b="1" dirty="0">
                <a:latin typeface="Times New Roman" pitchFamily="18" charset="0"/>
                <a:ea typeface="仿宋" pitchFamily="49" charset="-122"/>
                <a:cs typeface="Times New Roman" pitchFamily="18" charset="0"/>
              </a:rPr>
              <a:t>分子轨道由原子轨道线性组合而成，轨道数目不变，轨道能量发生变化。参与组成分子轨道的原子轨道必须满足以下条件：</a:t>
            </a:r>
          </a:p>
          <a:p>
            <a:pPr eaLnBrk="0" hangingPunct="0">
              <a:defRPr/>
            </a:pPr>
            <a:r>
              <a:rPr lang="zh-CN" altLang="en-US" sz="2700" b="1" dirty="0">
                <a:latin typeface="Times New Roman" pitchFamily="18" charset="0"/>
                <a:ea typeface="仿宋" pitchFamily="49" charset="-122"/>
                <a:cs typeface="Times New Roman" pitchFamily="18" charset="0"/>
              </a:rPr>
              <a:t>① 对称性匹配；② 能量相近；③ 最大重叠。   </a:t>
            </a:r>
            <a:endParaRPr lang="en-US" altLang="zh-CN" sz="2700" b="1" dirty="0">
              <a:latin typeface="Times New Roman" pitchFamily="18" charset="0"/>
              <a:ea typeface="仿宋" pitchFamily="49" charset="-122"/>
              <a:cs typeface="Times New Roman" pitchFamily="18" charset="0"/>
            </a:endParaRPr>
          </a:p>
          <a:p>
            <a:pPr eaLnBrk="0" hangingPunct="0">
              <a:lnSpc>
                <a:spcPct val="140000"/>
              </a:lnSpc>
              <a:defRPr/>
            </a:pPr>
            <a:endParaRPr lang="en-US" altLang="zh-CN" sz="2700" b="1" dirty="0">
              <a:solidFill>
                <a:srgbClr val="FF0000"/>
              </a:solidFill>
              <a:latin typeface="Times New Roman" pitchFamily="18" charset="0"/>
              <a:ea typeface="仿宋" pitchFamily="49" charset="-122"/>
              <a:cs typeface="Times New Roman" pitchFamily="18" charset="0"/>
            </a:endParaRPr>
          </a:p>
          <a:p>
            <a:pPr eaLnBrk="0" hangingPunct="0">
              <a:lnSpc>
                <a:spcPct val="140000"/>
              </a:lnSpc>
              <a:defRPr/>
            </a:pPr>
            <a:r>
              <a:rPr lang="zh-CN" altLang="en-US" sz="2700" b="1" dirty="0">
                <a:solidFill>
                  <a:srgbClr val="FF0000"/>
                </a:solidFill>
                <a:latin typeface="Times New Roman" pitchFamily="18" charset="0"/>
                <a:ea typeface="仿宋" pitchFamily="49" charset="-122"/>
                <a:cs typeface="Times New Roman" pitchFamily="18" charset="0"/>
              </a:rPr>
              <a:t>分子轨道电子排布</a:t>
            </a:r>
            <a:r>
              <a:rPr lang="zh-CN" altLang="en-US" sz="2700" b="1" dirty="0">
                <a:latin typeface="Times New Roman" pitchFamily="18" charset="0"/>
                <a:ea typeface="仿宋" pitchFamily="49" charset="-122"/>
                <a:cs typeface="Times New Roman" pitchFamily="18" charset="0"/>
              </a:rPr>
              <a:t>同样遵循原子轨道上电子排布原则：① </a:t>
            </a:r>
            <a:r>
              <a:rPr lang="en-US" altLang="zh-CN" sz="2700" b="1" dirty="0">
                <a:latin typeface="Times New Roman" pitchFamily="18" charset="0"/>
                <a:ea typeface="仿宋" pitchFamily="49" charset="-122"/>
                <a:cs typeface="Times New Roman" pitchFamily="18" charset="0"/>
              </a:rPr>
              <a:t>Pauli </a:t>
            </a:r>
            <a:r>
              <a:rPr lang="zh-CN" altLang="en-US" sz="2700" b="1" dirty="0">
                <a:latin typeface="Times New Roman" pitchFamily="18" charset="0"/>
                <a:ea typeface="仿宋" pitchFamily="49" charset="-122"/>
                <a:cs typeface="Times New Roman" pitchFamily="18" charset="0"/>
              </a:rPr>
              <a:t>不相容原理；② 能量最低原理；③ </a:t>
            </a:r>
            <a:r>
              <a:rPr lang="en-US" altLang="zh-CN" sz="2700" b="1" dirty="0">
                <a:latin typeface="Times New Roman" pitchFamily="18" charset="0"/>
                <a:ea typeface="仿宋" pitchFamily="49" charset="-122"/>
                <a:cs typeface="Times New Roman" pitchFamily="18" charset="0"/>
              </a:rPr>
              <a:t>Hund</a:t>
            </a:r>
            <a:r>
              <a:rPr lang="zh-CN" altLang="en-US" sz="2700" b="1" dirty="0">
                <a:latin typeface="Times New Roman" pitchFamily="18" charset="0"/>
                <a:ea typeface="仿宋" pitchFamily="49" charset="-122"/>
                <a:cs typeface="Times New Roman" pitchFamily="18" charset="0"/>
              </a:rPr>
              <a:t>规则。</a:t>
            </a:r>
          </a:p>
        </p:txBody>
      </p:sp>
      <p:sp>
        <p:nvSpPr>
          <p:cNvPr id="108549" name="标题 4"/>
          <p:cNvSpPr>
            <a:spLocks noGrp="1"/>
          </p:cNvSpPr>
          <p:nvPr>
            <p:ph type="title" idx="4294967295"/>
          </p:nvPr>
        </p:nvSpPr>
        <p:spPr>
          <a:xfrm>
            <a:off x="251520" y="315913"/>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2.3.2.2  </a:t>
            </a:r>
            <a:r>
              <a:rPr lang="zh-CN" altLang="en-US" sz="3200" dirty="0">
                <a:latin typeface="+mj-ea"/>
              </a:rPr>
              <a:t>分子轨道理论（</a:t>
            </a:r>
            <a:r>
              <a:rPr lang="en-US" altLang="zh-CN" sz="3200" dirty="0">
                <a:latin typeface="+mj-ea"/>
              </a:rPr>
              <a:t>MO</a:t>
            </a:r>
            <a:r>
              <a:rPr lang="zh-CN" altLang="en-US" sz="3200" dirty="0">
                <a:latin typeface="+mj-ea"/>
              </a:rPr>
              <a:t>）</a:t>
            </a:r>
            <a:endParaRPr lang="en-GB" sz="3200" dirty="0"/>
          </a:p>
        </p:txBody>
      </p:sp>
    </p:spTree>
  </p:cSld>
  <p:clrMapOvr>
    <a:masterClrMapping/>
  </p:clrMapOvr>
  <p:transition advClick="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55" name="Rectangle 31"/>
          <p:cNvSpPr>
            <a:spLocks noChangeArrowheads="1"/>
          </p:cNvSpPr>
          <p:nvPr/>
        </p:nvSpPr>
        <p:spPr bwMode="auto">
          <a:xfrm>
            <a:off x="323850" y="4697413"/>
            <a:ext cx="8534400" cy="513730"/>
          </a:xfrm>
          <a:prstGeom prst="rect">
            <a:avLst/>
          </a:prstGeom>
          <a:noFill/>
          <a:ln w="9525">
            <a:noFill/>
            <a:miter lim="800000"/>
            <a:headEnd/>
            <a:tailEnd/>
          </a:ln>
          <a:effectLst/>
        </p:spPr>
        <p:txBody>
          <a:bodyPr>
            <a:spAutoFit/>
          </a:bodyPr>
          <a:lstStyle/>
          <a:p>
            <a:pPr eaLnBrk="0" hangingPunct="0">
              <a:lnSpc>
                <a:spcPct val="140000"/>
              </a:lnSpc>
              <a:defRPr/>
            </a:pPr>
            <a:r>
              <a:rPr lang="zh-CN" altLang="en-US" sz="2200" b="1" dirty="0">
                <a:latin typeface="Times New Roman" panose="02020603050405020304" pitchFamily="18" charset="0"/>
                <a:ea typeface="楷体_GB2312" pitchFamily="49" charset="-122"/>
                <a:cs typeface="Times New Roman" panose="02020603050405020304" pitchFamily="18" charset="0"/>
              </a:rPr>
              <a:t>成键分子轨道</a:t>
            </a:r>
            <a:r>
              <a:rPr lang="zh-CN" altLang="en-GB" sz="2200" b="1" dirty="0">
                <a:latin typeface="Times New Roman" panose="02020603050405020304" pitchFamily="18" charset="0"/>
                <a:ea typeface="楷体_GB2312" pitchFamily="49" charset="-122"/>
                <a:cs typeface="Times New Roman" panose="02020603050405020304" pitchFamily="18" charset="0"/>
              </a:rPr>
              <a:t>(能量比原子轨道能量低)</a:t>
            </a:r>
            <a:r>
              <a:rPr lang="zh-CN" altLang="en-US" sz="2200" b="1" dirty="0">
                <a:latin typeface="Times New Roman" panose="02020603050405020304" pitchFamily="18" charset="0"/>
                <a:ea typeface="楷体_GB2312" pitchFamily="49" charset="-122"/>
                <a:cs typeface="Times New Roman" panose="02020603050405020304" pitchFamily="18" charset="0"/>
              </a:rPr>
              <a:t>：</a:t>
            </a:r>
            <a:r>
              <a:rPr lang="en-US" altLang="zh-CN" sz="2200" i="1" dirty="0">
                <a:solidFill>
                  <a:srgbClr val="FF0000"/>
                </a:solidFill>
                <a:latin typeface="Times New Roman" panose="02020603050405020304" pitchFamily="18" charset="0"/>
                <a:cs typeface="Times New Roman" panose="02020603050405020304" pitchFamily="18" charset="0"/>
              </a:rPr>
              <a:t>σ</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1</a:t>
            </a:r>
            <a:r>
              <a:rPr lang="en-US" altLang="zh-CN" sz="2200" i="1"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s </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i="1" dirty="0">
                <a:solidFill>
                  <a:srgbClr val="FF0000"/>
                </a:solidFill>
                <a:latin typeface="Times New Roman" panose="02020603050405020304" pitchFamily="18" charset="0"/>
                <a:cs typeface="Times New Roman" panose="02020603050405020304" pitchFamily="18" charset="0"/>
              </a:rPr>
              <a:t>σ</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a:t>
            </a:r>
            <a:r>
              <a:rPr lang="en-US" altLang="zh-CN" sz="2200" i="1"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i="1" dirty="0">
                <a:solidFill>
                  <a:srgbClr val="FF0000"/>
                </a:solidFill>
                <a:latin typeface="Times New Roman" panose="02020603050405020304" pitchFamily="18" charset="0"/>
                <a:cs typeface="Times New Roman" panose="02020603050405020304" pitchFamily="18" charset="0"/>
              </a:rPr>
              <a:t>σ</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a:t>
            </a:r>
            <a:r>
              <a:rPr lang="en-US" altLang="zh-CN" sz="2200" i="1"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p</a:t>
            </a:r>
            <a:r>
              <a:rPr lang="en-US" altLang="zh-CN" sz="2200" i="1" baseline="-42000" dirty="0">
                <a:solidFill>
                  <a:srgbClr val="FF0000"/>
                </a:solidFill>
                <a:latin typeface="Times New Roman" panose="02020603050405020304" pitchFamily="18" charset="0"/>
                <a:ea typeface="楷体_GB2312" pitchFamily="49" charset="-122"/>
                <a:cs typeface="Times New Roman" panose="02020603050405020304" pitchFamily="18" charset="0"/>
              </a:rPr>
              <a:t>x</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i="1" dirty="0">
                <a:solidFill>
                  <a:srgbClr val="FF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a:t>
            </a:r>
            <a:r>
              <a:rPr lang="en-US" altLang="zh-CN" sz="2200" i="1"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p</a:t>
            </a:r>
            <a:r>
              <a:rPr lang="en-US" altLang="zh-CN" sz="2200" i="1" baseline="-42000" dirty="0">
                <a:solidFill>
                  <a:srgbClr val="FF0000"/>
                </a:solidFill>
                <a:latin typeface="Times New Roman" panose="02020603050405020304" pitchFamily="18" charset="0"/>
                <a:ea typeface="楷体_GB2312" pitchFamily="49" charset="-122"/>
                <a:cs typeface="Times New Roman" panose="02020603050405020304" pitchFamily="18" charset="0"/>
              </a:rPr>
              <a:t>y</a:t>
            </a:r>
            <a:r>
              <a:rPr lang="en-US" altLang="zh-CN" sz="2200" i="1"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i="1" dirty="0">
                <a:solidFill>
                  <a:srgbClr val="FF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a:t>
            </a:r>
            <a:r>
              <a:rPr lang="en-US" altLang="zh-CN" sz="2200" i="1"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p</a:t>
            </a:r>
            <a:r>
              <a:rPr lang="en-US" altLang="zh-CN" sz="2200" i="1" baseline="-42000" dirty="0">
                <a:solidFill>
                  <a:srgbClr val="FF0000"/>
                </a:solidFill>
                <a:latin typeface="Times New Roman" panose="02020603050405020304" pitchFamily="18" charset="0"/>
                <a:ea typeface="楷体_GB2312" pitchFamily="49" charset="-122"/>
                <a:cs typeface="Times New Roman" panose="02020603050405020304" pitchFamily="18" charset="0"/>
              </a:rPr>
              <a:t>z</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 </a:t>
            </a:r>
          </a:p>
        </p:txBody>
      </p:sp>
      <p:sp>
        <p:nvSpPr>
          <p:cNvPr id="205856" name="Rectangle 32"/>
          <p:cNvSpPr>
            <a:spLocks noChangeArrowheads="1"/>
          </p:cNvSpPr>
          <p:nvPr/>
        </p:nvSpPr>
        <p:spPr bwMode="auto">
          <a:xfrm>
            <a:off x="323850" y="5383213"/>
            <a:ext cx="8534400" cy="513730"/>
          </a:xfrm>
          <a:prstGeom prst="rect">
            <a:avLst/>
          </a:prstGeom>
          <a:noFill/>
          <a:ln w="9525">
            <a:noFill/>
            <a:miter lim="800000"/>
            <a:headEnd/>
            <a:tailEnd/>
          </a:ln>
          <a:effectLst/>
        </p:spPr>
        <p:txBody>
          <a:bodyPr>
            <a:spAutoFit/>
          </a:bodyPr>
          <a:lstStyle/>
          <a:p>
            <a:pPr eaLnBrk="0" hangingPunct="0">
              <a:lnSpc>
                <a:spcPct val="140000"/>
              </a:lnSpc>
              <a:defRPr/>
            </a:pPr>
            <a:r>
              <a:rPr lang="zh-CN" altLang="en-US" sz="2200" b="1" dirty="0">
                <a:latin typeface="Times New Roman" panose="02020603050405020304" pitchFamily="18" charset="0"/>
                <a:ea typeface="楷体_GB2312" pitchFamily="49" charset="-122"/>
                <a:cs typeface="Times New Roman" panose="02020603050405020304" pitchFamily="18" charset="0"/>
              </a:rPr>
              <a:t>反键分子轨道</a:t>
            </a:r>
            <a:r>
              <a:rPr lang="zh-CN" altLang="en-GB" sz="2200" b="1" dirty="0">
                <a:latin typeface="Times New Roman" panose="02020603050405020304" pitchFamily="18" charset="0"/>
                <a:ea typeface="楷体_GB2312" pitchFamily="49" charset="-122"/>
                <a:cs typeface="Times New Roman" panose="02020603050405020304" pitchFamily="18" charset="0"/>
              </a:rPr>
              <a:t>(能量比原子轨道能量高)</a:t>
            </a:r>
            <a:r>
              <a:rPr lang="zh-CN" altLang="en-US" sz="2200" b="1" dirty="0">
                <a:latin typeface="Times New Roman" panose="02020603050405020304" pitchFamily="18" charset="0"/>
                <a:ea typeface="楷体_GB2312" pitchFamily="49" charset="-122"/>
                <a:cs typeface="Times New Roman" panose="02020603050405020304" pitchFamily="18" charset="0"/>
              </a:rPr>
              <a:t>：</a:t>
            </a:r>
            <a:r>
              <a:rPr lang="en-US" altLang="zh-CN" sz="2200" i="1" dirty="0">
                <a:solidFill>
                  <a:srgbClr val="FF0000"/>
                </a:solidFill>
                <a:latin typeface="Times New Roman" panose="02020603050405020304" pitchFamily="18" charset="0"/>
                <a:cs typeface="Times New Roman" panose="02020603050405020304" pitchFamily="18" charset="0"/>
              </a:rPr>
              <a:t>σ</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1</a:t>
            </a:r>
            <a:r>
              <a:rPr lang="en-US" altLang="zh-CN" sz="2200" i="1"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30000" dirty="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i="1" dirty="0">
                <a:solidFill>
                  <a:srgbClr val="FF0000"/>
                </a:solidFill>
                <a:latin typeface="Times New Roman" panose="02020603050405020304" pitchFamily="18" charset="0"/>
                <a:cs typeface="Times New Roman" panose="02020603050405020304" pitchFamily="18" charset="0"/>
              </a:rPr>
              <a:t>σ</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a:t>
            </a:r>
            <a:r>
              <a:rPr lang="en-US" altLang="zh-CN" sz="2200" i="1"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s</a:t>
            </a:r>
            <a:r>
              <a:rPr lang="en-US" altLang="zh-CN" sz="2200" baseline="30000" dirty="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i="1" dirty="0">
                <a:solidFill>
                  <a:srgbClr val="FF0000"/>
                </a:solidFill>
                <a:latin typeface="Times New Roman" panose="02020603050405020304" pitchFamily="18" charset="0"/>
                <a:cs typeface="Times New Roman" panose="02020603050405020304" pitchFamily="18" charset="0"/>
              </a:rPr>
              <a:t>σ</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a:t>
            </a:r>
            <a:r>
              <a:rPr lang="en-US" altLang="zh-CN" sz="2200" i="1"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p</a:t>
            </a:r>
            <a:r>
              <a:rPr lang="en-US" altLang="zh-CN" sz="2200" i="1" baseline="-42000" dirty="0">
                <a:solidFill>
                  <a:srgbClr val="FF0000"/>
                </a:solidFill>
                <a:latin typeface="Times New Roman" panose="02020603050405020304" pitchFamily="18" charset="0"/>
                <a:ea typeface="楷体_GB2312" pitchFamily="49" charset="-122"/>
                <a:cs typeface="Times New Roman" panose="02020603050405020304" pitchFamily="18" charset="0"/>
              </a:rPr>
              <a:t>x</a:t>
            </a:r>
            <a:r>
              <a:rPr lang="en-US" altLang="zh-CN" sz="2200" baseline="30000" dirty="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i="1" dirty="0">
                <a:solidFill>
                  <a:srgbClr val="FF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a:t>
            </a:r>
            <a:r>
              <a:rPr lang="en-US" altLang="zh-CN" sz="2200" i="1"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p</a:t>
            </a:r>
            <a:r>
              <a:rPr lang="en-US" altLang="zh-CN" sz="2200" i="1" baseline="-42000" dirty="0">
                <a:solidFill>
                  <a:srgbClr val="FF0000"/>
                </a:solidFill>
                <a:latin typeface="Times New Roman" panose="02020603050405020304" pitchFamily="18" charset="0"/>
                <a:ea typeface="楷体_GB2312" pitchFamily="49" charset="-122"/>
                <a:cs typeface="Times New Roman" panose="02020603050405020304" pitchFamily="18" charset="0"/>
              </a:rPr>
              <a:t>y</a:t>
            </a:r>
            <a:r>
              <a:rPr lang="en-US" altLang="zh-CN" sz="2200" baseline="30000" dirty="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en-US" altLang="zh-CN" sz="2200" i="1" dirty="0">
                <a:solidFill>
                  <a:srgbClr val="FF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2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a:t>
            </a:r>
            <a:r>
              <a:rPr lang="en-US" altLang="zh-CN" sz="2200" i="1"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p</a:t>
            </a:r>
            <a:r>
              <a:rPr lang="en-US" altLang="zh-CN" sz="2200" i="1" baseline="-42000" dirty="0">
                <a:solidFill>
                  <a:srgbClr val="FF0000"/>
                </a:solidFill>
                <a:latin typeface="Times New Roman" panose="02020603050405020304" pitchFamily="18" charset="0"/>
                <a:ea typeface="楷体_GB2312" pitchFamily="49" charset="-122"/>
                <a:cs typeface="Times New Roman" panose="02020603050405020304" pitchFamily="18" charset="0"/>
              </a:rPr>
              <a:t>z</a:t>
            </a:r>
            <a:r>
              <a:rPr lang="en-US" altLang="zh-CN" sz="2200" baseline="30000" dirty="0">
                <a:solidFill>
                  <a:srgbClr val="FF0000"/>
                </a:solidFill>
                <a:latin typeface="Times New Roman" panose="02020603050405020304" pitchFamily="18" charset="0"/>
                <a:ea typeface="楷体_GB2312" pitchFamily="49" charset="-122"/>
                <a:cs typeface="Times New Roman" panose="02020603050405020304" pitchFamily="18" charset="0"/>
              </a:rPr>
              <a:t>*</a:t>
            </a:r>
          </a:p>
        </p:txBody>
      </p:sp>
      <p:sp>
        <p:nvSpPr>
          <p:cNvPr id="205857" name="Rectangle 33"/>
          <p:cNvSpPr>
            <a:spLocks noChangeArrowheads="1"/>
          </p:cNvSpPr>
          <p:nvPr/>
        </p:nvSpPr>
        <p:spPr bwMode="auto">
          <a:xfrm>
            <a:off x="376238" y="5902325"/>
            <a:ext cx="3709987" cy="431800"/>
          </a:xfrm>
          <a:prstGeom prst="rect">
            <a:avLst/>
          </a:prstGeom>
          <a:noFill/>
          <a:ln w="9525">
            <a:noFill/>
            <a:miter lim="800000"/>
            <a:headEnd/>
            <a:tailEnd/>
          </a:ln>
          <a:effectLst/>
        </p:spPr>
        <p:txBody>
          <a:bodyPr lIns="92075" tIns="46038" rIns="92075" bIns="46038">
            <a:spAutoFit/>
          </a:bodyPr>
          <a:lstStyle/>
          <a:p>
            <a:pPr eaLnBrk="0" hangingPunct="0">
              <a:defRPr/>
            </a:pPr>
            <a:r>
              <a:rPr lang="zh-CN" altLang="en-GB" sz="2200" b="1" dirty="0">
                <a:latin typeface="Times New Roman" panose="02020603050405020304" pitchFamily="18" charset="0"/>
                <a:ea typeface="楷体_GB2312" pitchFamily="49" charset="-122"/>
                <a:cs typeface="Times New Roman" panose="02020603050405020304" pitchFamily="18" charset="0"/>
              </a:rPr>
              <a:t>轨道能量由光谱数据测定！</a:t>
            </a:r>
            <a:endParaRPr lang="zh-CN" altLang="en-US" sz="2200" b="1" dirty="0">
              <a:latin typeface="Times New Roman" panose="02020603050405020304" pitchFamily="18" charset="0"/>
              <a:ea typeface="楷体_GB2312" pitchFamily="49" charset="-122"/>
              <a:cs typeface="Times New Roman" panose="02020603050405020304" pitchFamily="18" charset="0"/>
            </a:endParaRPr>
          </a:p>
        </p:txBody>
      </p:sp>
      <p:grpSp>
        <p:nvGrpSpPr>
          <p:cNvPr id="108549" name="Group 77"/>
          <p:cNvGrpSpPr>
            <a:grpSpLocks/>
          </p:cNvGrpSpPr>
          <p:nvPr/>
        </p:nvGrpSpPr>
        <p:grpSpPr bwMode="auto">
          <a:xfrm>
            <a:off x="1042988" y="1552575"/>
            <a:ext cx="6858000" cy="3100388"/>
            <a:chOff x="720" y="399"/>
            <a:chExt cx="4320" cy="1953"/>
          </a:xfrm>
        </p:grpSpPr>
        <p:sp>
          <p:nvSpPr>
            <p:cNvPr id="108552" name="Line 35"/>
            <p:cNvSpPr>
              <a:spLocks noChangeShapeType="1"/>
            </p:cNvSpPr>
            <p:nvPr/>
          </p:nvSpPr>
          <p:spPr bwMode="auto">
            <a:xfrm flipV="1">
              <a:off x="1008" y="480"/>
              <a:ext cx="0" cy="1680"/>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205864" name="Rectangle 40"/>
            <p:cNvSpPr>
              <a:spLocks noChangeArrowheads="1"/>
            </p:cNvSpPr>
            <p:nvPr/>
          </p:nvSpPr>
          <p:spPr bwMode="auto">
            <a:xfrm rot="16200000">
              <a:off x="616" y="619"/>
              <a:ext cx="532"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dirty="0">
                  <a:latin typeface="Times New Roman" panose="02020603050405020304" pitchFamily="18" charset="0"/>
                  <a:ea typeface="楷体_GB2312" pitchFamily="49" charset="-122"/>
                  <a:cs typeface="Times New Roman" panose="02020603050405020304" pitchFamily="18" charset="0"/>
                </a:rPr>
                <a:t>Energy</a:t>
              </a:r>
              <a:endParaRPr lang="en-US" altLang="zh-CN" dirty="0">
                <a:latin typeface="Times New Roman" panose="02020603050405020304" pitchFamily="18" charset="0"/>
                <a:ea typeface="楷体_GB2312" pitchFamily="49" charset="-122"/>
                <a:cs typeface="Times New Roman" panose="02020603050405020304" pitchFamily="18" charset="0"/>
              </a:endParaRPr>
            </a:p>
          </p:txBody>
        </p:sp>
        <p:sp>
          <p:nvSpPr>
            <p:cNvPr id="205865" name="Rectangle 41"/>
            <p:cNvSpPr>
              <a:spLocks noChangeArrowheads="1"/>
            </p:cNvSpPr>
            <p:nvPr/>
          </p:nvSpPr>
          <p:spPr bwMode="auto">
            <a:xfrm>
              <a:off x="1152" y="1632"/>
              <a:ext cx="1111"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dirty="0">
                  <a:latin typeface="Times New Roman" panose="02020603050405020304" pitchFamily="18" charset="0"/>
                  <a:ea typeface="楷体_GB2312" pitchFamily="49" charset="-122"/>
                  <a:cs typeface="Times New Roman" panose="02020603050405020304" pitchFamily="18" charset="0"/>
                </a:rPr>
                <a:t>Isolated H atoms</a:t>
              </a:r>
              <a:endParaRPr lang="en-US" altLang="zh-CN" dirty="0">
                <a:latin typeface="Times New Roman" panose="02020603050405020304" pitchFamily="18" charset="0"/>
                <a:ea typeface="楷体_GB2312" pitchFamily="49" charset="-122"/>
                <a:cs typeface="Times New Roman" panose="02020603050405020304" pitchFamily="18" charset="0"/>
              </a:endParaRPr>
            </a:p>
          </p:txBody>
        </p:sp>
        <p:sp>
          <p:nvSpPr>
            <p:cNvPr id="108555" name="Line 42"/>
            <p:cNvSpPr>
              <a:spLocks noChangeShapeType="1"/>
            </p:cNvSpPr>
            <p:nvPr/>
          </p:nvSpPr>
          <p:spPr bwMode="auto">
            <a:xfrm>
              <a:off x="2400" y="960"/>
              <a:ext cx="0" cy="8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8556" name="Line 43"/>
            <p:cNvSpPr>
              <a:spLocks noChangeShapeType="1"/>
            </p:cNvSpPr>
            <p:nvPr/>
          </p:nvSpPr>
          <p:spPr bwMode="auto">
            <a:xfrm>
              <a:off x="2400" y="960"/>
              <a:ext cx="816" cy="0"/>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8557" name="Line 44"/>
            <p:cNvSpPr>
              <a:spLocks noChangeShapeType="1"/>
            </p:cNvSpPr>
            <p:nvPr/>
          </p:nvSpPr>
          <p:spPr bwMode="auto">
            <a:xfrm>
              <a:off x="2304" y="139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8558" name="Line 45"/>
            <p:cNvSpPr>
              <a:spLocks noChangeShapeType="1"/>
            </p:cNvSpPr>
            <p:nvPr/>
          </p:nvSpPr>
          <p:spPr bwMode="auto">
            <a:xfrm>
              <a:off x="2448" y="1392"/>
              <a:ext cx="2304"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8559" name="Line 46"/>
            <p:cNvSpPr>
              <a:spLocks noChangeShapeType="1"/>
            </p:cNvSpPr>
            <p:nvPr/>
          </p:nvSpPr>
          <p:spPr bwMode="auto">
            <a:xfrm>
              <a:off x="3744" y="81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205871" name="Rectangle 47"/>
            <p:cNvSpPr>
              <a:spLocks noChangeArrowheads="1"/>
            </p:cNvSpPr>
            <p:nvPr/>
          </p:nvSpPr>
          <p:spPr bwMode="auto">
            <a:xfrm>
              <a:off x="2496" y="1581"/>
              <a:ext cx="554"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dirty="0">
                  <a:latin typeface="Times New Roman" panose="02020603050405020304" pitchFamily="18" charset="0"/>
                  <a:ea typeface="楷体_GB2312" pitchFamily="49" charset="-122"/>
                  <a:cs typeface="Times New Roman" panose="02020603050405020304" pitchFamily="18" charset="0"/>
                </a:rPr>
                <a:t>(1</a:t>
              </a:r>
              <a:r>
                <a:rPr lang="en-GB" altLang="zh-CN" i="1" dirty="0">
                  <a:latin typeface="Times New Roman" panose="02020603050405020304" pitchFamily="18" charset="0"/>
                  <a:ea typeface="楷体_GB2312" pitchFamily="49" charset="-122"/>
                  <a:cs typeface="Times New Roman" panose="02020603050405020304" pitchFamily="18" charset="0"/>
                </a:rPr>
                <a:t>s</a:t>
              </a:r>
              <a:r>
                <a:rPr lang="en-GB" altLang="zh-CN" dirty="0">
                  <a:latin typeface="Times New Roman" panose="02020603050405020304" pitchFamily="18" charset="0"/>
                  <a:ea typeface="楷体_GB2312" pitchFamily="49" charset="-122"/>
                  <a:cs typeface="Times New Roman" panose="02020603050405020304" pitchFamily="18" charset="0"/>
                </a:rPr>
                <a:t>+1</a:t>
              </a:r>
              <a:r>
                <a:rPr lang="en-GB" altLang="zh-CN" i="1" dirty="0">
                  <a:latin typeface="Times New Roman" panose="02020603050405020304" pitchFamily="18" charset="0"/>
                  <a:ea typeface="楷体_GB2312" pitchFamily="49" charset="-122"/>
                  <a:cs typeface="Times New Roman" panose="02020603050405020304" pitchFamily="18" charset="0"/>
                </a:rPr>
                <a:t>s</a:t>
              </a:r>
              <a:r>
                <a:rPr lang="en-GB" altLang="zh-CN" dirty="0">
                  <a:latin typeface="Times New Roman" panose="02020603050405020304" pitchFamily="18" charset="0"/>
                  <a:ea typeface="楷体_GB2312" pitchFamily="49" charset="-122"/>
                  <a:cs typeface="Times New Roman" panose="02020603050405020304" pitchFamily="18" charset="0"/>
                </a:rPr>
                <a:t>)</a:t>
              </a:r>
              <a:endParaRPr lang="en-US" altLang="zh-CN" dirty="0">
                <a:latin typeface="Times New Roman" panose="02020603050405020304" pitchFamily="18" charset="0"/>
                <a:ea typeface="楷体_GB2312" pitchFamily="49" charset="-122"/>
                <a:cs typeface="Times New Roman" panose="02020603050405020304" pitchFamily="18" charset="0"/>
              </a:endParaRPr>
            </a:p>
          </p:txBody>
        </p:sp>
        <p:sp>
          <p:nvSpPr>
            <p:cNvPr id="205872" name="Rectangle 48"/>
            <p:cNvSpPr>
              <a:spLocks noChangeArrowheads="1"/>
            </p:cNvSpPr>
            <p:nvPr/>
          </p:nvSpPr>
          <p:spPr bwMode="auto">
            <a:xfrm>
              <a:off x="2398" y="720"/>
              <a:ext cx="674" cy="233"/>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dirty="0">
                  <a:latin typeface="Times New Roman" panose="02020603050405020304" pitchFamily="18" charset="0"/>
                  <a:ea typeface="楷体_GB2312" pitchFamily="49" charset="-122"/>
                  <a:cs typeface="Times New Roman" panose="02020603050405020304" pitchFamily="18" charset="0"/>
                </a:rPr>
                <a:t>Subtract</a:t>
              </a:r>
              <a:endParaRPr lang="en-US" altLang="zh-CN" dirty="0">
                <a:latin typeface="Times New Roman" panose="02020603050405020304" pitchFamily="18" charset="0"/>
                <a:ea typeface="楷体_GB2312" pitchFamily="49" charset="-122"/>
                <a:cs typeface="Times New Roman" panose="02020603050405020304" pitchFamily="18" charset="0"/>
              </a:endParaRPr>
            </a:p>
          </p:txBody>
        </p:sp>
        <p:sp>
          <p:nvSpPr>
            <p:cNvPr id="108562" name="Oval 50"/>
            <p:cNvSpPr>
              <a:spLocks noChangeArrowheads="1"/>
            </p:cNvSpPr>
            <p:nvPr/>
          </p:nvSpPr>
          <p:spPr bwMode="auto">
            <a:xfrm>
              <a:off x="3264" y="816"/>
              <a:ext cx="432" cy="288"/>
            </a:xfrm>
            <a:prstGeom prst="ellipse">
              <a:avLst/>
            </a:prstGeom>
            <a:gradFill rotWithShape="0">
              <a:gsLst>
                <a:gs pos="0">
                  <a:schemeClr val="tx1"/>
                </a:gs>
                <a:gs pos="100000">
                  <a:srgbClr val="6699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8563" name="Oval 52"/>
            <p:cNvSpPr>
              <a:spLocks noChangeArrowheads="1"/>
            </p:cNvSpPr>
            <p:nvPr/>
          </p:nvSpPr>
          <p:spPr bwMode="auto">
            <a:xfrm>
              <a:off x="3456" y="1680"/>
              <a:ext cx="624" cy="336"/>
            </a:xfrm>
            <a:prstGeom prst="ellipse">
              <a:avLst/>
            </a:prstGeom>
            <a:gradFill rotWithShape="0">
              <a:gsLst>
                <a:gs pos="0">
                  <a:schemeClr val="tx1"/>
                </a:gs>
                <a:gs pos="100000">
                  <a:srgbClr val="6699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05877" name="Rectangle 53"/>
            <p:cNvSpPr>
              <a:spLocks noChangeArrowheads="1"/>
            </p:cNvSpPr>
            <p:nvPr/>
          </p:nvSpPr>
          <p:spPr bwMode="auto">
            <a:xfrm>
              <a:off x="2918" y="1152"/>
              <a:ext cx="1703"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dirty="0">
                  <a:latin typeface="Times New Roman" panose="02020603050405020304" pitchFamily="18" charset="0"/>
                  <a:ea typeface="楷体_GB2312" pitchFamily="49" charset="-122"/>
                  <a:cs typeface="Times New Roman" panose="02020603050405020304" pitchFamily="18" charset="0"/>
                </a:rPr>
                <a:t>Energy of isolated H atoms</a:t>
              </a:r>
              <a:endParaRPr lang="en-US" altLang="zh-CN" dirty="0">
                <a:latin typeface="Times New Roman" panose="02020603050405020304" pitchFamily="18" charset="0"/>
                <a:ea typeface="楷体_GB2312" pitchFamily="49" charset="-122"/>
                <a:cs typeface="Times New Roman" panose="02020603050405020304" pitchFamily="18" charset="0"/>
              </a:endParaRPr>
            </a:p>
          </p:txBody>
        </p:sp>
        <p:sp>
          <p:nvSpPr>
            <p:cNvPr id="205878" name="Rectangle 54"/>
            <p:cNvSpPr>
              <a:spLocks noChangeArrowheads="1"/>
            </p:cNvSpPr>
            <p:nvPr/>
          </p:nvSpPr>
          <p:spPr bwMode="auto">
            <a:xfrm>
              <a:off x="3072" y="399"/>
              <a:ext cx="1372"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dirty="0">
                  <a:latin typeface="Times New Roman" panose="02020603050405020304" pitchFamily="18" charset="0"/>
                  <a:ea typeface="楷体_GB2312" pitchFamily="49" charset="-122"/>
                  <a:cs typeface="Times New Roman" panose="02020603050405020304" pitchFamily="18" charset="0"/>
                </a:rPr>
                <a:t>Antibonding MO </a:t>
              </a:r>
              <a:r>
                <a:rPr lang="en-US" altLang="zh-CN" i="1" dirty="0">
                  <a:latin typeface="Times New Roman" panose="02020603050405020304" pitchFamily="18" charset="0"/>
                  <a:cs typeface="Times New Roman" panose="02020603050405020304" pitchFamily="18" charset="0"/>
                </a:rPr>
                <a:t>σ</a:t>
              </a:r>
              <a:r>
                <a:rPr lang="en-US" altLang="zh-CN" baseline="-25000" dirty="0">
                  <a:latin typeface="Times New Roman" panose="02020603050405020304" pitchFamily="18" charset="0"/>
                  <a:ea typeface="楷体_GB2312" pitchFamily="49" charset="-122"/>
                  <a:cs typeface="Times New Roman" panose="02020603050405020304" pitchFamily="18" charset="0"/>
                </a:rPr>
                <a:t>1s</a:t>
              </a:r>
              <a:r>
                <a:rPr lang="en-US" altLang="zh-CN" baseline="30000" dirty="0">
                  <a:latin typeface="Times New Roman" panose="02020603050405020304" pitchFamily="18" charset="0"/>
                  <a:ea typeface="楷体_GB2312" pitchFamily="49" charset="-122"/>
                  <a:cs typeface="Times New Roman" panose="02020603050405020304" pitchFamily="18" charset="0"/>
                </a:rPr>
                <a:t>*</a:t>
              </a:r>
            </a:p>
          </p:txBody>
        </p:sp>
        <p:sp>
          <p:nvSpPr>
            <p:cNvPr id="205879" name="Rectangle 55"/>
            <p:cNvSpPr>
              <a:spLocks noChangeArrowheads="1"/>
            </p:cNvSpPr>
            <p:nvPr/>
          </p:nvSpPr>
          <p:spPr bwMode="auto">
            <a:xfrm>
              <a:off x="3216" y="1983"/>
              <a:ext cx="1090"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dirty="0">
                  <a:latin typeface="Times New Roman" panose="02020603050405020304" pitchFamily="18" charset="0"/>
                  <a:cs typeface="Times New Roman" panose="02020603050405020304" pitchFamily="18" charset="0"/>
                </a:rPr>
                <a:t>Bonding MO </a:t>
              </a:r>
              <a:r>
                <a:rPr lang="en-US" altLang="zh-CN" i="1" dirty="0">
                  <a:latin typeface="Times New Roman" panose="02020603050405020304" pitchFamily="18" charset="0"/>
                  <a:cs typeface="Times New Roman" panose="02020603050405020304" pitchFamily="18" charset="0"/>
                </a:rPr>
                <a:t>σ</a:t>
              </a:r>
              <a:r>
                <a:rPr lang="en-US" altLang="zh-CN" baseline="-25000" dirty="0">
                  <a:latin typeface="Times New Roman" panose="02020603050405020304" pitchFamily="18" charset="0"/>
                  <a:ea typeface="楷体_GB2312" pitchFamily="49" charset="-122"/>
                  <a:cs typeface="Times New Roman" panose="02020603050405020304" pitchFamily="18" charset="0"/>
                </a:rPr>
                <a:t>1s</a:t>
              </a:r>
              <a:endParaRPr lang="en-US" altLang="zh-CN" baseline="30000" dirty="0">
                <a:latin typeface="Times New Roman" panose="02020603050405020304" pitchFamily="18" charset="0"/>
                <a:ea typeface="楷体_GB2312" pitchFamily="49" charset="-122"/>
                <a:cs typeface="Times New Roman" panose="02020603050405020304" pitchFamily="18" charset="0"/>
              </a:endParaRPr>
            </a:p>
          </p:txBody>
        </p:sp>
        <p:sp>
          <p:nvSpPr>
            <p:cNvPr id="205884" name="Rectangle 60"/>
            <p:cNvSpPr>
              <a:spLocks noChangeArrowheads="1"/>
            </p:cNvSpPr>
            <p:nvPr/>
          </p:nvSpPr>
          <p:spPr bwMode="auto">
            <a:xfrm>
              <a:off x="3552" y="624"/>
              <a:ext cx="432"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a:latin typeface="Times New Roman" panose="02020603050405020304" pitchFamily="18" charset="0"/>
                  <a:cs typeface="Times New Roman" panose="02020603050405020304" pitchFamily="18" charset="0"/>
                </a:rPr>
                <a:t>Node</a:t>
              </a:r>
            </a:p>
          </p:txBody>
        </p:sp>
        <p:sp>
          <p:nvSpPr>
            <p:cNvPr id="108568" name="Line 61"/>
            <p:cNvSpPr>
              <a:spLocks noChangeShapeType="1"/>
            </p:cNvSpPr>
            <p:nvPr/>
          </p:nvSpPr>
          <p:spPr bwMode="auto">
            <a:xfrm>
              <a:off x="720" y="2352"/>
              <a:ext cx="432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8569" name="Oval 36"/>
            <p:cNvSpPr>
              <a:spLocks noChangeArrowheads="1"/>
            </p:cNvSpPr>
            <p:nvPr/>
          </p:nvSpPr>
          <p:spPr bwMode="auto">
            <a:xfrm>
              <a:off x="1200" y="1248"/>
              <a:ext cx="336" cy="336"/>
            </a:xfrm>
            <a:prstGeom prst="ellipse">
              <a:avLst/>
            </a:prstGeom>
            <a:gradFill rotWithShape="0">
              <a:gsLst>
                <a:gs pos="0">
                  <a:schemeClr val="tx1"/>
                </a:gs>
                <a:gs pos="100000">
                  <a:srgbClr val="6699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8570" name="Oval 63"/>
            <p:cNvSpPr>
              <a:spLocks noChangeArrowheads="1"/>
            </p:cNvSpPr>
            <p:nvPr/>
          </p:nvSpPr>
          <p:spPr bwMode="auto">
            <a:xfrm>
              <a:off x="1344" y="1392"/>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8571" name="Oval 66"/>
            <p:cNvSpPr>
              <a:spLocks noChangeArrowheads="1"/>
            </p:cNvSpPr>
            <p:nvPr/>
          </p:nvSpPr>
          <p:spPr bwMode="auto">
            <a:xfrm>
              <a:off x="1920" y="1248"/>
              <a:ext cx="336" cy="336"/>
            </a:xfrm>
            <a:prstGeom prst="ellipse">
              <a:avLst/>
            </a:prstGeom>
            <a:gradFill rotWithShape="0">
              <a:gsLst>
                <a:gs pos="0">
                  <a:schemeClr val="tx1"/>
                </a:gs>
                <a:gs pos="100000">
                  <a:srgbClr val="6699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8572" name="Oval 67"/>
            <p:cNvSpPr>
              <a:spLocks noChangeArrowheads="1"/>
            </p:cNvSpPr>
            <p:nvPr/>
          </p:nvSpPr>
          <p:spPr bwMode="auto">
            <a:xfrm>
              <a:off x="2064" y="1392"/>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8573" name="Line 68"/>
            <p:cNvSpPr>
              <a:spLocks noChangeShapeType="1"/>
            </p:cNvSpPr>
            <p:nvPr/>
          </p:nvSpPr>
          <p:spPr bwMode="auto">
            <a:xfrm>
              <a:off x="2400" y="1824"/>
              <a:ext cx="816" cy="0"/>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8574" name="Oval 69"/>
            <p:cNvSpPr>
              <a:spLocks noChangeArrowheads="1"/>
            </p:cNvSpPr>
            <p:nvPr/>
          </p:nvSpPr>
          <p:spPr bwMode="auto">
            <a:xfrm>
              <a:off x="3600" y="960"/>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8575" name="Oval 70"/>
            <p:cNvSpPr>
              <a:spLocks noChangeArrowheads="1"/>
            </p:cNvSpPr>
            <p:nvPr/>
          </p:nvSpPr>
          <p:spPr bwMode="auto">
            <a:xfrm>
              <a:off x="3792" y="816"/>
              <a:ext cx="432" cy="288"/>
            </a:xfrm>
            <a:prstGeom prst="ellipse">
              <a:avLst/>
            </a:prstGeom>
            <a:gradFill rotWithShape="0">
              <a:gsLst>
                <a:gs pos="0">
                  <a:schemeClr val="tx1"/>
                </a:gs>
                <a:gs pos="100000">
                  <a:srgbClr val="6699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8576" name="Oval 71"/>
            <p:cNvSpPr>
              <a:spLocks noChangeArrowheads="1"/>
            </p:cNvSpPr>
            <p:nvPr/>
          </p:nvSpPr>
          <p:spPr bwMode="auto">
            <a:xfrm>
              <a:off x="3840" y="960"/>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05896" name="Rectangle 72"/>
            <p:cNvSpPr>
              <a:spLocks noChangeArrowheads="1"/>
            </p:cNvSpPr>
            <p:nvPr/>
          </p:nvSpPr>
          <p:spPr bwMode="auto">
            <a:xfrm>
              <a:off x="2494" y="912"/>
              <a:ext cx="520" cy="233"/>
            </a:xfrm>
            <a:prstGeom prst="rect">
              <a:avLst/>
            </a:prstGeom>
            <a:noFill/>
            <a:ln w="9525">
              <a:noFill/>
              <a:miter lim="800000"/>
              <a:headEnd/>
              <a:tailEnd/>
            </a:ln>
            <a:effectLst/>
          </p:spPr>
          <p:txBody>
            <a:bodyPr wrap="none">
              <a:spAutoFit/>
            </a:bodyPr>
            <a:lstStyle/>
            <a:p>
              <a:pPr algn="ctr" eaLnBrk="0" hangingPunct="0">
                <a:defRPr/>
              </a:pPr>
              <a:r>
                <a:rPr lang="en-GB" altLang="zh-CN" dirty="0">
                  <a:latin typeface="Times New Roman" panose="02020603050405020304" pitchFamily="18" charset="0"/>
                  <a:ea typeface="楷体_GB2312" pitchFamily="49" charset="-122"/>
                  <a:cs typeface="Times New Roman" panose="02020603050405020304" pitchFamily="18" charset="0"/>
                </a:rPr>
                <a:t>(1</a:t>
              </a:r>
              <a:r>
                <a:rPr lang="en-GB" altLang="zh-CN" i="1" dirty="0">
                  <a:latin typeface="Times New Roman" panose="02020603050405020304" pitchFamily="18" charset="0"/>
                  <a:ea typeface="楷体_GB2312" pitchFamily="49" charset="-122"/>
                  <a:cs typeface="Times New Roman" panose="02020603050405020304" pitchFamily="18" charset="0"/>
                </a:rPr>
                <a:t>s</a:t>
              </a:r>
              <a:r>
                <a:rPr lang="en-GB" altLang="zh-CN" dirty="0">
                  <a:latin typeface="Times New Roman" panose="02020603050405020304" pitchFamily="18" charset="0"/>
                  <a:ea typeface="楷体_GB2312" pitchFamily="49" charset="-122"/>
                  <a:cs typeface="Times New Roman" panose="02020603050405020304" pitchFamily="18" charset="0"/>
                </a:rPr>
                <a:t>-1</a:t>
              </a:r>
              <a:r>
                <a:rPr lang="en-GB" altLang="zh-CN" i="1" dirty="0">
                  <a:latin typeface="Times New Roman" panose="02020603050405020304" pitchFamily="18" charset="0"/>
                  <a:ea typeface="楷体_GB2312" pitchFamily="49" charset="-122"/>
                  <a:cs typeface="Times New Roman" panose="02020603050405020304" pitchFamily="18" charset="0"/>
                </a:rPr>
                <a:t>s</a:t>
              </a:r>
              <a:r>
                <a:rPr lang="en-GB" altLang="zh-CN" dirty="0">
                  <a:latin typeface="Times New Roman" panose="02020603050405020304" pitchFamily="18" charset="0"/>
                  <a:ea typeface="楷体_GB2312" pitchFamily="49" charset="-122"/>
                  <a:cs typeface="Times New Roman" panose="02020603050405020304" pitchFamily="18" charset="0"/>
                </a:rPr>
                <a:t>)</a:t>
              </a:r>
              <a:endParaRPr lang="en-US" altLang="zh-CN" dirty="0">
                <a:latin typeface="Times New Roman" panose="02020603050405020304" pitchFamily="18" charset="0"/>
                <a:ea typeface="楷体_GB2312" pitchFamily="49" charset="-122"/>
                <a:cs typeface="Times New Roman" panose="02020603050405020304" pitchFamily="18" charset="0"/>
              </a:endParaRPr>
            </a:p>
          </p:txBody>
        </p:sp>
        <p:sp>
          <p:nvSpPr>
            <p:cNvPr id="108578" name="Oval 73"/>
            <p:cNvSpPr>
              <a:spLocks noChangeArrowheads="1"/>
            </p:cNvSpPr>
            <p:nvPr/>
          </p:nvSpPr>
          <p:spPr bwMode="auto">
            <a:xfrm>
              <a:off x="3600" y="1824"/>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8579" name="Oval 74"/>
            <p:cNvSpPr>
              <a:spLocks noChangeArrowheads="1"/>
            </p:cNvSpPr>
            <p:nvPr/>
          </p:nvSpPr>
          <p:spPr bwMode="auto">
            <a:xfrm>
              <a:off x="3888" y="1824"/>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05899" name="Rectangle 75"/>
            <p:cNvSpPr>
              <a:spLocks noChangeArrowheads="1"/>
            </p:cNvSpPr>
            <p:nvPr/>
          </p:nvSpPr>
          <p:spPr bwMode="auto">
            <a:xfrm>
              <a:off x="2587" y="1824"/>
              <a:ext cx="367" cy="233"/>
            </a:xfrm>
            <a:prstGeom prst="rect">
              <a:avLst/>
            </a:prstGeom>
            <a:noFill/>
            <a:ln w="9525">
              <a:noFill/>
              <a:miter lim="800000"/>
              <a:headEnd/>
              <a:tailEnd/>
            </a:ln>
            <a:effectLst/>
          </p:spPr>
          <p:txBody>
            <a:bodyPr wrap="none">
              <a:spAutoFit/>
            </a:bodyPr>
            <a:lstStyle/>
            <a:p>
              <a:pPr algn="ctr" eaLnBrk="0" hangingPunct="0">
                <a:defRPr/>
              </a:pPr>
              <a:r>
                <a:rPr lang="en-GB" altLang="zh-CN">
                  <a:latin typeface="Times New Roman" panose="02020603050405020304" pitchFamily="18" charset="0"/>
                  <a:ea typeface="楷体_GB2312" pitchFamily="49" charset="-122"/>
                  <a:cs typeface="Times New Roman" panose="02020603050405020304" pitchFamily="18" charset="0"/>
                </a:rPr>
                <a:t>Add</a:t>
              </a:r>
              <a:endParaRPr lang="en-US" altLang="zh-CN">
                <a:latin typeface="Times New Roman" panose="02020603050405020304" pitchFamily="18" charset="0"/>
                <a:ea typeface="楷体_GB2312" pitchFamily="49" charset="-122"/>
                <a:cs typeface="Times New Roman" panose="02020603050405020304" pitchFamily="18" charset="0"/>
              </a:endParaRPr>
            </a:p>
          </p:txBody>
        </p:sp>
      </p:grpSp>
      <p:sp>
        <p:nvSpPr>
          <p:cNvPr id="109574" name="标题 34"/>
          <p:cNvSpPr>
            <a:spLocks noGrp="1"/>
          </p:cNvSpPr>
          <p:nvPr>
            <p:ph type="title" idx="4294967295"/>
          </p:nvPr>
        </p:nvSpPr>
        <p:spPr>
          <a:xfrm>
            <a:off x="251520" y="315913"/>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2.3.2.2  </a:t>
            </a:r>
            <a:r>
              <a:rPr lang="zh-CN" altLang="en-US" sz="3200" dirty="0">
                <a:latin typeface="+mj-ea"/>
              </a:rPr>
              <a:t>分子轨道理论</a:t>
            </a:r>
            <a:endParaRPr lang="en-GB" sz="3200" dirty="0"/>
          </a:p>
        </p:txBody>
      </p:sp>
      <p:sp>
        <p:nvSpPr>
          <p:cNvPr id="36" name="Rectangle 3"/>
          <p:cNvSpPr>
            <a:spLocks noChangeArrowheads="1"/>
          </p:cNvSpPr>
          <p:nvPr/>
        </p:nvSpPr>
        <p:spPr bwMode="auto">
          <a:xfrm>
            <a:off x="323850" y="1052513"/>
            <a:ext cx="3600450" cy="523875"/>
          </a:xfrm>
          <a:prstGeom prst="rect">
            <a:avLst/>
          </a:prstGeom>
          <a:noFill/>
          <a:ln w="9525">
            <a:noFill/>
            <a:miter lim="800000"/>
            <a:headEnd/>
            <a:tailEnd/>
          </a:ln>
          <a:effectLst/>
        </p:spPr>
        <p:txBody>
          <a:bodyPr>
            <a:spAutoFit/>
          </a:bodyPr>
          <a:lstStyle/>
          <a:p>
            <a:pPr>
              <a:defRPr/>
            </a:pPr>
            <a:r>
              <a:rPr lang="zh-CN" altLang="en-US" sz="2800" dirty="0">
                <a:solidFill>
                  <a:srgbClr val="FF0000"/>
                </a:solidFill>
                <a:ea typeface="+mj-ea"/>
                <a:cs typeface="Arial" panose="020B0604020202020204" pitchFamily="34" charset="0"/>
              </a:rPr>
              <a:t>（</a:t>
            </a:r>
            <a:r>
              <a:rPr lang="en-US" altLang="zh-CN" sz="2800" dirty="0">
                <a:solidFill>
                  <a:srgbClr val="FF0000"/>
                </a:solidFill>
                <a:ea typeface="+mj-ea"/>
                <a:cs typeface="Arial" panose="020B0604020202020204" pitchFamily="34" charset="0"/>
              </a:rPr>
              <a:t>3</a:t>
            </a:r>
            <a:r>
              <a:rPr lang="zh-CN" altLang="en-US" sz="2800" dirty="0">
                <a:solidFill>
                  <a:srgbClr val="FF0000"/>
                </a:solidFill>
                <a:ea typeface="+mj-ea"/>
                <a:cs typeface="Arial" panose="020B0604020202020204" pitchFamily="34" charset="0"/>
              </a:rPr>
              <a:t>）</a:t>
            </a:r>
            <a:r>
              <a:rPr lang="zh-CN" altLang="en-US" sz="2800" dirty="0">
                <a:solidFill>
                  <a:srgbClr val="FF0000"/>
                </a:solidFill>
                <a:latin typeface="Times New Roman" panose="02020603050405020304" pitchFamily="18" charset="0"/>
                <a:ea typeface="+mj-ea"/>
                <a:cs typeface="Times New Roman" panose="02020603050405020304" pitchFamily="18" charset="0"/>
              </a:rPr>
              <a:t>分子轨道能级图</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8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55" grpId="0"/>
      <p:bldP spid="205856" grpId="0"/>
      <p:bldP spid="20585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274712" y="1071563"/>
            <a:ext cx="3505200" cy="381000"/>
          </a:xfrm>
          <a:prstGeom prst="rect">
            <a:avLst/>
          </a:prstGeom>
          <a:noFill/>
          <a:ln w="9525">
            <a:noFill/>
            <a:miter lim="800000"/>
            <a:headEnd/>
            <a:tailEnd/>
          </a:ln>
        </p:spPr>
        <p:txBody>
          <a:bodyPr anchor="ctr"/>
          <a:lstStyle/>
          <a:p>
            <a:pPr eaLnBrk="0" hangingPunct="0">
              <a:defRPr/>
            </a:pPr>
            <a:r>
              <a:rPr lang="en-US" altLang="zh-CN" sz="2400" dirty="0">
                <a:solidFill>
                  <a:srgbClr val="FF0000"/>
                </a:solidFill>
                <a:latin typeface="Times New Roman" panose="02020603050405020304" pitchFamily="18" charset="0"/>
                <a:cs typeface="Times New Roman" panose="02020603050405020304" pitchFamily="18" charset="0"/>
              </a:rPr>
              <a:t>Energy level diagram</a:t>
            </a:r>
          </a:p>
        </p:txBody>
      </p:sp>
      <p:sp>
        <p:nvSpPr>
          <p:cNvPr id="206852" name="Rectangle 4"/>
          <p:cNvSpPr>
            <a:spLocks noChangeArrowheads="1"/>
          </p:cNvSpPr>
          <p:nvPr/>
        </p:nvSpPr>
        <p:spPr bwMode="auto">
          <a:xfrm>
            <a:off x="395288" y="1500188"/>
            <a:ext cx="3529012" cy="4316412"/>
          </a:xfrm>
          <a:prstGeom prst="rect">
            <a:avLst/>
          </a:prstGeom>
          <a:noFill/>
          <a:ln w="9525">
            <a:noFill/>
            <a:miter lim="800000"/>
            <a:headEnd/>
            <a:tailEnd/>
          </a:ln>
          <a:effectLst/>
        </p:spPr>
        <p:txBody>
          <a:bodyPr wrap="square" lIns="92075" tIns="46038" rIns="92075" bIns="46038">
            <a:spAutoFit/>
          </a:bodyPr>
          <a:lstStyle/>
          <a:p>
            <a:pPr eaLnBrk="0" hangingPunct="0">
              <a:lnSpc>
                <a:spcPct val="140000"/>
              </a:lnSpc>
              <a:defRPr/>
            </a:pPr>
            <a:r>
              <a:rPr lang="zh-CN" altLang="en-GB" sz="2800" b="1" dirty="0">
                <a:latin typeface="Times New Roman" panose="02020603050405020304" pitchFamily="18" charset="0"/>
                <a:ea typeface="仿宋" pitchFamily="49" charset="-122"/>
                <a:cs typeface="Times New Roman" panose="02020603050405020304" pitchFamily="18" charset="0"/>
              </a:rPr>
              <a:t>(1)</a:t>
            </a:r>
            <a:r>
              <a:rPr lang="en-US" altLang="zh-CN" sz="2800" dirty="0">
                <a:latin typeface="Times New Roman" panose="02020603050405020304" pitchFamily="18" charset="0"/>
                <a:ea typeface="仿宋" pitchFamily="49" charset="-122"/>
                <a:cs typeface="Times New Roman" panose="02020603050405020304" pitchFamily="18" charset="0"/>
              </a:rPr>
              <a:t>O</a:t>
            </a:r>
            <a:r>
              <a:rPr lang="en-GB" altLang="zh-CN" sz="2800" dirty="0">
                <a:latin typeface="Times New Roman" panose="02020603050405020304" pitchFamily="18" charset="0"/>
                <a:ea typeface="仿宋" pitchFamily="49" charset="-122"/>
                <a:cs typeface="Times New Roman" panose="02020603050405020304" pitchFamily="18" charset="0"/>
              </a:rPr>
              <a:t>、F</a:t>
            </a:r>
            <a:r>
              <a:rPr lang="zh-CN" altLang="en-US" sz="2800" dirty="0">
                <a:latin typeface="Times New Roman" panose="02020603050405020304" pitchFamily="18" charset="0"/>
                <a:ea typeface="仿宋" pitchFamily="49" charset="-122"/>
                <a:cs typeface="Times New Roman" panose="02020603050405020304" pitchFamily="18" charset="0"/>
              </a:rPr>
              <a:t>和</a:t>
            </a:r>
            <a:r>
              <a:rPr lang="en-GB" altLang="zh-CN" sz="2800" dirty="0">
                <a:latin typeface="Times New Roman" panose="02020603050405020304" pitchFamily="18" charset="0"/>
                <a:ea typeface="仿宋" pitchFamily="49" charset="-122"/>
                <a:cs typeface="Times New Roman" panose="02020603050405020304" pitchFamily="18" charset="0"/>
              </a:rPr>
              <a:t>Ne</a:t>
            </a:r>
            <a:r>
              <a:rPr lang="zh-CN" altLang="en-GB" sz="2800" b="1" dirty="0">
                <a:latin typeface="Times New Roman" panose="02020603050405020304" pitchFamily="18" charset="0"/>
                <a:ea typeface="仿宋" pitchFamily="49" charset="-122"/>
                <a:cs typeface="Times New Roman" panose="02020603050405020304" pitchFamily="18" charset="0"/>
              </a:rPr>
              <a:t>原子的2</a:t>
            </a:r>
            <a:r>
              <a:rPr lang="en-GB" altLang="zh-CN" sz="2800" b="1" i="1" dirty="0">
                <a:latin typeface="Times New Roman" panose="02020603050405020304" pitchFamily="18" charset="0"/>
                <a:ea typeface="仿宋" pitchFamily="49" charset="-122"/>
                <a:cs typeface="Times New Roman" panose="02020603050405020304" pitchFamily="18" charset="0"/>
              </a:rPr>
              <a:t>s</a:t>
            </a:r>
            <a:r>
              <a:rPr lang="zh-CN" altLang="en-GB" sz="2800" b="1" dirty="0">
                <a:latin typeface="Times New Roman" panose="02020603050405020304" pitchFamily="18" charset="0"/>
                <a:ea typeface="仿宋" pitchFamily="49" charset="-122"/>
                <a:cs typeface="Times New Roman" panose="02020603050405020304" pitchFamily="18" charset="0"/>
              </a:rPr>
              <a:t>和2</a:t>
            </a:r>
            <a:r>
              <a:rPr lang="en-GB" altLang="zh-CN" sz="2800" b="1" i="1" dirty="0">
                <a:latin typeface="Times New Roman" panose="02020603050405020304" pitchFamily="18" charset="0"/>
                <a:ea typeface="仿宋" pitchFamily="49" charset="-122"/>
                <a:cs typeface="Times New Roman" panose="02020603050405020304" pitchFamily="18" charset="0"/>
              </a:rPr>
              <a:t>p</a:t>
            </a:r>
            <a:r>
              <a:rPr lang="zh-CN" altLang="en-GB" sz="2800" b="1" dirty="0">
                <a:latin typeface="Times New Roman" panose="02020603050405020304" pitchFamily="18" charset="0"/>
                <a:ea typeface="仿宋" pitchFamily="49" charset="-122"/>
                <a:cs typeface="Times New Roman" panose="02020603050405020304" pitchFamily="18" charset="0"/>
              </a:rPr>
              <a:t>轨道能量的差别大，当两个原子互相接近时，不发生2</a:t>
            </a:r>
            <a:r>
              <a:rPr lang="en-GB" altLang="zh-CN" sz="2800" b="1" i="1" dirty="0">
                <a:latin typeface="Times New Roman" panose="02020603050405020304" pitchFamily="18" charset="0"/>
                <a:ea typeface="仿宋" pitchFamily="49" charset="-122"/>
                <a:cs typeface="Times New Roman" panose="02020603050405020304" pitchFamily="18" charset="0"/>
              </a:rPr>
              <a:t>s </a:t>
            </a:r>
            <a:r>
              <a:rPr lang="zh-CN" altLang="en-GB" sz="2800" b="1" dirty="0">
                <a:latin typeface="Times New Roman" panose="02020603050405020304" pitchFamily="18" charset="0"/>
                <a:ea typeface="仿宋" pitchFamily="49" charset="-122"/>
                <a:cs typeface="Times New Roman" panose="02020603050405020304" pitchFamily="18" charset="0"/>
              </a:rPr>
              <a:t>和2</a:t>
            </a:r>
            <a:r>
              <a:rPr lang="en-GB" altLang="zh-CN" sz="2800" b="1" i="1" dirty="0">
                <a:latin typeface="Times New Roman" panose="02020603050405020304" pitchFamily="18" charset="0"/>
                <a:ea typeface="仿宋" pitchFamily="49" charset="-122"/>
                <a:cs typeface="Times New Roman" panose="02020603050405020304" pitchFamily="18" charset="0"/>
              </a:rPr>
              <a:t>p</a:t>
            </a:r>
            <a:r>
              <a:rPr lang="zh-CN" altLang="en-GB" sz="2800" b="1" dirty="0">
                <a:latin typeface="Times New Roman" panose="02020603050405020304" pitchFamily="18" charset="0"/>
                <a:ea typeface="仿宋" pitchFamily="49" charset="-122"/>
                <a:cs typeface="Times New Roman" panose="02020603050405020304" pitchFamily="18" charset="0"/>
              </a:rPr>
              <a:t>轨道之间的相互作用，分子轨道能级如图</a:t>
            </a:r>
            <a:r>
              <a:rPr lang="zh-CN" altLang="en-US" sz="2400" b="1" dirty="0">
                <a:latin typeface="Times New Roman" panose="02020603050405020304" pitchFamily="18" charset="0"/>
                <a:ea typeface="仿宋" pitchFamily="49" charset="-122"/>
                <a:cs typeface="Times New Roman" panose="02020603050405020304" pitchFamily="18" charset="0"/>
              </a:rPr>
              <a:t>。</a:t>
            </a:r>
            <a:r>
              <a:rPr lang="zh-CN" altLang="en-GB" sz="2400" dirty="0">
                <a:solidFill>
                  <a:schemeClr val="bg2"/>
                </a:solidFill>
                <a:latin typeface="Times New Roman" panose="02020603050405020304" pitchFamily="18" charset="0"/>
                <a:ea typeface="楷体_GB2312" pitchFamily="49" charset="-122"/>
                <a:cs typeface="Times New Roman" panose="02020603050405020304" pitchFamily="18" charset="0"/>
              </a:rPr>
              <a:t>。</a:t>
            </a:r>
            <a:endParaRPr lang="zh-CN" altLang="en-US" sz="2400" dirty="0">
              <a:solidFill>
                <a:schemeClr val="bg2"/>
              </a:solidFill>
              <a:latin typeface="Times New Roman" panose="02020603050405020304" pitchFamily="18" charset="0"/>
              <a:ea typeface="楷体_GB2312" pitchFamily="49" charset="-122"/>
              <a:cs typeface="Times New Roman" panose="02020603050405020304" pitchFamily="18" charset="0"/>
            </a:endParaRPr>
          </a:p>
        </p:txBody>
      </p:sp>
      <p:grpSp>
        <p:nvGrpSpPr>
          <p:cNvPr id="109574" name="Group 66"/>
          <p:cNvGrpSpPr>
            <a:grpSpLocks/>
          </p:cNvGrpSpPr>
          <p:nvPr/>
        </p:nvGrpSpPr>
        <p:grpSpPr bwMode="auto">
          <a:xfrm>
            <a:off x="4019065" y="1245971"/>
            <a:ext cx="4881654" cy="4825778"/>
            <a:chOff x="2454" y="192"/>
            <a:chExt cx="3017" cy="3431"/>
          </a:xfrm>
        </p:grpSpPr>
        <p:sp>
          <p:nvSpPr>
            <p:cNvPr id="206853" name="Rectangle 5"/>
            <p:cNvSpPr>
              <a:spLocks noChangeArrowheads="1"/>
            </p:cNvSpPr>
            <p:nvPr/>
          </p:nvSpPr>
          <p:spPr bwMode="auto">
            <a:xfrm rot="16200000">
              <a:off x="2269" y="662"/>
              <a:ext cx="600" cy="229"/>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i="1">
                  <a:latin typeface="Times New Roman" panose="02020603050405020304" pitchFamily="18" charset="0"/>
                  <a:ea typeface="楷体_GB2312" pitchFamily="49" charset="-122"/>
                  <a:cs typeface="Times New Roman" panose="02020603050405020304" pitchFamily="18" charset="0"/>
                </a:rPr>
                <a:t>Energy</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6855" name="Rectangle 7"/>
            <p:cNvSpPr>
              <a:spLocks noChangeArrowheads="1"/>
            </p:cNvSpPr>
            <p:nvPr/>
          </p:nvSpPr>
          <p:spPr bwMode="auto">
            <a:xfrm>
              <a:off x="2714" y="3023"/>
              <a:ext cx="2757" cy="263"/>
            </a:xfrm>
            <a:prstGeom prst="rect">
              <a:avLst/>
            </a:prstGeom>
            <a:noFill/>
            <a:ln w="9525">
              <a:noFill/>
              <a:miter lim="800000"/>
              <a:headEnd/>
              <a:tailEnd/>
            </a:ln>
            <a:effectLst/>
          </p:spPr>
          <p:txBody>
            <a:bodyPr>
              <a:spAutoFit/>
            </a:bodyPr>
            <a:lstStyle/>
            <a:p>
              <a:pPr algn="ctr" eaLnBrk="0" hangingPunct="0">
                <a:spcBef>
                  <a:spcPct val="50000"/>
                </a:spcBef>
                <a:defRPr/>
              </a:pPr>
              <a:r>
                <a:rPr lang="en-US" altLang="zh-CN" i="1" dirty="0">
                  <a:latin typeface="Times New Roman" panose="02020603050405020304" pitchFamily="18" charset="0"/>
                  <a:cs typeface="Times New Roman" panose="02020603050405020304" pitchFamily="18" charset="0"/>
                </a:rPr>
                <a:t>MO energy levels for</a:t>
              </a:r>
              <a:r>
                <a:rPr lang="en-US" altLang="zh-CN" dirty="0">
                  <a:latin typeface="Times New Roman" panose="02020603050405020304" pitchFamily="18" charset="0"/>
                  <a:cs typeface="Times New Roman" panose="02020603050405020304" pitchFamily="18" charset="0"/>
                </a:rPr>
                <a:t>  O</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Ne</a:t>
              </a:r>
              <a:r>
                <a:rPr lang="en-US" altLang="zh-CN" baseline="-25000" dirty="0">
                  <a:latin typeface="Times New Roman" panose="02020603050405020304" pitchFamily="18" charset="0"/>
                  <a:cs typeface="Times New Roman" panose="02020603050405020304" pitchFamily="18" charset="0"/>
                </a:rPr>
                <a:t>2</a:t>
              </a:r>
            </a:p>
          </p:txBody>
        </p:sp>
        <p:sp>
          <p:nvSpPr>
            <p:cNvPr id="109578" name="Line 8"/>
            <p:cNvSpPr>
              <a:spLocks noChangeShapeType="1"/>
            </p:cNvSpPr>
            <p:nvPr/>
          </p:nvSpPr>
          <p:spPr bwMode="auto">
            <a:xfrm flipH="1" flipV="1">
              <a:off x="2714" y="410"/>
              <a:ext cx="0" cy="2662"/>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579" name="Oval 9"/>
            <p:cNvSpPr>
              <a:spLocks noChangeArrowheads="1"/>
            </p:cNvSpPr>
            <p:nvPr/>
          </p:nvSpPr>
          <p:spPr bwMode="auto">
            <a:xfrm>
              <a:off x="3070" y="918"/>
              <a:ext cx="222" cy="189"/>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580" name="Oval 10"/>
            <p:cNvSpPr>
              <a:spLocks noChangeArrowheads="1"/>
            </p:cNvSpPr>
            <p:nvPr/>
          </p:nvSpPr>
          <p:spPr bwMode="auto">
            <a:xfrm>
              <a:off x="4715" y="2093"/>
              <a:ext cx="222" cy="190"/>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581" name="Line 11"/>
            <p:cNvSpPr>
              <a:spLocks noChangeShapeType="1"/>
            </p:cNvSpPr>
            <p:nvPr/>
          </p:nvSpPr>
          <p:spPr bwMode="auto">
            <a:xfrm flipV="1">
              <a:off x="3425" y="1959"/>
              <a:ext cx="267" cy="21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582" name="Line 12"/>
            <p:cNvSpPr>
              <a:spLocks noChangeShapeType="1"/>
            </p:cNvSpPr>
            <p:nvPr/>
          </p:nvSpPr>
          <p:spPr bwMode="auto">
            <a:xfrm flipV="1">
              <a:off x="4416" y="2208"/>
              <a:ext cx="299"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583" name="Line 13"/>
            <p:cNvSpPr>
              <a:spLocks noChangeShapeType="1"/>
            </p:cNvSpPr>
            <p:nvPr/>
          </p:nvSpPr>
          <p:spPr bwMode="auto">
            <a:xfrm flipH="1" flipV="1">
              <a:off x="4404" y="554"/>
              <a:ext cx="311" cy="44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584" name="Line 14"/>
            <p:cNvSpPr>
              <a:spLocks noChangeShapeType="1"/>
            </p:cNvSpPr>
            <p:nvPr/>
          </p:nvSpPr>
          <p:spPr bwMode="auto">
            <a:xfrm flipH="1" flipV="1">
              <a:off x="3470" y="2208"/>
              <a:ext cx="222" cy="203"/>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585" name="Oval 15"/>
            <p:cNvSpPr>
              <a:spLocks noChangeArrowheads="1"/>
            </p:cNvSpPr>
            <p:nvPr/>
          </p:nvSpPr>
          <p:spPr bwMode="auto">
            <a:xfrm>
              <a:off x="3959" y="1373"/>
              <a:ext cx="222" cy="189"/>
            </a:xfrm>
            <a:prstGeom prst="ellipse">
              <a:avLst/>
            </a:prstGeom>
            <a:gradFill rotWithShape="0">
              <a:gsLst>
                <a:gs pos="0">
                  <a:srgbClr val="CCFF33"/>
                </a:gs>
                <a:gs pos="100000">
                  <a:srgbClr val="00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586" name="Oval 16"/>
            <p:cNvSpPr>
              <a:spLocks noChangeArrowheads="1"/>
            </p:cNvSpPr>
            <p:nvPr/>
          </p:nvSpPr>
          <p:spPr bwMode="auto">
            <a:xfrm>
              <a:off x="3959" y="1866"/>
              <a:ext cx="222" cy="190"/>
            </a:xfrm>
            <a:prstGeom prst="ellipse">
              <a:avLst/>
            </a:prstGeom>
            <a:gradFill rotWithShape="0">
              <a:gsLst>
                <a:gs pos="0">
                  <a:srgbClr val="CCFF33"/>
                </a:gs>
                <a:gs pos="100000">
                  <a:srgbClr val="00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06865" name="Rectangle 17"/>
            <p:cNvSpPr>
              <a:spLocks noChangeArrowheads="1"/>
            </p:cNvSpPr>
            <p:nvPr/>
          </p:nvSpPr>
          <p:spPr bwMode="auto">
            <a:xfrm>
              <a:off x="3203" y="2730"/>
              <a:ext cx="305" cy="26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i="1">
                  <a:latin typeface="Times New Roman" panose="02020603050405020304" pitchFamily="18" charset="0"/>
                  <a:ea typeface="楷体_GB2312" pitchFamily="49" charset="-122"/>
                  <a:cs typeface="Times New Roman" panose="02020603050405020304" pitchFamily="18" charset="0"/>
                </a:rPr>
                <a:t>AO</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6866" name="Rectangle 18"/>
            <p:cNvSpPr>
              <a:spLocks noChangeArrowheads="1"/>
            </p:cNvSpPr>
            <p:nvPr/>
          </p:nvSpPr>
          <p:spPr bwMode="auto">
            <a:xfrm>
              <a:off x="4626" y="2730"/>
              <a:ext cx="305" cy="26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i="1">
                  <a:latin typeface="Times New Roman" panose="02020603050405020304" pitchFamily="18" charset="0"/>
                  <a:ea typeface="楷体_GB2312" pitchFamily="49" charset="-122"/>
                  <a:cs typeface="Times New Roman" panose="02020603050405020304" pitchFamily="18" charset="0"/>
                </a:rPr>
                <a:t>AO</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6867" name="Rectangle 19"/>
            <p:cNvSpPr>
              <a:spLocks noChangeArrowheads="1"/>
            </p:cNvSpPr>
            <p:nvPr/>
          </p:nvSpPr>
          <p:spPr bwMode="auto">
            <a:xfrm>
              <a:off x="3870" y="2730"/>
              <a:ext cx="337" cy="26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i="1">
                  <a:latin typeface="Times New Roman" panose="02020603050405020304" pitchFamily="18" charset="0"/>
                  <a:ea typeface="楷体_GB2312" pitchFamily="49" charset="-122"/>
                  <a:cs typeface="Times New Roman" panose="02020603050405020304" pitchFamily="18" charset="0"/>
                </a:rPr>
                <a:t>MO</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6868" name="Rectangle 20"/>
            <p:cNvSpPr>
              <a:spLocks noChangeArrowheads="1"/>
            </p:cNvSpPr>
            <p:nvPr/>
          </p:nvSpPr>
          <p:spPr bwMode="auto">
            <a:xfrm>
              <a:off x="3959" y="1485"/>
              <a:ext cx="509" cy="263"/>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a:latin typeface="Times New Roman" panose="02020603050405020304" pitchFamily="18" charset="0"/>
                  <a:cs typeface="Times New Roman" panose="02020603050405020304" pitchFamily="18" charset="0"/>
                </a:rPr>
                <a:t>σ</a:t>
              </a:r>
              <a:r>
                <a:rPr lang="en-GB" altLang="zh-CN" baseline="-25000">
                  <a:latin typeface="Times New Roman" panose="02020603050405020304" pitchFamily="18" charset="0"/>
                  <a:cs typeface="Times New Roman" panose="02020603050405020304" pitchFamily="18" charset="0"/>
                </a:rPr>
                <a:t>2</a:t>
              </a:r>
              <a:r>
                <a:rPr lang="en-GB" altLang="zh-CN" i="1" baseline="-25000">
                  <a:latin typeface="Times New Roman" panose="02020603050405020304" pitchFamily="18" charset="0"/>
                  <a:cs typeface="Times New Roman" panose="02020603050405020304" pitchFamily="18" charset="0"/>
                </a:rPr>
                <a:t>p</a:t>
              </a:r>
              <a:endParaRPr lang="en-US" altLang="zh-CN" i="1" baseline="-25000">
                <a:latin typeface="Times New Roman" panose="02020603050405020304" pitchFamily="18" charset="0"/>
                <a:ea typeface="楷体_GB2312" pitchFamily="49" charset="-122"/>
                <a:cs typeface="Times New Roman" panose="02020603050405020304" pitchFamily="18" charset="0"/>
              </a:endParaRPr>
            </a:p>
          </p:txBody>
        </p:sp>
        <p:sp>
          <p:nvSpPr>
            <p:cNvPr id="206869" name="Rectangle 21"/>
            <p:cNvSpPr>
              <a:spLocks noChangeArrowheads="1"/>
            </p:cNvSpPr>
            <p:nvPr/>
          </p:nvSpPr>
          <p:spPr bwMode="auto">
            <a:xfrm>
              <a:off x="3915" y="2009"/>
              <a:ext cx="553" cy="263"/>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a:latin typeface="Times New Roman" panose="02020603050405020304" pitchFamily="18" charset="0"/>
                  <a:cs typeface="Times New Roman" panose="02020603050405020304" pitchFamily="18" charset="0"/>
                </a:rPr>
                <a:t>σ</a:t>
              </a:r>
              <a:r>
                <a:rPr lang="en-GB" altLang="zh-CN" baseline="30000">
                  <a:latin typeface="Times New Roman" panose="02020603050405020304" pitchFamily="18" charset="0"/>
                  <a:cs typeface="Times New Roman" panose="02020603050405020304" pitchFamily="18" charset="0"/>
                </a:rPr>
                <a:t>*</a:t>
              </a:r>
              <a:r>
                <a:rPr lang="en-GB" altLang="zh-CN" baseline="-25000">
                  <a:latin typeface="Times New Roman" panose="02020603050405020304" pitchFamily="18" charset="0"/>
                  <a:cs typeface="Times New Roman" panose="02020603050405020304" pitchFamily="18" charset="0"/>
                </a:rPr>
                <a:t>2</a:t>
              </a:r>
              <a:r>
                <a:rPr lang="en-GB" altLang="zh-CN" i="1" baseline="-25000">
                  <a:latin typeface="Times New Roman" panose="02020603050405020304" pitchFamily="18" charset="0"/>
                  <a:cs typeface="Times New Roman" panose="02020603050405020304" pitchFamily="18" charset="0"/>
                </a:rPr>
                <a:t>s</a:t>
              </a:r>
              <a:endParaRPr lang="en-US" altLang="zh-CN" i="1" baseline="-25000">
                <a:latin typeface="Times New Roman" panose="02020603050405020304" pitchFamily="18" charset="0"/>
                <a:cs typeface="Times New Roman" panose="02020603050405020304" pitchFamily="18" charset="0"/>
              </a:endParaRPr>
            </a:p>
          </p:txBody>
        </p:sp>
        <p:sp>
          <p:nvSpPr>
            <p:cNvPr id="109592" name="Oval 22"/>
            <p:cNvSpPr>
              <a:spLocks noChangeArrowheads="1"/>
            </p:cNvSpPr>
            <p:nvPr/>
          </p:nvSpPr>
          <p:spPr bwMode="auto">
            <a:xfrm>
              <a:off x="2892" y="918"/>
              <a:ext cx="222" cy="189"/>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593" name="Oval 23"/>
            <p:cNvSpPr>
              <a:spLocks noChangeArrowheads="1"/>
            </p:cNvSpPr>
            <p:nvPr/>
          </p:nvSpPr>
          <p:spPr bwMode="auto">
            <a:xfrm>
              <a:off x="3248" y="2093"/>
              <a:ext cx="222" cy="190"/>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594" name="Oval 24"/>
            <p:cNvSpPr>
              <a:spLocks noChangeArrowheads="1"/>
            </p:cNvSpPr>
            <p:nvPr/>
          </p:nvSpPr>
          <p:spPr bwMode="auto">
            <a:xfrm>
              <a:off x="3248" y="918"/>
              <a:ext cx="222" cy="189"/>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595" name="Oval 25"/>
            <p:cNvSpPr>
              <a:spLocks noChangeArrowheads="1"/>
            </p:cNvSpPr>
            <p:nvPr/>
          </p:nvSpPr>
          <p:spPr bwMode="auto">
            <a:xfrm>
              <a:off x="4715" y="918"/>
              <a:ext cx="222" cy="189"/>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596" name="Oval 26"/>
            <p:cNvSpPr>
              <a:spLocks noChangeArrowheads="1"/>
            </p:cNvSpPr>
            <p:nvPr/>
          </p:nvSpPr>
          <p:spPr bwMode="auto">
            <a:xfrm>
              <a:off x="4893" y="918"/>
              <a:ext cx="222" cy="189"/>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597" name="Oval 27"/>
            <p:cNvSpPr>
              <a:spLocks noChangeArrowheads="1"/>
            </p:cNvSpPr>
            <p:nvPr/>
          </p:nvSpPr>
          <p:spPr bwMode="auto">
            <a:xfrm>
              <a:off x="5071" y="918"/>
              <a:ext cx="222" cy="189"/>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06876" name="Rectangle 28"/>
            <p:cNvSpPr>
              <a:spLocks noChangeArrowheads="1"/>
            </p:cNvSpPr>
            <p:nvPr/>
          </p:nvSpPr>
          <p:spPr bwMode="auto">
            <a:xfrm>
              <a:off x="3915" y="2504"/>
              <a:ext cx="507" cy="263"/>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a:latin typeface="Times New Roman" panose="02020603050405020304" pitchFamily="18" charset="0"/>
                  <a:cs typeface="Times New Roman" panose="02020603050405020304" pitchFamily="18" charset="0"/>
                </a:rPr>
                <a:t>σ</a:t>
              </a:r>
              <a:r>
                <a:rPr lang="en-GB" altLang="zh-CN" baseline="-25000">
                  <a:latin typeface="Times New Roman" panose="02020603050405020304" pitchFamily="18" charset="0"/>
                  <a:cs typeface="Times New Roman" panose="02020603050405020304" pitchFamily="18" charset="0"/>
                </a:rPr>
                <a:t>2s</a:t>
              </a:r>
              <a:endParaRPr lang="en-US" altLang="zh-CN" baseline="-25000">
                <a:latin typeface="Times New Roman" panose="02020603050405020304" pitchFamily="18" charset="0"/>
                <a:ea typeface="楷体_GB2312" pitchFamily="49" charset="-122"/>
                <a:cs typeface="Times New Roman" panose="02020603050405020304" pitchFamily="18" charset="0"/>
              </a:endParaRPr>
            </a:p>
          </p:txBody>
        </p:sp>
        <p:sp>
          <p:nvSpPr>
            <p:cNvPr id="109599" name="Oval 29"/>
            <p:cNvSpPr>
              <a:spLocks noChangeArrowheads="1"/>
            </p:cNvSpPr>
            <p:nvPr/>
          </p:nvSpPr>
          <p:spPr bwMode="auto">
            <a:xfrm>
              <a:off x="3959" y="2322"/>
              <a:ext cx="222" cy="189"/>
            </a:xfrm>
            <a:prstGeom prst="ellipse">
              <a:avLst/>
            </a:prstGeom>
            <a:gradFill rotWithShape="0">
              <a:gsLst>
                <a:gs pos="0">
                  <a:srgbClr val="CCFF33"/>
                </a:gs>
                <a:gs pos="100000">
                  <a:srgbClr val="00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600" name="Oval 30"/>
            <p:cNvSpPr>
              <a:spLocks noChangeArrowheads="1"/>
            </p:cNvSpPr>
            <p:nvPr/>
          </p:nvSpPr>
          <p:spPr bwMode="auto">
            <a:xfrm>
              <a:off x="3870" y="1183"/>
              <a:ext cx="222" cy="190"/>
            </a:xfrm>
            <a:prstGeom prst="ellipse">
              <a:avLst/>
            </a:prstGeom>
            <a:gradFill rotWithShape="0">
              <a:gsLst>
                <a:gs pos="0">
                  <a:srgbClr val="CCFF33"/>
                </a:gs>
                <a:gs pos="100000">
                  <a:srgbClr val="FF9900"/>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601" name="Oval 31"/>
            <p:cNvSpPr>
              <a:spLocks noChangeArrowheads="1"/>
            </p:cNvSpPr>
            <p:nvPr/>
          </p:nvSpPr>
          <p:spPr bwMode="auto">
            <a:xfrm>
              <a:off x="4048" y="1183"/>
              <a:ext cx="222" cy="190"/>
            </a:xfrm>
            <a:prstGeom prst="ellipse">
              <a:avLst/>
            </a:prstGeom>
            <a:gradFill rotWithShape="0">
              <a:gsLst>
                <a:gs pos="0">
                  <a:srgbClr val="CCFF33"/>
                </a:gs>
                <a:gs pos="100000">
                  <a:srgbClr val="FF9900"/>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06880" name="Rectangle 32"/>
            <p:cNvSpPr>
              <a:spLocks noChangeArrowheads="1"/>
            </p:cNvSpPr>
            <p:nvPr/>
          </p:nvSpPr>
          <p:spPr bwMode="auto">
            <a:xfrm>
              <a:off x="3915" y="192"/>
              <a:ext cx="507" cy="263"/>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a:latin typeface="Times New Roman" panose="02020603050405020304" pitchFamily="18" charset="0"/>
                  <a:cs typeface="Times New Roman" panose="02020603050405020304" pitchFamily="18" charset="0"/>
                </a:rPr>
                <a:t>σ</a:t>
              </a:r>
              <a:r>
                <a:rPr lang="en-GB" altLang="zh-CN" baseline="30000">
                  <a:latin typeface="Times New Roman" panose="02020603050405020304" pitchFamily="18" charset="0"/>
                  <a:cs typeface="Times New Roman" panose="02020603050405020304" pitchFamily="18" charset="0"/>
                </a:rPr>
                <a:t>*</a:t>
              </a:r>
              <a:r>
                <a:rPr lang="en-GB" altLang="zh-CN" baseline="-25000">
                  <a:latin typeface="Times New Roman" panose="02020603050405020304" pitchFamily="18" charset="0"/>
                  <a:cs typeface="Times New Roman" panose="02020603050405020304" pitchFamily="18" charset="0"/>
                </a:rPr>
                <a:t>2</a:t>
              </a:r>
              <a:r>
                <a:rPr lang="en-GB" altLang="zh-CN" i="1" baseline="-25000">
                  <a:latin typeface="Times New Roman" panose="02020603050405020304" pitchFamily="18" charset="0"/>
                  <a:cs typeface="Times New Roman" panose="02020603050405020304" pitchFamily="18" charset="0"/>
                </a:rPr>
                <a:t>p</a:t>
              </a:r>
              <a:endParaRPr lang="en-US" altLang="zh-CN" i="1" baseline="-25000">
                <a:latin typeface="Times New Roman" panose="02020603050405020304" pitchFamily="18" charset="0"/>
                <a:cs typeface="Times New Roman" panose="02020603050405020304" pitchFamily="18" charset="0"/>
              </a:endParaRPr>
            </a:p>
          </p:txBody>
        </p:sp>
        <p:sp>
          <p:nvSpPr>
            <p:cNvPr id="109603" name="Oval 33"/>
            <p:cNvSpPr>
              <a:spLocks noChangeArrowheads="1"/>
            </p:cNvSpPr>
            <p:nvPr/>
          </p:nvSpPr>
          <p:spPr bwMode="auto">
            <a:xfrm>
              <a:off x="3959" y="464"/>
              <a:ext cx="222" cy="189"/>
            </a:xfrm>
            <a:prstGeom prst="ellipse">
              <a:avLst/>
            </a:prstGeom>
            <a:gradFill rotWithShape="0">
              <a:gsLst>
                <a:gs pos="0">
                  <a:srgbClr val="CCFF33"/>
                </a:gs>
                <a:gs pos="100000">
                  <a:srgbClr val="00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604" name="Oval 34"/>
            <p:cNvSpPr>
              <a:spLocks noChangeArrowheads="1"/>
            </p:cNvSpPr>
            <p:nvPr/>
          </p:nvSpPr>
          <p:spPr bwMode="auto">
            <a:xfrm>
              <a:off x="3870" y="653"/>
              <a:ext cx="222" cy="190"/>
            </a:xfrm>
            <a:prstGeom prst="ellipse">
              <a:avLst/>
            </a:prstGeom>
            <a:gradFill rotWithShape="0">
              <a:gsLst>
                <a:gs pos="0">
                  <a:srgbClr val="CCFF33"/>
                </a:gs>
                <a:gs pos="100000">
                  <a:srgbClr val="FF9900"/>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605" name="Oval 35"/>
            <p:cNvSpPr>
              <a:spLocks noChangeArrowheads="1"/>
            </p:cNvSpPr>
            <p:nvPr/>
          </p:nvSpPr>
          <p:spPr bwMode="auto">
            <a:xfrm>
              <a:off x="4048" y="653"/>
              <a:ext cx="222" cy="190"/>
            </a:xfrm>
            <a:prstGeom prst="ellipse">
              <a:avLst/>
            </a:prstGeom>
            <a:gradFill rotWithShape="0">
              <a:gsLst>
                <a:gs pos="0">
                  <a:srgbClr val="CCFF33"/>
                </a:gs>
                <a:gs pos="100000">
                  <a:srgbClr val="FF9900"/>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09606" name="Line 36"/>
            <p:cNvSpPr>
              <a:spLocks noChangeShapeType="1"/>
            </p:cNvSpPr>
            <p:nvPr/>
          </p:nvSpPr>
          <p:spPr bwMode="auto">
            <a:xfrm flipH="1" flipV="1">
              <a:off x="4404" y="736"/>
              <a:ext cx="311" cy="259"/>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07" name="Line 37"/>
            <p:cNvSpPr>
              <a:spLocks noChangeShapeType="1"/>
            </p:cNvSpPr>
            <p:nvPr/>
          </p:nvSpPr>
          <p:spPr bwMode="auto">
            <a:xfrm flipH="1" flipV="1">
              <a:off x="3470" y="1007"/>
              <a:ext cx="267" cy="27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08" name="Line 38"/>
            <p:cNvSpPr>
              <a:spLocks noChangeShapeType="1"/>
            </p:cNvSpPr>
            <p:nvPr/>
          </p:nvSpPr>
          <p:spPr bwMode="auto">
            <a:xfrm flipH="1" flipV="1">
              <a:off x="4448" y="1959"/>
              <a:ext cx="267" cy="21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09" name="Line 39"/>
            <p:cNvSpPr>
              <a:spLocks noChangeShapeType="1"/>
            </p:cNvSpPr>
            <p:nvPr/>
          </p:nvSpPr>
          <p:spPr bwMode="auto">
            <a:xfrm flipH="1" flipV="1">
              <a:off x="3470" y="1053"/>
              <a:ext cx="222" cy="407"/>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10" name="Line 40"/>
            <p:cNvSpPr>
              <a:spLocks noChangeShapeType="1"/>
            </p:cNvSpPr>
            <p:nvPr/>
          </p:nvSpPr>
          <p:spPr bwMode="auto">
            <a:xfrm flipV="1">
              <a:off x="3470" y="736"/>
              <a:ext cx="267" cy="22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11" name="Line 41"/>
            <p:cNvSpPr>
              <a:spLocks noChangeShapeType="1"/>
            </p:cNvSpPr>
            <p:nvPr/>
          </p:nvSpPr>
          <p:spPr bwMode="auto">
            <a:xfrm flipV="1">
              <a:off x="4404" y="1070"/>
              <a:ext cx="311" cy="209"/>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12" name="Line 42"/>
            <p:cNvSpPr>
              <a:spLocks noChangeShapeType="1"/>
            </p:cNvSpPr>
            <p:nvPr/>
          </p:nvSpPr>
          <p:spPr bwMode="auto">
            <a:xfrm flipV="1">
              <a:off x="3470" y="554"/>
              <a:ext cx="267" cy="40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13" name="Line 43"/>
            <p:cNvSpPr>
              <a:spLocks noChangeShapeType="1"/>
            </p:cNvSpPr>
            <p:nvPr/>
          </p:nvSpPr>
          <p:spPr bwMode="auto">
            <a:xfrm flipV="1">
              <a:off x="4404" y="1070"/>
              <a:ext cx="355" cy="39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206892" name="Rectangle 44"/>
            <p:cNvSpPr>
              <a:spLocks noChangeArrowheads="1"/>
            </p:cNvSpPr>
            <p:nvPr/>
          </p:nvSpPr>
          <p:spPr bwMode="auto">
            <a:xfrm>
              <a:off x="4715" y="2276"/>
              <a:ext cx="242" cy="26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a:latin typeface="Times New Roman" panose="02020603050405020304" pitchFamily="18" charset="0"/>
                  <a:ea typeface="楷体_GB2312" pitchFamily="49" charset="-122"/>
                  <a:cs typeface="Times New Roman" panose="02020603050405020304" pitchFamily="18" charset="0"/>
                </a:rPr>
                <a:t>2</a:t>
              </a:r>
              <a:r>
                <a:rPr lang="en-GB" altLang="zh-CN" i="1">
                  <a:latin typeface="Times New Roman" panose="02020603050405020304" pitchFamily="18" charset="0"/>
                  <a:ea typeface="楷体_GB2312" pitchFamily="49" charset="-122"/>
                  <a:cs typeface="Times New Roman" panose="02020603050405020304" pitchFamily="18" charset="0"/>
                </a:rPr>
                <a:t>s</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6893" name="Rectangle 45"/>
            <p:cNvSpPr>
              <a:spLocks noChangeArrowheads="1"/>
            </p:cNvSpPr>
            <p:nvPr/>
          </p:nvSpPr>
          <p:spPr bwMode="auto">
            <a:xfrm>
              <a:off x="3248" y="2244"/>
              <a:ext cx="265" cy="263"/>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a:latin typeface="Times New Roman" panose="02020603050405020304" pitchFamily="18" charset="0"/>
                  <a:ea typeface="楷体_GB2312" pitchFamily="49" charset="-122"/>
                  <a:cs typeface="Times New Roman" panose="02020603050405020304" pitchFamily="18" charset="0"/>
                </a:rPr>
                <a:t>2</a:t>
              </a:r>
              <a:r>
                <a:rPr lang="en-GB" altLang="zh-CN" i="1">
                  <a:latin typeface="Times New Roman" panose="02020603050405020304" pitchFamily="18" charset="0"/>
                  <a:ea typeface="楷体_GB2312" pitchFamily="49" charset="-122"/>
                  <a:cs typeface="Times New Roman" panose="02020603050405020304" pitchFamily="18" charset="0"/>
                </a:rPr>
                <a:t>s</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6894" name="Rectangle 46"/>
            <p:cNvSpPr>
              <a:spLocks noChangeArrowheads="1"/>
            </p:cNvSpPr>
            <p:nvPr/>
          </p:nvSpPr>
          <p:spPr bwMode="auto">
            <a:xfrm>
              <a:off x="4893" y="1101"/>
              <a:ext cx="258" cy="26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a:latin typeface="Times New Roman" panose="02020603050405020304" pitchFamily="18" charset="0"/>
                  <a:ea typeface="楷体_GB2312" pitchFamily="49" charset="-122"/>
                  <a:cs typeface="Times New Roman" panose="02020603050405020304" pitchFamily="18" charset="0"/>
                </a:rPr>
                <a:t>2</a:t>
              </a:r>
              <a:r>
                <a:rPr lang="en-GB" altLang="zh-CN" i="1">
                  <a:latin typeface="Times New Roman" panose="02020603050405020304" pitchFamily="18" charset="0"/>
                  <a:ea typeface="楷体_GB2312" pitchFamily="49" charset="-122"/>
                  <a:cs typeface="Times New Roman" panose="02020603050405020304" pitchFamily="18" charset="0"/>
                </a:rPr>
                <a:t>p</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6895" name="Rectangle 47"/>
            <p:cNvSpPr>
              <a:spLocks noChangeArrowheads="1"/>
            </p:cNvSpPr>
            <p:nvPr/>
          </p:nvSpPr>
          <p:spPr bwMode="auto">
            <a:xfrm>
              <a:off x="3025" y="1070"/>
              <a:ext cx="296" cy="263"/>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dirty="0">
                  <a:latin typeface="Times New Roman" panose="02020603050405020304" pitchFamily="18" charset="0"/>
                  <a:ea typeface="楷体_GB2312" pitchFamily="49" charset="-122"/>
                  <a:cs typeface="Times New Roman" panose="02020603050405020304" pitchFamily="18" charset="0"/>
                </a:rPr>
                <a:t>2</a:t>
              </a:r>
              <a:r>
                <a:rPr lang="en-GB" altLang="zh-CN" i="1" dirty="0">
                  <a:latin typeface="Times New Roman" panose="02020603050405020304" pitchFamily="18" charset="0"/>
                  <a:ea typeface="楷体_GB2312" pitchFamily="49" charset="-122"/>
                  <a:cs typeface="Times New Roman" panose="02020603050405020304" pitchFamily="18" charset="0"/>
                </a:rPr>
                <a:t>p</a:t>
              </a:r>
              <a:endParaRPr lang="en-US" altLang="zh-CN" i="1" dirty="0">
                <a:latin typeface="Times New Roman" panose="02020603050405020304" pitchFamily="18" charset="0"/>
                <a:ea typeface="楷体_GB2312" pitchFamily="49" charset="-122"/>
                <a:cs typeface="Times New Roman" panose="02020603050405020304" pitchFamily="18" charset="0"/>
              </a:endParaRPr>
            </a:p>
          </p:txBody>
        </p:sp>
        <p:sp>
          <p:nvSpPr>
            <p:cNvPr id="206896" name="Rectangle 48"/>
            <p:cNvSpPr>
              <a:spLocks noChangeArrowheads="1"/>
            </p:cNvSpPr>
            <p:nvPr/>
          </p:nvSpPr>
          <p:spPr bwMode="auto">
            <a:xfrm>
              <a:off x="3915" y="962"/>
              <a:ext cx="400" cy="263"/>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dirty="0">
                  <a:latin typeface="Times New Roman" panose="02020603050405020304" pitchFamily="18" charset="0"/>
                  <a:cs typeface="Times New Roman" panose="02020603050405020304" pitchFamily="18" charset="0"/>
                </a:rPr>
                <a:t>π</a:t>
              </a:r>
              <a:r>
                <a:rPr lang="en-GB" altLang="zh-CN" baseline="-25000" dirty="0">
                  <a:latin typeface="Times New Roman" panose="02020603050405020304" pitchFamily="18" charset="0"/>
                  <a:cs typeface="Times New Roman" panose="02020603050405020304" pitchFamily="18" charset="0"/>
                </a:rPr>
                <a:t>2</a:t>
              </a:r>
              <a:r>
                <a:rPr lang="en-GB" altLang="zh-CN" i="1" baseline="-25000" dirty="0">
                  <a:latin typeface="Times New Roman" panose="02020603050405020304" pitchFamily="18" charset="0"/>
                  <a:cs typeface="Times New Roman" panose="02020603050405020304" pitchFamily="18" charset="0"/>
                </a:rPr>
                <a:t>p</a:t>
              </a:r>
              <a:endParaRPr lang="en-US" altLang="zh-CN" i="1" baseline="-25000" dirty="0">
                <a:latin typeface="Times New Roman" panose="02020603050405020304" pitchFamily="18" charset="0"/>
                <a:ea typeface="楷体_GB2312" pitchFamily="49" charset="-122"/>
                <a:cs typeface="Times New Roman" panose="02020603050405020304" pitchFamily="18" charset="0"/>
              </a:endParaRPr>
            </a:p>
          </p:txBody>
        </p:sp>
        <p:sp>
          <p:nvSpPr>
            <p:cNvPr id="206897" name="Rectangle 49"/>
            <p:cNvSpPr>
              <a:spLocks noChangeArrowheads="1"/>
            </p:cNvSpPr>
            <p:nvPr/>
          </p:nvSpPr>
          <p:spPr bwMode="auto">
            <a:xfrm>
              <a:off x="3915" y="781"/>
              <a:ext cx="553" cy="263"/>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a:latin typeface="Times New Roman" panose="02020603050405020304" pitchFamily="18" charset="0"/>
                  <a:cs typeface="Times New Roman" panose="02020603050405020304" pitchFamily="18" charset="0"/>
                </a:rPr>
                <a:t>π</a:t>
              </a:r>
              <a:r>
                <a:rPr lang="en-GB" altLang="zh-CN" baseline="30000">
                  <a:latin typeface="Times New Roman" panose="02020603050405020304" pitchFamily="18" charset="0"/>
                  <a:cs typeface="Times New Roman" panose="02020603050405020304" pitchFamily="18" charset="0"/>
                </a:rPr>
                <a:t>*</a:t>
              </a:r>
              <a:r>
                <a:rPr lang="en-GB" altLang="zh-CN" baseline="-25000">
                  <a:latin typeface="Times New Roman" panose="02020603050405020304" pitchFamily="18" charset="0"/>
                  <a:cs typeface="Times New Roman" panose="02020603050405020304" pitchFamily="18" charset="0"/>
                </a:rPr>
                <a:t>2</a:t>
              </a:r>
              <a:r>
                <a:rPr lang="en-GB" altLang="zh-CN" i="1" baseline="-25000">
                  <a:latin typeface="Times New Roman" panose="02020603050405020304" pitchFamily="18" charset="0"/>
                  <a:cs typeface="Times New Roman" panose="02020603050405020304" pitchFamily="18" charset="0"/>
                </a:rPr>
                <a:t>p</a:t>
              </a:r>
              <a:endParaRPr lang="en-US" altLang="zh-CN" i="1" baseline="-25000">
                <a:latin typeface="Times New Roman" panose="02020603050405020304" pitchFamily="18" charset="0"/>
                <a:cs typeface="Times New Roman" panose="02020603050405020304" pitchFamily="18" charset="0"/>
              </a:endParaRPr>
            </a:p>
          </p:txBody>
        </p:sp>
        <p:sp>
          <p:nvSpPr>
            <p:cNvPr id="206898" name="Rectangle 50"/>
            <p:cNvSpPr>
              <a:spLocks noChangeArrowheads="1"/>
            </p:cNvSpPr>
            <p:nvPr/>
          </p:nvSpPr>
          <p:spPr bwMode="auto">
            <a:xfrm>
              <a:off x="3159" y="3360"/>
              <a:ext cx="1359" cy="26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i="1">
                  <a:latin typeface="Times New Roman" panose="02020603050405020304" pitchFamily="18" charset="0"/>
                  <a:ea typeface="楷体_GB2312" pitchFamily="49" charset="-122"/>
                  <a:cs typeface="Times New Roman" panose="02020603050405020304" pitchFamily="18" charset="0"/>
                </a:rPr>
                <a:t>Without</a:t>
              </a:r>
              <a:r>
                <a:rPr lang="en-GB" altLang="zh-CN">
                  <a:latin typeface="Times New Roman" panose="02020603050405020304" pitchFamily="18" charset="0"/>
                  <a:ea typeface="楷体_GB2312" pitchFamily="49" charset="-122"/>
                  <a:cs typeface="Times New Roman" panose="02020603050405020304" pitchFamily="18" charset="0"/>
                </a:rPr>
                <a:t> 2</a:t>
              </a:r>
              <a:r>
                <a:rPr lang="en-GB" altLang="zh-CN" i="1">
                  <a:latin typeface="Times New Roman" panose="02020603050405020304" pitchFamily="18" charset="0"/>
                  <a:ea typeface="楷体_GB2312" pitchFamily="49" charset="-122"/>
                  <a:cs typeface="Times New Roman" panose="02020603050405020304" pitchFamily="18" charset="0"/>
                </a:rPr>
                <a:t>s</a:t>
              </a:r>
              <a:r>
                <a:rPr lang="en-GB" altLang="zh-CN">
                  <a:latin typeface="Times New Roman" panose="02020603050405020304" pitchFamily="18" charset="0"/>
                  <a:ea typeface="楷体_GB2312" pitchFamily="49" charset="-122"/>
                  <a:cs typeface="Times New Roman" panose="02020603050405020304" pitchFamily="18" charset="0"/>
                </a:rPr>
                <a:t>–2</a:t>
              </a:r>
              <a:r>
                <a:rPr lang="en-GB" altLang="zh-CN" i="1">
                  <a:latin typeface="Times New Roman" panose="02020603050405020304" pitchFamily="18" charset="0"/>
                  <a:ea typeface="楷体_GB2312" pitchFamily="49" charset="-122"/>
                  <a:cs typeface="Times New Roman" panose="02020603050405020304" pitchFamily="18" charset="0"/>
                </a:rPr>
                <a:t>p</a:t>
              </a:r>
              <a:r>
                <a:rPr lang="en-GB" altLang="zh-CN">
                  <a:latin typeface="Times New Roman" panose="02020603050405020304" pitchFamily="18" charset="0"/>
                  <a:ea typeface="楷体_GB2312" pitchFamily="49" charset="-122"/>
                  <a:cs typeface="Times New Roman" panose="02020603050405020304" pitchFamily="18" charset="0"/>
                </a:rPr>
                <a:t> </a:t>
              </a:r>
              <a:r>
                <a:rPr lang="en-GB" altLang="zh-CN" i="1">
                  <a:latin typeface="Times New Roman" panose="02020603050405020304" pitchFamily="18" charset="0"/>
                  <a:ea typeface="楷体_GB2312" pitchFamily="49" charset="-122"/>
                  <a:cs typeface="Times New Roman" panose="02020603050405020304" pitchFamily="18" charset="0"/>
                </a:rPr>
                <a:t>mixing</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109621" name="Line 51"/>
            <p:cNvSpPr>
              <a:spLocks noChangeShapeType="1"/>
            </p:cNvSpPr>
            <p:nvPr/>
          </p:nvSpPr>
          <p:spPr bwMode="auto">
            <a:xfrm flipH="1" flipV="1">
              <a:off x="4137" y="554"/>
              <a:ext cx="267"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22" name="Line 52"/>
            <p:cNvSpPr>
              <a:spLocks noChangeShapeType="1"/>
            </p:cNvSpPr>
            <p:nvPr/>
          </p:nvSpPr>
          <p:spPr bwMode="auto">
            <a:xfrm flipH="1" flipV="1">
              <a:off x="4270" y="736"/>
              <a:ext cx="13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prstDash val="sysDot"/>
                  <a:round/>
                  <a:headEnd/>
                  <a:tailEnd/>
                </a14:hiddenLine>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23" name="Line 53"/>
            <p:cNvSpPr>
              <a:spLocks noChangeShapeType="1"/>
            </p:cNvSpPr>
            <p:nvPr/>
          </p:nvSpPr>
          <p:spPr bwMode="auto">
            <a:xfrm flipH="1" flipV="1">
              <a:off x="4270" y="1279"/>
              <a:ext cx="134"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24" name="Line 54"/>
            <p:cNvSpPr>
              <a:spLocks noChangeShapeType="1"/>
            </p:cNvSpPr>
            <p:nvPr/>
          </p:nvSpPr>
          <p:spPr bwMode="auto">
            <a:xfrm flipH="1" flipV="1">
              <a:off x="4181" y="1460"/>
              <a:ext cx="223"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25" name="Line 55"/>
            <p:cNvSpPr>
              <a:spLocks noChangeShapeType="1"/>
            </p:cNvSpPr>
            <p:nvPr/>
          </p:nvSpPr>
          <p:spPr bwMode="auto">
            <a:xfrm flipH="1" flipV="1">
              <a:off x="4181" y="1959"/>
              <a:ext cx="267"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26" name="Line 56"/>
            <p:cNvSpPr>
              <a:spLocks noChangeShapeType="1"/>
            </p:cNvSpPr>
            <p:nvPr/>
          </p:nvSpPr>
          <p:spPr bwMode="auto">
            <a:xfrm flipH="1" flipV="1">
              <a:off x="4176" y="2400"/>
              <a:ext cx="24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27" name="Line 57"/>
            <p:cNvSpPr>
              <a:spLocks noChangeShapeType="1"/>
            </p:cNvSpPr>
            <p:nvPr/>
          </p:nvSpPr>
          <p:spPr bwMode="auto">
            <a:xfrm flipH="1" flipV="1">
              <a:off x="3737" y="554"/>
              <a:ext cx="222"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28" name="Line 58"/>
            <p:cNvSpPr>
              <a:spLocks noChangeShapeType="1"/>
            </p:cNvSpPr>
            <p:nvPr/>
          </p:nvSpPr>
          <p:spPr bwMode="auto">
            <a:xfrm flipV="1">
              <a:off x="3737" y="736"/>
              <a:ext cx="133"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29" name="Line 59"/>
            <p:cNvSpPr>
              <a:spLocks noChangeShapeType="1"/>
            </p:cNvSpPr>
            <p:nvPr/>
          </p:nvSpPr>
          <p:spPr bwMode="auto">
            <a:xfrm flipH="1" flipV="1">
              <a:off x="3737" y="1279"/>
              <a:ext cx="133"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30" name="Line 60"/>
            <p:cNvSpPr>
              <a:spLocks noChangeShapeType="1"/>
            </p:cNvSpPr>
            <p:nvPr/>
          </p:nvSpPr>
          <p:spPr bwMode="auto">
            <a:xfrm flipH="1" flipV="1">
              <a:off x="3692" y="1460"/>
              <a:ext cx="267"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31" name="Line 61"/>
            <p:cNvSpPr>
              <a:spLocks noChangeShapeType="1"/>
            </p:cNvSpPr>
            <p:nvPr/>
          </p:nvSpPr>
          <p:spPr bwMode="auto">
            <a:xfrm flipH="1">
              <a:off x="3692" y="1946"/>
              <a:ext cx="267" cy="13"/>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09632" name="Line 62"/>
            <p:cNvSpPr>
              <a:spLocks noChangeShapeType="1"/>
            </p:cNvSpPr>
            <p:nvPr/>
          </p:nvSpPr>
          <p:spPr bwMode="auto">
            <a:xfrm flipH="1">
              <a:off x="3692" y="2399"/>
              <a:ext cx="267" cy="1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grpSp>
      <p:sp>
        <p:nvSpPr>
          <p:cNvPr id="110599" name="标题 63"/>
          <p:cNvSpPr>
            <a:spLocks noGrp="1"/>
          </p:cNvSpPr>
          <p:nvPr>
            <p:ph type="title" idx="4294967295"/>
          </p:nvPr>
        </p:nvSpPr>
        <p:spPr>
          <a:xfrm>
            <a:off x="240743" y="315913"/>
            <a:ext cx="6563282"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2.3.2.2  </a:t>
            </a:r>
            <a:r>
              <a:rPr lang="zh-CN" altLang="en-US" sz="3200" dirty="0">
                <a:latin typeface="+mj-ea"/>
              </a:rPr>
              <a:t>分子轨道理论</a:t>
            </a:r>
            <a:endParaRPr lang="en-GB" sz="3200" dirty="0"/>
          </a:p>
        </p:txBody>
      </p:sp>
      <p:grpSp>
        <p:nvGrpSpPr>
          <p:cNvPr id="2" name="组合 1"/>
          <p:cNvGrpSpPr/>
          <p:nvPr/>
        </p:nvGrpSpPr>
        <p:grpSpPr>
          <a:xfrm>
            <a:off x="240743" y="6057684"/>
            <a:ext cx="8305800" cy="405029"/>
            <a:chOff x="240743" y="6057684"/>
            <a:chExt cx="8305800" cy="405029"/>
          </a:xfrm>
        </p:grpSpPr>
        <p:sp>
          <p:nvSpPr>
            <p:cNvPr id="206851" name="Rectangle 3"/>
            <p:cNvSpPr>
              <a:spLocks noChangeArrowheads="1"/>
            </p:cNvSpPr>
            <p:nvPr/>
          </p:nvSpPr>
          <p:spPr bwMode="auto">
            <a:xfrm>
              <a:off x="900063" y="6092825"/>
              <a:ext cx="7272337" cy="369888"/>
            </a:xfrm>
            <a:prstGeom prst="rect">
              <a:avLst/>
            </a:prstGeom>
            <a:noFill/>
            <a:ln w="9525">
              <a:noFill/>
              <a:miter lim="800000"/>
              <a:headEnd/>
              <a:tailEnd/>
            </a:ln>
            <a:effectLst/>
          </p:spPr>
          <p:txBody>
            <a:bodyPr wrap="square">
              <a:spAutoFit/>
            </a:bodyPr>
            <a:lstStyle/>
            <a:p>
              <a:pPr eaLnBrk="0" hangingPunct="0">
                <a:defRPr/>
              </a:pPr>
              <a:r>
                <a:rPr lang="en-US" altLang="zh-CN" dirty="0">
                  <a:latin typeface="Times New Roman" panose="02020603050405020304" pitchFamily="18" charset="0"/>
                  <a:cs typeface="Times New Roman" panose="02020603050405020304" pitchFamily="18" charset="0"/>
                </a:rPr>
                <a:t>O</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(16</a:t>
              </a:r>
              <a:r>
                <a:rPr lang="en-US" altLang="zh-CN" i="1" dirty="0">
                  <a:latin typeface="Times New Roman" panose="02020603050405020304" pitchFamily="18" charset="0"/>
                  <a:cs typeface="Times New Roman" panose="02020603050405020304" pitchFamily="18" charset="0"/>
                </a:rPr>
                <a:t>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(σ</a:t>
              </a:r>
              <a:r>
                <a:rPr lang="en-GB" altLang="zh-CN" baseline="-25000" dirty="0">
                  <a:latin typeface="Times New Roman" panose="02020603050405020304" pitchFamily="18" charset="0"/>
                  <a:cs typeface="Times New Roman" panose="02020603050405020304" pitchFamily="18" charset="0"/>
                </a:rPr>
                <a:t>1</a:t>
              </a:r>
              <a:r>
                <a:rPr lang="en-US" altLang="zh-CN" i="1" baseline="-25000"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(σ</a:t>
              </a:r>
              <a:r>
                <a:rPr lang="en-US" altLang="zh-CN" baseline="30000" dirty="0">
                  <a:latin typeface="Times New Roman" panose="02020603050405020304" pitchFamily="18" charset="0"/>
                  <a:cs typeface="Times New Roman" panose="02020603050405020304" pitchFamily="18" charset="0"/>
                </a:rPr>
                <a:t>*</a:t>
              </a:r>
              <a:r>
                <a:rPr lang="en-GB" altLang="zh-CN" baseline="-25000" dirty="0">
                  <a:latin typeface="Times New Roman" panose="02020603050405020304" pitchFamily="18" charset="0"/>
                  <a:cs typeface="Times New Roman" panose="02020603050405020304" pitchFamily="18" charset="0"/>
                </a:rPr>
                <a:t>1</a:t>
              </a:r>
              <a:r>
                <a:rPr lang="en-US" altLang="zh-CN" i="1" baseline="-25000"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(σ</a:t>
              </a:r>
              <a:r>
                <a:rPr lang="en-US" altLang="zh-CN" baseline="-25000" dirty="0">
                  <a:latin typeface="Times New Roman" panose="02020603050405020304" pitchFamily="18" charset="0"/>
                  <a:cs typeface="Times New Roman" panose="02020603050405020304" pitchFamily="18" charset="0"/>
                </a:rPr>
                <a:t>2</a:t>
              </a:r>
              <a:r>
                <a:rPr lang="en-US" altLang="zh-CN" i="1" baseline="-25000"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(σ</a:t>
              </a:r>
              <a:r>
                <a:rPr lang="en-US" altLang="zh-CN" baseline="30000"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2</a:t>
              </a:r>
              <a:r>
                <a:rPr lang="en-US" altLang="zh-CN" i="1" baseline="-25000"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(σ</a:t>
              </a:r>
              <a:r>
                <a:rPr lang="en-US" altLang="zh-CN" baseline="-25000" dirty="0">
                  <a:latin typeface="Times New Roman" panose="02020603050405020304" pitchFamily="18" charset="0"/>
                  <a:cs typeface="Times New Roman" panose="02020603050405020304" pitchFamily="18" charset="0"/>
                </a:rPr>
                <a:t>2</a:t>
              </a:r>
              <a:r>
                <a:rPr lang="en-US" altLang="zh-CN" i="1" baseline="-25000" dirty="0">
                  <a:latin typeface="Times New Roman" panose="02020603050405020304" pitchFamily="18" charset="0"/>
                  <a:cs typeface="Times New Roman" panose="02020603050405020304" pitchFamily="18" charset="0"/>
                </a:rPr>
                <a:t>p</a:t>
              </a:r>
              <a:r>
                <a:rPr lang="en-US" altLang="zh-CN" i="1" baseline="-42000"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baseline="-25000" dirty="0">
                  <a:latin typeface="Times New Roman" panose="02020603050405020304" pitchFamily="18" charset="0"/>
                  <a:cs typeface="Times New Roman" panose="02020603050405020304" pitchFamily="18" charset="0"/>
                </a:rPr>
                <a:t>2</a:t>
              </a:r>
              <a:r>
                <a:rPr lang="en-US" altLang="zh-CN" i="1" baseline="-25000" dirty="0">
                  <a:latin typeface="Times New Roman" panose="02020603050405020304" pitchFamily="18" charset="0"/>
                  <a:cs typeface="Times New Roman" panose="02020603050405020304" pitchFamily="18" charset="0"/>
                </a:rPr>
                <a:t>p</a:t>
              </a:r>
              <a:r>
                <a:rPr lang="en-US" altLang="zh-CN" i="1" baseline="-42000"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baseline="-25000" dirty="0">
                  <a:latin typeface="Times New Roman" panose="02020603050405020304" pitchFamily="18" charset="0"/>
                  <a:cs typeface="Times New Roman" panose="02020603050405020304" pitchFamily="18" charset="0"/>
                </a:rPr>
                <a:t>2</a:t>
              </a:r>
              <a:r>
                <a:rPr lang="en-US" altLang="zh-CN" i="1" baseline="-25000" dirty="0">
                  <a:latin typeface="Times New Roman" panose="02020603050405020304" pitchFamily="18" charset="0"/>
                  <a:cs typeface="Times New Roman" panose="02020603050405020304" pitchFamily="18" charset="0"/>
                </a:rPr>
                <a:t>p</a:t>
              </a:r>
              <a:r>
                <a:rPr lang="en-US" altLang="zh-CN" i="1" baseline="-42000"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baseline="30000"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2</a:t>
              </a:r>
              <a:r>
                <a:rPr lang="en-US" altLang="zh-CN" i="1" baseline="-25000" dirty="0">
                  <a:latin typeface="Times New Roman" panose="02020603050405020304" pitchFamily="18" charset="0"/>
                  <a:cs typeface="Times New Roman" panose="02020603050405020304" pitchFamily="18" charset="0"/>
                </a:rPr>
                <a:t>p</a:t>
              </a:r>
              <a:r>
                <a:rPr lang="en-US" altLang="zh-CN" i="1" baseline="-42000"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baseline="30000"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2</a:t>
              </a:r>
              <a:r>
                <a:rPr lang="en-US" altLang="zh-CN" i="1" baseline="-25000" dirty="0">
                  <a:latin typeface="Times New Roman" panose="02020603050405020304" pitchFamily="18" charset="0"/>
                  <a:cs typeface="Times New Roman" panose="02020603050405020304" pitchFamily="18" charset="0"/>
                </a:rPr>
                <a:t>p</a:t>
              </a:r>
              <a:r>
                <a:rPr lang="en-US" altLang="zh-CN" i="1" baseline="-42000"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(σ</a:t>
              </a:r>
              <a:r>
                <a:rPr lang="en-US" altLang="zh-CN" baseline="30000"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2</a:t>
              </a:r>
              <a:r>
                <a:rPr lang="en-US" altLang="zh-CN" i="1" baseline="-25000" dirty="0">
                  <a:latin typeface="Times New Roman" panose="02020603050405020304" pitchFamily="18" charset="0"/>
                  <a:cs typeface="Times New Roman" panose="02020603050405020304" pitchFamily="18" charset="0"/>
                </a:rPr>
                <a:t>p</a:t>
              </a:r>
              <a:r>
                <a:rPr lang="en-US" altLang="zh-CN" i="1" baseline="-42000"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0</a:t>
              </a:r>
            </a:p>
          </p:txBody>
        </p:sp>
        <p:sp>
          <p:nvSpPr>
            <p:cNvPr id="65" name="Line 5"/>
            <p:cNvSpPr>
              <a:spLocks noChangeShapeType="1"/>
            </p:cNvSpPr>
            <p:nvPr/>
          </p:nvSpPr>
          <p:spPr bwMode="auto">
            <a:xfrm>
              <a:off x="240743" y="6057684"/>
              <a:ext cx="8305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 calcmode="lin" valueType="num">
                                      <p:cBhvr additive="base">
                                        <p:cTn id="7" dur="500" fill="hold"/>
                                        <p:tgtEl>
                                          <p:spTgt spid="206852"/>
                                        </p:tgtEl>
                                        <p:attrNameLst>
                                          <p:attrName>ppt_x</p:attrName>
                                        </p:attrNameLst>
                                      </p:cBhvr>
                                      <p:tavLst>
                                        <p:tav tm="0">
                                          <p:val>
                                            <p:strVal val="0-#ppt_w/2"/>
                                          </p:val>
                                        </p:tav>
                                        <p:tav tm="100000">
                                          <p:val>
                                            <p:strVal val="#ppt_x"/>
                                          </p:val>
                                        </p:tav>
                                      </p:tavLst>
                                    </p:anim>
                                    <p:anim calcmode="lin" valueType="num">
                                      <p:cBhvr additive="base">
                                        <p:cTn id="8" dur="500" fill="hold"/>
                                        <p:tgtEl>
                                          <p:spTgt spid="2068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95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ChangeArrowheads="1"/>
          </p:cNvSpPr>
          <p:nvPr/>
        </p:nvSpPr>
        <p:spPr bwMode="auto">
          <a:xfrm>
            <a:off x="484188" y="5805264"/>
            <a:ext cx="8659812" cy="369887"/>
          </a:xfrm>
          <a:prstGeom prst="rect">
            <a:avLst/>
          </a:prstGeom>
          <a:noFill/>
          <a:ln w="9525">
            <a:noFill/>
            <a:miter lim="800000"/>
            <a:headEnd/>
            <a:tailEnd/>
          </a:ln>
          <a:effectLst/>
        </p:spPr>
        <p:txBody>
          <a:bodyPr>
            <a:spAutoFit/>
          </a:bodyPr>
          <a:lstStyle/>
          <a:p>
            <a:pPr algn="ctr" eaLnBrk="0" hangingPunct="0">
              <a:defRPr/>
            </a:pPr>
            <a:r>
              <a:rPr lang="en-US" altLang="zh-CN"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(14</a:t>
            </a:r>
            <a:r>
              <a:rPr lang="en-US" altLang="zh-CN" i="1" dirty="0">
                <a:latin typeface="Times New Roman" panose="02020603050405020304" pitchFamily="18" charset="0"/>
                <a:cs typeface="Times New Roman" panose="02020603050405020304" pitchFamily="18" charset="0"/>
              </a:rPr>
              <a:t>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(σ</a:t>
            </a:r>
            <a:r>
              <a:rPr lang="en-US" altLang="zh-CN" baseline="-25000" dirty="0">
                <a:latin typeface="Times New Roman" panose="02020603050405020304" pitchFamily="18" charset="0"/>
                <a:cs typeface="Times New Roman" panose="02020603050405020304" pitchFamily="18" charset="0"/>
              </a:rPr>
              <a:t>1s</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(σ</a:t>
            </a:r>
            <a:r>
              <a:rPr lang="en-US" altLang="zh-CN" baseline="30000"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1s</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σ</a:t>
            </a:r>
            <a:r>
              <a:rPr lang="en-US" altLang="zh-CN" baseline="-25000" dirty="0">
                <a:latin typeface="Times New Roman" panose="02020603050405020304" pitchFamily="18" charset="0"/>
                <a:cs typeface="Times New Roman" panose="02020603050405020304" pitchFamily="18" charset="0"/>
              </a:rPr>
              <a:t>2s</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(σ</a:t>
            </a:r>
            <a:r>
              <a:rPr lang="en-US" altLang="zh-CN" baseline="30000"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2s</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baseline="-25000" dirty="0">
                <a:latin typeface="Times New Roman" panose="02020603050405020304" pitchFamily="18" charset="0"/>
                <a:cs typeface="Times New Roman" panose="02020603050405020304" pitchFamily="18" charset="0"/>
              </a:rPr>
              <a:t>2p</a:t>
            </a:r>
            <a:r>
              <a:rPr lang="en-US" altLang="zh-CN" baseline="-42000"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baseline="-25000" dirty="0">
                <a:latin typeface="Times New Roman" panose="02020603050405020304" pitchFamily="18" charset="0"/>
                <a:cs typeface="Times New Roman" panose="02020603050405020304" pitchFamily="18" charset="0"/>
              </a:rPr>
              <a:t>2p</a:t>
            </a:r>
            <a:r>
              <a:rPr lang="en-US" altLang="zh-CN" baseline="-42000" dirty="0">
                <a:latin typeface="Times New Roman" panose="02020603050405020304" pitchFamily="18" charset="0"/>
                <a:cs typeface="Times New Roman" panose="02020603050405020304" pitchFamily="18" charset="0"/>
              </a:rPr>
              <a:t>z</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(σ</a:t>
            </a:r>
            <a:r>
              <a:rPr lang="en-US" altLang="zh-CN" baseline="-25000" dirty="0">
                <a:latin typeface="Times New Roman" panose="02020603050405020304" pitchFamily="18" charset="0"/>
                <a:cs typeface="Times New Roman" panose="02020603050405020304" pitchFamily="18" charset="0"/>
              </a:rPr>
              <a:t>2p</a:t>
            </a:r>
            <a:r>
              <a:rPr lang="en-US" altLang="zh-CN" baseline="-42000"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baseline="30000"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2p</a:t>
            </a:r>
            <a:r>
              <a:rPr lang="en-US" altLang="zh-CN" baseline="-42000"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baseline="30000"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2p</a:t>
            </a:r>
            <a:r>
              <a:rPr lang="en-US" altLang="zh-CN" baseline="-42000" dirty="0">
                <a:latin typeface="Times New Roman" panose="02020603050405020304" pitchFamily="18" charset="0"/>
                <a:cs typeface="Times New Roman" panose="02020603050405020304" pitchFamily="18" charset="0"/>
              </a:rPr>
              <a:t>z</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(σ</a:t>
            </a:r>
            <a:r>
              <a:rPr lang="en-US" altLang="zh-CN" baseline="30000" dirty="0">
                <a:latin typeface="Times New Roman" panose="02020603050405020304" pitchFamily="18" charset="0"/>
                <a:cs typeface="Times New Roman" panose="02020603050405020304" pitchFamily="18" charset="0"/>
              </a:rPr>
              <a:t>*</a:t>
            </a:r>
            <a:r>
              <a:rPr lang="en-US" altLang="zh-CN" baseline="-25000" dirty="0">
                <a:latin typeface="Times New Roman" panose="02020603050405020304" pitchFamily="18" charset="0"/>
                <a:cs typeface="Times New Roman" panose="02020603050405020304" pitchFamily="18" charset="0"/>
              </a:rPr>
              <a:t>2p</a:t>
            </a:r>
            <a:r>
              <a:rPr lang="en-US" altLang="zh-CN" baseline="-42000"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0</a:t>
            </a:r>
          </a:p>
        </p:txBody>
      </p:sp>
      <p:sp>
        <p:nvSpPr>
          <p:cNvPr id="207875" name="Rectangle 3"/>
          <p:cNvSpPr>
            <a:spLocks noChangeArrowheads="1"/>
          </p:cNvSpPr>
          <p:nvPr/>
        </p:nvSpPr>
        <p:spPr bwMode="auto">
          <a:xfrm>
            <a:off x="468313" y="1052513"/>
            <a:ext cx="3382962" cy="4316412"/>
          </a:xfrm>
          <a:prstGeom prst="rect">
            <a:avLst/>
          </a:prstGeom>
          <a:noFill/>
          <a:ln w="9525">
            <a:noFill/>
            <a:miter lim="800000"/>
            <a:headEnd/>
            <a:tailEnd/>
          </a:ln>
          <a:effectLst/>
        </p:spPr>
        <p:txBody>
          <a:bodyPr lIns="92075" tIns="46038" rIns="92075" bIns="46038">
            <a:spAutoFit/>
          </a:bodyPr>
          <a:lstStyle/>
          <a:p>
            <a:pPr eaLnBrk="0" hangingPunct="0">
              <a:lnSpc>
                <a:spcPct val="140000"/>
              </a:lnSpc>
              <a:defRPr/>
            </a:pPr>
            <a:r>
              <a:rPr lang="en-GB" altLang="zh-CN" sz="2800" dirty="0">
                <a:latin typeface="Times New Roman" panose="02020603050405020304" pitchFamily="18" charset="0"/>
                <a:ea typeface="楷体_GB2312" pitchFamily="49" charset="-122"/>
                <a:cs typeface="Times New Roman" panose="02020603050405020304" pitchFamily="18" charset="0"/>
              </a:rPr>
              <a:t>(2) B</a:t>
            </a:r>
            <a:r>
              <a:rPr lang="zh-CN" altLang="en-US" sz="2800" dirty="0">
                <a:latin typeface="Times New Roman" panose="02020603050405020304" pitchFamily="18" charset="0"/>
                <a:ea typeface="楷体_GB2312" pitchFamily="49" charset="-122"/>
                <a:cs typeface="Times New Roman" panose="02020603050405020304" pitchFamily="18" charset="0"/>
              </a:rPr>
              <a:t>，</a:t>
            </a:r>
            <a:r>
              <a:rPr lang="en-GB" altLang="zh-CN" sz="2800" dirty="0">
                <a:latin typeface="Times New Roman" panose="02020603050405020304" pitchFamily="18" charset="0"/>
                <a:ea typeface="楷体_GB2312" pitchFamily="49" charset="-122"/>
                <a:cs typeface="Times New Roman" panose="02020603050405020304" pitchFamily="18" charset="0"/>
              </a:rPr>
              <a:t>C</a:t>
            </a:r>
            <a:r>
              <a:rPr lang="zh-CN" altLang="en-US" sz="2800" dirty="0">
                <a:latin typeface="Times New Roman" panose="02020603050405020304" pitchFamily="18" charset="0"/>
                <a:ea typeface="楷体_GB2312" pitchFamily="49" charset="-122"/>
                <a:cs typeface="Times New Roman" panose="02020603050405020304" pitchFamily="18" charset="0"/>
              </a:rPr>
              <a:t>和</a:t>
            </a:r>
            <a:r>
              <a:rPr lang="en-GB" altLang="zh-CN" sz="2800" dirty="0">
                <a:latin typeface="Times New Roman" panose="02020603050405020304" pitchFamily="18" charset="0"/>
                <a:ea typeface="楷体_GB2312" pitchFamily="49" charset="-122"/>
                <a:cs typeface="Times New Roman" panose="02020603050405020304" pitchFamily="18" charset="0"/>
              </a:rPr>
              <a:t>N</a:t>
            </a:r>
            <a:r>
              <a:rPr lang="zh-CN" altLang="en-GB" sz="2800" dirty="0">
                <a:latin typeface="Times New Roman" panose="02020603050405020304" pitchFamily="18" charset="0"/>
                <a:ea typeface="楷体_GB2312" pitchFamily="49" charset="-122"/>
                <a:cs typeface="Times New Roman" panose="02020603050405020304" pitchFamily="18" charset="0"/>
              </a:rPr>
              <a:t>原子的2</a:t>
            </a:r>
            <a:r>
              <a:rPr lang="en-GB" altLang="zh-CN" sz="2800" i="1" dirty="0">
                <a:latin typeface="Times New Roman" panose="02020603050405020304" pitchFamily="18" charset="0"/>
                <a:ea typeface="楷体_GB2312" pitchFamily="49" charset="-122"/>
                <a:cs typeface="Times New Roman" panose="02020603050405020304" pitchFamily="18" charset="0"/>
              </a:rPr>
              <a:t>s</a:t>
            </a:r>
            <a:r>
              <a:rPr lang="zh-CN" altLang="en-GB" sz="2800" dirty="0">
                <a:latin typeface="Times New Roman" panose="02020603050405020304" pitchFamily="18" charset="0"/>
                <a:ea typeface="楷体_GB2312" pitchFamily="49" charset="-122"/>
                <a:cs typeface="Times New Roman" panose="02020603050405020304" pitchFamily="18" charset="0"/>
              </a:rPr>
              <a:t>和2</a:t>
            </a:r>
            <a:r>
              <a:rPr lang="en-GB" altLang="zh-CN" sz="2800" i="1" dirty="0">
                <a:latin typeface="Times New Roman" panose="02020603050405020304" pitchFamily="18" charset="0"/>
                <a:ea typeface="楷体_GB2312" pitchFamily="49" charset="-122"/>
                <a:cs typeface="Times New Roman" panose="02020603050405020304" pitchFamily="18" charset="0"/>
              </a:rPr>
              <a:t>p</a:t>
            </a:r>
            <a:r>
              <a:rPr lang="zh-CN" altLang="en-GB" sz="2800" dirty="0">
                <a:latin typeface="Times New Roman" panose="02020603050405020304" pitchFamily="18" charset="0"/>
                <a:ea typeface="楷体_GB2312" pitchFamily="49" charset="-122"/>
                <a:cs typeface="Times New Roman" panose="02020603050405020304" pitchFamily="18" charset="0"/>
              </a:rPr>
              <a:t>轨道能量的差别小，当两个原子互相接近时，发生2</a:t>
            </a:r>
            <a:r>
              <a:rPr lang="en-GB" altLang="zh-CN" sz="2800" i="1" dirty="0">
                <a:latin typeface="Times New Roman" panose="02020603050405020304" pitchFamily="18" charset="0"/>
                <a:ea typeface="楷体_GB2312" pitchFamily="49" charset="-122"/>
                <a:cs typeface="Times New Roman" panose="02020603050405020304" pitchFamily="18" charset="0"/>
              </a:rPr>
              <a:t>s</a:t>
            </a:r>
            <a:r>
              <a:rPr lang="zh-CN" altLang="en-GB" sz="2800" dirty="0">
                <a:latin typeface="Times New Roman" panose="02020603050405020304" pitchFamily="18" charset="0"/>
                <a:ea typeface="楷体_GB2312" pitchFamily="49" charset="-122"/>
                <a:cs typeface="Times New Roman" panose="02020603050405020304" pitchFamily="18" charset="0"/>
              </a:rPr>
              <a:t>和2</a:t>
            </a:r>
            <a:r>
              <a:rPr lang="en-GB" altLang="zh-CN" sz="2800" i="1" dirty="0">
                <a:latin typeface="Times New Roman" panose="02020603050405020304" pitchFamily="18" charset="0"/>
                <a:ea typeface="楷体_GB2312" pitchFamily="49" charset="-122"/>
                <a:cs typeface="Times New Roman" panose="02020603050405020304" pitchFamily="18" charset="0"/>
              </a:rPr>
              <a:t>p</a:t>
            </a:r>
            <a:r>
              <a:rPr lang="zh-CN" altLang="en-GB" sz="2800" dirty="0">
                <a:latin typeface="Times New Roman" panose="02020603050405020304" pitchFamily="18" charset="0"/>
                <a:ea typeface="楷体_GB2312" pitchFamily="49" charset="-122"/>
                <a:cs typeface="Times New Roman" panose="02020603050405020304" pitchFamily="18" charset="0"/>
              </a:rPr>
              <a:t>轨道之间的相互作用，分子轨道能级如图</a:t>
            </a:r>
            <a:r>
              <a:rPr lang="zh-CN" altLang="en-GB" sz="2400" dirty="0">
                <a:latin typeface="Times New Roman" panose="02020603050405020304" pitchFamily="18" charset="0"/>
                <a:ea typeface="楷体_GB2312" pitchFamily="49" charset="-122"/>
                <a:cs typeface="Times New Roman" panose="02020603050405020304" pitchFamily="18" charset="0"/>
              </a:rPr>
              <a:t>。</a:t>
            </a:r>
            <a:endParaRPr lang="zh-CN" altLang="en-US" sz="2400" dirty="0">
              <a:latin typeface="Times New Roman" panose="02020603050405020304" pitchFamily="18" charset="0"/>
              <a:ea typeface="楷体_GB2312" pitchFamily="49" charset="-122"/>
              <a:cs typeface="Times New Roman" panose="02020603050405020304" pitchFamily="18" charset="0"/>
            </a:endParaRPr>
          </a:p>
        </p:txBody>
      </p:sp>
      <p:sp>
        <p:nvSpPr>
          <p:cNvPr id="110596" name="Line 5"/>
          <p:cNvSpPr>
            <a:spLocks noChangeShapeType="1"/>
          </p:cNvSpPr>
          <p:nvPr/>
        </p:nvSpPr>
        <p:spPr bwMode="auto">
          <a:xfrm>
            <a:off x="468313" y="5589588"/>
            <a:ext cx="8305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grpSp>
        <p:nvGrpSpPr>
          <p:cNvPr id="110597" name="Group 63"/>
          <p:cNvGrpSpPr>
            <a:grpSpLocks/>
          </p:cNvGrpSpPr>
          <p:nvPr/>
        </p:nvGrpSpPr>
        <p:grpSpPr bwMode="auto">
          <a:xfrm>
            <a:off x="3940175" y="1071563"/>
            <a:ext cx="4899025" cy="4556125"/>
            <a:chOff x="2482" y="322"/>
            <a:chExt cx="3086" cy="3224"/>
          </a:xfrm>
        </p:grpSpPr>
        <p:sp>
          <p:nvSpPr>
            <p:cNvPr id="207876" name="Rectangle 4"/>
            <p:cNvSpPr>
              <a:spLocks noChangeArrowheads="1"/>
            </p:cNvSpPr>
            <p:nvPr/>
          </p:nvSpPr>
          <p:spPr bwMode="auto">
            <a:xfrm rot="16200000">
              <a:off x="2300" y="543"/>
              <a:ext cx="597"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i="1">
                  <a:latin typeface="Times New Roman" panose="02020603050405020304" pitchFamily="18" charset="0"/>
                  <a:ea typeface="楷体_GB2312" pitchFamily="49" charset="-122"/>
                  <a:cs typeface="Times New Roman" panose="02020603050405020304" pitchFamily="18" charset="0"/>
                </a:rPr>
                <a:t>Energy</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7878" name="Rectangle 6"/>
            <p:cNvSpPr>
              <a:spLocks noChangeArrowheads="1"/>
            </p:cNvSpPr>
            <p:nvPr/>
          </p:nvSpPr>
          <p:spPr bwMode="auto">
            <a:xfrm>
              <a:off x="2688" y="2988"/>
              <a:ext cx="2880" cy="244"/>
            </a:xfrm>
            <a:prstGeom prst="rect">
              <a:avLst/>
            </a:prstGeom>
            <a:noFill/>
            <a:ln w="9525">
              <a:noFill/>
              <a:miter lim="800000"/>
              <a:headEnd/>
              <a:tailEnd/>
            </a:ln>
            <a:effectLst/>
          </p:spPr>
          <p:txBody>
            <a:bodyPr>
              <a:spAutoFit/>
            </a:bodyPr>
            <a:lstStyle/>
            <a:p>
              <a:pPr algn="ctr" eaLnBrk="0" hangingPunct="0">
                <a:lnSpc>
                  <a:spcPct val="90000"/>
                </a:lnSpc>
                <a:spcBef>
                  <a:spcPct val="50000"/>
                </a:spcBef>
                <a:defRPr/>
              </a:pPr>
              <a:r>
                <a:rPr lang="en-US" altLang="zh-CN" i="1">
                  <a:latin typeface="Times New Roman" panose="02020603050405020304" pitchFamily="18" charset="0"/>
                  <a:cs typeface="Times New Roman" panose="02020603050405020304" pitchFamily="18" charset="0"/>
                </a:rPr>
                <a:t>MO energy levels</a:t>
              </a:r>
              <a:r>
                <a:rPr lang="en-GB" altLang="zh-CN" i="1">
                  <a:latin typeface="Times New Roman" panose="02020603050405020304" pitchFamily="18" charset="0"/>
                  <a:cs typeface="Times New Roman" panose="02020603050405020304" pitchFamily="18" charset="0"/>
                </a:rPr>
                <a:t> </a:t>
              </a:r>
              <a:r>
                <a:rPr lang="en-US" altLang="zh-CN" i="1">
                  <a:latin typeface="Times New Roman" panose="02020603050405020304" pitchFamily="18" charset="0"/>
                  <a:cs typeface="Times New Roman" panose="02020603050405020304" pitchFamily="18" charset="0"/>
                </a:rPr>
                <a:t>for B</a:t>
              </a:r>
              <a:r>
                <a:rPr lang="en-US" altLang="zh-CN" baseline="-25000">
                  <a:latin typeface="Times New Roman" panose="02020603050405020304" pitchFamily="18" charset="0"/>
                  <a:cs typeface="Times New Roman" panose="02020603050405020304" pitchFamily="18" charset="0"/>
                </a:rPr>
                <a:t>2</a:t>
              </a:r>
              <a:r>
                <a:rPr lang="zh-CN" altLang="en-US">
                  <a:latin typeface="Times New Roman" panose="02020603050405020304" pitchFamily="18" charset="0"/>
                  <a:cs typeface="Times New Roman" panose="02020603050405020304" pitchFamily="18" charset="0"/>
                </a:rPr>
                <a:t>、</a:t>
              </a:r>
              <a:r>
                <a:rPr lang="en-US" altLang="zh-CN" i="1">
                  <a:latin typeface="Times New Roman" panose="02020603050405020304" pitchFamily="18" charset="0"/>
                  <a:cs typeface="Times New Roman" panose="02020603050405020304" pitchFamily="18" charset="0"/>
                </a:rPr>
                <a:t>C</a:t>
              </a:r>
              <a:r>
                <a:rPr lang="en-US" altLang="zh-CN" baseline="-25000">
                  <a:latin typeface="Times New Roman" panose="02020603050405020304" pitchFamily="18" charset="0"/>
                  <a:cs typeface="Times New Roman" panose="02020603050405020304" pitchFamily="18" charset="0"/>
                </a:rPr>
                <a:t>2</a:t>
              </a:r>
              <a:r>
                <a:rPr lang="zh-CN" altLang="en-US">
                  <a:latin typeface="Times New Roman" panose="02020603050405020304" pitchFamily="18" charset="0"/>
                  <a:cs typeface="Times New Roman" panose="02020603050405020304" pitchFamily="18" charset="0"/>
                </a:rPr>
                <a:t>、</a:t>
              </a:r>
              <a:r>
                <a:rPr lang="en-US" altLang="zh-CN" i="1">
                  <a:latin typeface="Times New Roman" panose="02020603050405020304" pitchFamily="18" charset="0"/>
                  <a:cs typeface="Times New Roman" panose="02020603050405020304" pitchFamily="18" charset="0"/>
                </a:rPr>
                <a:t>N</a:t>
              </a:r>
              <a:r>
                <a:rPr lang="en-US" altLang="zh-CN" baseline="-25000">
                  <a:latin typeface="Times New Roman" panose="02020603050405020304" pitchFamily="18" charset="0"/>
                  <a:cs typeface="Times New Roman" panose="02020603050405020304" pitchFamily="18" charset="0"/>
                </a:rPr>
                <a:t>2</a:t>
              </a:r>
            </a:p>
          </p:txBody>
        </p:sp>
        <p:sp>
          <p:nvSpPr>
            <p:cNvPr id="110602" name="Oval 7"/>
            <p:cNvSpPr>
              <a:spLocks noChangeArrowheads="1"/>
            </p:cNvSpPr>
            <p:nvPr/>
          </p:nvSpPr>
          <p:spPr bwMode="auto">
            <a:xfrm>
              <a:off x="3072" y="885"/>
              <a:ext cx="240" cy="193"/>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03" name="Oval 8"/>
            <p:cNvSpPr>
              <a:spLocks noChangeArrowheads="1"/>
            </p:cNvSpPr>
            <p:nvPr/>
          </p:nvSpPr>
          <p:spPr bwMode="auto">
            <a:xfrm>
              <a:off x="4848" y="2083"/>
              <a:ext cx="240" cy="194"/>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04" name="Line 9"/>
            <p:cNvSpPr>
              <a:spLocks noChangeShapeType="1"/>
            </p:cNvSpPr>
            <p:nvPr/>
          </p:nvSpPr>
          <p:spPr bwMode="auto">
            <a:xfrm flipV="1">
              <a:off x="3456" y="1966"/>
              <a:ext cx="288" cy="19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05" name="Line 10"/>
            <p:cNvSpPr>
              <a:spLocks noChangeShapeType="1"/>
            </p:cNvSpPr>
            <p:nvPr/>
          </p:nvSpPr>
          <p:spPr bwMode="auto">
            <a:xfrm flipV="1">
              <a:off x="4512" y="2200"/>
              <a:ext cx="336" cy="25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06" name="Line 11"/>
            <p:cNvSpPr>
              <a:spLocks noChangeShapeType="1"/>
            </p:cNvSpPr>
            <p:nvPr/>
          </p:nvSpPr>
          <p:spPr bwMode="auto">
            <a:xfrm flipH="1" flipV="1">
              <a:off x="4512" y="499"/>
              <a:ext cx="336" cy="46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07" name="Line 12"/>
            <p:cNvSpPr>
              <a:spLocks noChangeShapeType="1"/>
            </p:cNvSpPr>
            <p:nvPr/>
          </p:nvSpPr>
          <p:spPr bwMode="auto">
            <a:xfrm flipH="1" flipV="1">
              <a:off x="3504" y="2200"/>
              <a:ext cx="240" cy="25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08" name="Oval 13"/>
            <p:cNvSpPr>
              <a:spLocks noChangeArrowheads="1"/>
            </p:cNvSpPr>
            <p:nvPr/>
          </p:nvSpPr>
          <p:spPr bwMode="auto">
            <a:xfrm>
              <a:off x="4032" y="1166"/>
              <a:ext cx="240" cy="193"/>
            </a:xfrm>
            <a:prstGeom prst="ellipse">
              <a:avLst/>
            </a:prstGeom>
            <a:gradFill rotWithShape="0">
              <a:gsLst>
                <a:gs pos="0">
                  <a:srgbClr val="CCFF33"/>
                </a:gs>
                <a:gs pos="100000">
                  <a:srgbClr val="00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09" name="Oval 14"/>
            <p:cNvSpPr>
              <a:spLocks noChangeArrowheads="1"/>
            </p:cNvSpPr>
            <p:nvPr/>
          </p:nvSpPr>
          <p:spPr bwMode="auto">
            <a:xfrm>
              <a:off x="4032" y="1852"/>
              <a:ext cx="240" cy="193"/>
            </a:xfrm>
            <a:prstGeom prst="ellipse">
              <a:avLst/>
            </a:prstGeom>
            <a:gradFill rotWithShape="0">
              <a:gsLst>
                <a:gs pos="0">
                  <a:srgbClr val="CCFF33"/>
                </a:gs>
                <a:gs pos="100000">
                  <a:srgbClr val="00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07887" name="Rectangle 15"/>
            <p:cNvSpPr>
              <a:spLocks noChangeArrowheads="1"/>
            </p:cNvSpPr>
            <p:nvPr/>
          </p:nvSpPr>
          <p:spPr bwMode="auto">
            <a:xfrm>
              <a:off x="3216" y="2733"/>
              <a:ext cx="311" cy="26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i="1">
                  <a:latin typeface="Times New Roman" panose="02020603050405020304" pitchFamily="18" charset="0"/>
                  <a:ea typeface="楷体_GB2312" pitchFamily="49" charset="-122"/>
                  <a:cs typeface="Times New Roman" panose="02020603050405020304" pitchFamily="18" charset="0"/>
                </a:rPr>
                <a:t>AO</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7888" name="Rectangle 16"/>
            <p:cNvSpPr>
              <a:spLocks noChangeArrowheads="1"/>
            </p:cNvSpPr>
            <p:nvPr/>
          </p:nvSpPr>
          <p:spPr bwMode="auto">
            <a:xfrm>
              <a:off x="4752" y="2733"/>
              <a:ext cx="311" cy="26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i="1">
                  <a:latin typeface="Times New Roman" panose="02020603050405020304" pitchFamily="18" charset="0"/>
                  <a:ea typeface="楷体_GB2312" pitchFamily="49" charset="-122"/>
                  <a:cs typeface="Times New Roman" panose="02020603050405020304" pitchFamily="18" charset="0"/>
                </a:rPr>
                <a:t>AO</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7889" name="Rectangle 17"/>
            <p:cNvSpPr>
              <a:spLocks noChangeArrowheads="1"/>
            </p:cNvSpPr>
            <p:nvPr/>
          </p:nvSpPr>
          <p:spPr bwMode="auto">
            <a:xfrm>
              <a:off x="3936" y="2733"/>
              <a:ext cx="351" cy="26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i="1">
                  <a:latin typeface="Times New Roman" panose="02020603050405020304" pitchFamily="18" charset="0"/>
                  <a:ea typeface="楷体_GB2312" pitchFamily="49" charset="-122"/>
                  <a:cs typeface="Times New Roman" panose="02020603050405020304" pitchFamily="18" charset="0"/>
                </a:rPr>
                <a:t>MO</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7890" name="Rectangle 18"/>
            <p:cNvSpPr>
              <a:spLocks noChangeArrowheads="1"/>
            </p:cNvSpPr>
            <p:nvPr/>
          </p:nvSpPr>
          <p:spPr bwMode="auto">
            <a:xfrm>
              <a:off x="3984" y="899"/>
              <a:ext cx="574" cy="262"/>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i="1">
                  <a:latin typeface="Times New Roman" panose="02020603050405020304" pitchFamily="18" charset="0"/>
                  <a:cs typeface="Times New Roman" panose="02020603050405020304" pitchFamily="18" charset="0"/>
                </a:rPr>
                <a:t>σ</a:t>
              </a:r>
              <a:r>
                <a:rPr lang="en-GB" altLang="zh-CN" baseline="-25000">
                  <a:latin typeface="Times New Roman" panose="02020603050405020304" pitchFamily="18" charset="0"/>
                  <a:cs typeface="Times New Roman" panose="02020603050405020304" pitchFamily="18" charset="0"/>
                </a:rPr>
                <a:t>2</a:t>
              </a:r>
              <a:r>
                <a:rPr lang="en-GB" altLang="zh-CN" i="1" baseline="-25000">
                  <a:latin typeface="Times New Roman" panose="02020603050405020304" pitchFamily="18" charset="0"/>
                  <a:cs typeface="Times New Roman" panose="02020603050405020304" pitchFamily="18" charset="0"/>
                </a:rPr>
                <a:t>p</a:t>
              </a:r>
              <a:endParaRPr lang="en-US" altLang="zh-CN" i="1" baseline="-25000">
                <a:latin typeface="Times New Roman" panose="02020603050405020304" pitchFamily="18" charset="0"/>
                <a:ea typeface="楷体_GB2312" pitchFamily="49" charset="-122"/>
                <a:cs typeface="Times New Roman" panose="02020603050405020304" pitchFamily="18" charset="0"/>
              </a:endParaRPr>
            </a:p>
          </p:txBody>
        </p:sp>
        <p:sp>
          <p:nvSpPr>
            <p:cNvPr id="207891" name="Rectangle 19"/>
            <p:cNvSpPr>
              <a:spLocks noChangeArrowheads="1"/>
            </p:cNvSpPr>
            <p:nvPr/>
          </p:nvSpPr>
          <p:spPr bwMode="auto">
            <a:xfrm>
              <a:off x="3984" y="2038"/>
              <a:ext cx="574" cy="263"/>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i="1">
                  <a:latin typeface="Times New Roman" panose="02020603050405020304" pitchFamily="18" charset="0"/>
                  <a:cs typeface="Times New Roman" panose="02020603050405020304" pitchFamily="18" charset="0"/>
                </a:rPr>
                <a:t>σ</a:t>
              </a:r>
              <a:r>
                <a:rPr lang="en-GB" altLang="zh-CN" i="1" baseline="30000">
                  <a:latin typeface="Times New Roman" panose="02020603050405020304" pitchFamily="18" charset="0"/>
                  <a:cs typeface="Times New Roman" panose="02020603050405020304" pitchFamily="18" charset="0"/>
                </a:rPr>
                <a:t>*</a:t>
              </a:r>
              <a:r>
                <a:rPr lang="en-GB" altLang="zh-CN" baseline="-25000">
                  <a:latin typeface="Times New Roman" panose="02020603050405020304" pitchFamily="18" charset="0"/>
                  <a:cs typeface="Times New Roman" panose="02020603050405020304" pitchFamily="18" charset="0"/>
                </a:rPr>
                <a:t>2</a:t>
              </a:r>
              <a:r>
                <a:rPr lang="en-GB" altLang="zh-CN" i="1" baseline="-25000">
                  <a:latin typeface="Times New Roman" panose="02020603050405020304" pitchFamily="18" charset="0"/>
                  <a:cs typeface="Times New Roman" panose="02020603050405020304" pitchFamily="18" charset="0"/>
                </a:rPr>
                <a:t>s</a:t>
              </a:r>
              <a:endParaRPr lang="en-US" altLang="zh-CN" i="1" baseline="-25000">
                <a:latin typeface="Times New Roman" panose="02020603050405020304" pitchFamily="18" charset="0"/>
                <a:cs typeface="Times New Roman" panose="02020603050405020304" pitchFamily="18" charset="0"/>
              </a:endParaRPr>
            </a:p>
          </p:txBody>
        </p:sp>
        <p:sp>
          <p:nvSpPr>
            <p:cNvPr id="110615" name="Oval 20"/>
            <p:cNvSpPr>
              <a:spLocks noChangeArrowheads="1"/>
            </p:cNvSpPr>
            <p:nvPr/>
          </p:nvSpPr>
          <p:spPr bwMode="auto">
            <a:xfrm>
              <a:off x="2880" y="885"/>
              <a:ext cx="240" cy="193"/>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16" name="Oval 21"/>
            <p:cNvSpPr>
              <a:spLocks noChangeArrowheads="1"/>
            </p:cNvSpPr>
            <p:nvPr/>
          </p:nvSpPr>
          <p:spPr bwMode="auto">
            <a:xfrm>
              <a:off x="3264" y="2083"/>
              <a:ext cx="240" cy="194"/>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17" name="Oval 22"/>
            <p:cNvSpPr>
              <a:spLocks noChangeArrowheads="1"/>
            </p:cNvSpPr>
            <p:nvPr/>
          </p:nvSpPr>
          <p:spPr bwMode="auto">
            <a:xfrm>
              <a:off x="3264" y="885"/>
              <a:ext cx="240" cy="193"/>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18" name="Oval 23"/>
            <p:cNvSpPr>
              <a:spLocks noChangeArrowheads="1"/>
            </p:cNvSpPr>
            <p:nvPr/>
          </p:nvSpPr>
          <p:spPr bwMode="auto">
            <a:xfrm>
              <a:off x="4848" y="885"/>
              <a:ext cx="240" cy="193"/>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19" name="Oval 24"/>
            <p:cNvSpPr>
              <a:spLocks noChangeArrowheads="1"/>
            </p:cNvSpPr>
            <p:nvPr/>
          </p:nvSpPr>
          <p:spPr bwMode="auto">
            <a:xfrm>
              <a:off x="5040" y="885"/>
              <a:ext cx="240" cy="193"/>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20" name="Oval 25"/>
            <p:cNvSpPr>
              <a:spLocks noChangeArrowheads="1"/>
            </p:cNvSpPr>
            <p:nvPr/>
          </p:nvSpPr>
          <p:spPr bwMode="auto">
            <a:xfrm>
              <a:off x="5232" y="885"/>
              <a:ext cx="240" cy="193"/>
            </a:xfrm>
            <a:prstGeom prst="ellipse">
              <a:avLst/>
            </a:prstGeom>
            <a:gradFill rotWithShape="0">
              <a:gsLst>
                <a:gs pos="0">
                  <a:srgbClr val="CCFF33"/>
                </a:gs>
                <a:gs pos="100000">
                  <a:srgbClr val="FF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07898" name="Rectangle 26"/>
            <p:cNvSpPr>
              <a:spLocks noChangeArrowheads="1"/>
            </p:cNvSpPr>
            <p:nvPr/>
          </p:nvSpPr>
          <p:spPr bwMode="auto">
            <a:xfrm>
              <a:off x="3984" y="2500"/>
              <a:ext cx="529" cy="262"/>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i="1">
                  <a:latin typeface="Times New Roman" panose="02020603050405020304" pitchFamily="18" charset="0"/>
                  <a:cs typeface="Times New Roman" panose="02020603050405020304" pitchFamily="18" charset="0"/>
                </a:rPr>
                <a:t>σ</a:t>
              </a:r>
              <a:r>
                <a:rPr lang="en-GB" altLang="zh-CN" baseline="-25000">
                  <a:latin typeface="Times New Roman" panose="02020603050405020304" pitchFamily="18" charset="0"/>
                  <a:cs typeface="Times New Roman" panose="02020603050405020304" pitchFamily="18" charset="0"/>
                </a:rPr>
                <a:t>2</a:t>
              </a:r>
              <a:r>
                <a:rPr lang="en-GB" altLang="zh-CN" i="1" baseline="-25000">
                  <a:latin typeface="Times New Roman" panose="02020603050405020304" pitchFamily="18" charset="0"/>
                  <a:cs typeface="Times New Roman" panose="02020603050405020304" pitchFamily="18" charset="0"/>
                </a:rPr>
                <a:t>s</a:t>
              </a:r>
              <a:endParaRPr lang="en-US" altLang="zh-CN" i="1" baseline="-25000">
                <a:latin typeface="Times New Roman" panose="02020603050405020304" pitchFamily="18" charset="0"/>
                <a:ea typeface="楷体_GB2312" pitchFamily="49" charset="-122"/>
                <a:cs typeface="Times New Roman" panose="02020603050405020304" pitchFamily="18" charset="0"/>
              </a:endParaRPr>
            </a:p>
          </p:txBody>
        </p:sp>
        <p:sp>
          <p:nvSpPr>
            <p:cNvPr id="110622" name="Oval 27"/>
            <p:cNvSpPr>
              <a:spLocks noChangeArrowheads="1"/>
            </p:cNvSpPr>
            <p:nvPr/>
          </p:nvSpPr>
          <p:spPr bwMode="auto">
            <a:xfrm>
              <a:off x="4032" y="2317"/>
              <a:ext cx="240" cy="192"/>
            </a:xfrm>
            <a:prstGeom prst="ellipse">
              <a:avLst/>
            </a:prstGeom>
            <a:gradFill rotWithShape="0">
              <a:gsLst>
                <a:gs pos="0">
                  <a:srgbClr val="CCFF33"/>
                </a:gs>
                <a:gs pos="100000">
                  <a:srgbClr val="00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23" name="Oval 28"/>
            <p:cNvSpPr>
              <a:spLocks noChangeArrowheads="1"/>
            </p:cNvSpPr>
            <p:nvPr/>
          </p:nvSpPr>
          <p:spPr bwMode="auto">
            <a:xfrm>
              <a:off x="3936" y="1344"/>
              <a:ext cx="240" cy="194"/>
            </a:xfrm>
            <a:prstGeom prst="ellipse">
              <a:avLst/>
            </a:prstGeom>
            <a:gradFill rotWithShape="0">
              <a:gsLst>
                <a:gs pos="0">
                  <a:srgbClr val="FF9900"/>
                </a:gs>
                <a:gs pos="100000">
                  <a:srgbClr val="CCFF33"/>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24" name="Oval 29"/>
            <p:cNvSpPr>
              <a:spLocks noChangeArrowheads="1"/>
            </p:cNvSpPr>
            <p:nvPr/>
          </p:nvSpPr>
          <p:spPr bwMode="auto">
            <a:xfrm>
              <a:off x="4128" y="1344"/>
              <a:ext cx="240" cy="194"/>
            </a:xfrm>
            <a:prstGeom prst="ellipse">
              <a:avLst/>
            </a:prstGeom>
            <a:gradFill rotWithShape="0">
              <a:gsLst>
                <a:gs pos="0">
                  <a:srgbClr val="FF9900"/>
                </a:gs>
                <a:gs pos="100000">
                  <a:srgbClr val="CCFF33"/>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25" name="Oval 30"/>
            <p:cNvSpPr>
              <a:spLocks noChangeArrowheads="1"/>
            </p:cNvSpPr>
            <p:nvPr/>
          </p:nvSpPr>
          <p:spPr bwMode="auto">
            <a:xfrm>
              <a:off x="4032" y="421"/>
              <a:ext cx="240" cy="192"/>
            </a:xfrm>
            <a:prstGeom prst="ellipse">
              <a:avLst/>
            </a:prstGeom>
            <a:gradFill rotWithShape="0">
              <a:gsLst>
                <a:gs pos="0">
                  <a:srgbClr val="CCFF33"/>
                </a:gs>
                <a:gs pos="100000">
                  <a:srgbClr val="00FFFF"/>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26" name="Line 31"/>
            <p:cNvSpPr>
              <a:spLocks noChangeShapeType="1"/>
            </p:cNvSpPr>
            <p:nvPr/>
          </p:nvSpPr>
          <p:spPr bwMode="auto">
            <a:xfrm flipH="1" flipV="1">
              <a:off x="4560" y="722"/>
              <a:ext cx="288" cy="24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27" name="Line 32"/>
            <p:cNvSpPr>
              <a:spLocks noChangeShapeType="1"/>
            </p:cNvSpPr>
            <p:nvPr/>
          </p:nvSpPr>
          <p:spPr bwMode="auto">
            <a:xfrm flipH="1" flipV="1">
              <a:off x="3456" y="1000"/>
              <a:ext cx="288" cy="25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28" name="Line 33"/>
            <p:cNvSpPr>
              <a:spLocks noChangeShapeType="1"/>
            </p:cNvSpPr>
            <p:nvPr/>
          </p:nvSpPr>
          <p:spPr bwMode="auto">
            <a:xfrm flipH="1" flipV="1">
              <a:off x="4512" y="1966"/>
              <a:ext cx="336" cy="19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29" name="Line 34"/>
            <p:cNvSpPr>
              <a:spLocks noChangeShapeType="1"/>
            </p:cNvSpPr>
            <p:nvPr/>
          </p:nvSpPr>
          <p:spPr bwMode="auto">
            <a:xfrm flipH="1" flipV="1">
              <a:off x="3456" y="1000"/>
              <a:ext cx="240" cy="433"/>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30" name="Line 35"/>
            <p:cNvSpPr>
              <a:spLocks noChangeShapeType="1"/>
            </p:cNvSpPr>
            <p:nvPr/>
          </p:nvSpPr>
          <p:spPr bwMode="auto">
            <a:xfrm flipV="1">
              <a:off x="3456" y="722"/>
              <a:ext cx="288" cy="24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31" name="Line 36"/>
            <p:cNvSpPr>
              <a:spLocks noChangeShapeType="1"/>
            </p:cNvSpPr>
            <p:nvPr/>
          </p:nvSpPr>
          <p:spPr bwMode="auto">
            <a:xfrm flipV="1">
              <a:off x="4512" y="1039"/>
              <a:ext cx="336" cy="21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32" name="Line 37"/>
            <p:cNvSpPr>
              <a:spLocks noChangeShapeType="1"/>
            </p:cNvSpPr>
            <p:nvPr/>
          </p:nvSpPr>
          <p:spPr bwMode="auto">
            <a:xfrm flipV="1">
              <a:off x="3456" y="499"/>
              <a:ext cx="288" cy="46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33" name="Line 38"/>
            <p:cNvSpPr>
              <a:spLocks noChangeShapeType="1"/>
            </p:cNvSpPr>
            <p:nvPr/>
          </p:nvSpPr>
          <p:spPr bwMode="auto">
            <a:xfrm flipV="1">
              <a:off x="4560" y="1039"/>
              <a:ext cx="336" cy="39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207911" name="Rectangle 39"/>
            <p:cNvSpPr>
              <a:spLocks noChangeArrowheads="1"/>
            </p:cNvSpPr>
            <p:nvPr/>
          </p:nvSpPr>
          <p:spPr bwMode="auto">
            <a:xfrm>
              <a:off x="4848" y="2270"/>
              <a:ext cx="391" cy="262"/>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a:latin typeface="Times New Roman" panose="02020603050405020304" pitchFamily="18" charset="0"/>
                  <a:ea typeface="楷体_GB2312" pitchFamily="49" charset="-122"/>
                  <a:cs typeface="Times New Roman" panose="02020603050405020304" pitchFamily="18" charset="0"/>
                </a:rPr>
                <a:t>2</a:t>
              </a:r>
              <a:r>
                <a:rPr lang="en-GB" altLang="zh-CN" i="1">
                  <a:latin typeface="Times New Roman" panose="02020603050405020304" pitchFamily="18" charset="0"/>
                  <a:ea typeface="楷体_GB2312" pitchFamily="49" charset="-122"/>
                  <a:cs typeface="Times New Roman" panose="02020603050405020304" pitchFamily="18" charset="0"/>
                </a:rPr>
                <a:t>s</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7912" name="Rectangle 40"/>
            <p:cNvSpPr>
              <a:spLocks noChangeArrowheads="1"/>
            </p:cNvSpPr>
            <p:nvPr/>
          </p:nvSpPr>
          <p:spPr bwMode="auto">
            <a:xfrm>
              <a:off x="3264" y="2237"/>
              <a:ext cx="432" cy="262"/>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a:latin typeface="Times New Roman" panose="02020603050405020304" pitchFamily="18" charset="0"/>
                  <a:ea typeface="楷体_GB2312" pitchFamily="49" charset="-122"/>
                  <a:cs typeface="Times New Roman" panose="02020603050405020304" pitchFamily="18" charset="0"/>
                </a:rPr>
                <a:t>2</a:t>
              </a:r>
              <a:r>
                <a:rPr lang="en-GB" altLang="zh-CN" i="1">
                  <a:latin typeface="Times New Roman" panose="02020603050405020304" pitchFamily="18" charset="0"/>
                  <a:ea typeface="楷体_GB2312" pitchFamily="49" charset="-122"/>
                  <a:cs typeface="Times New Roman" panose="02020603050405020304" pitchFamily="18" charset="0"/>
                </a:rPr>
                <a:t>s</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7913" name="Rectangle 41"/>
            <p:cNvSpPr>
              <a:spLocks noChangeArrowheads="1"/>
            </p:cNvSpPr>
            <p:nvPr/>
          </p:nvSpPr>
          <p:spPr bwMode="auto">
            <a:xfrm>
              <a:off x="5040" y="1070"/>
              <a:ext cx="425" cy="262"/>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a:latin typeface="Times New Roman" panose="02020603050405020304" pitchFamily="18" charset="0"/>
                  <a:ea typeface="楷体_GB2312" pitchFamily="49" charset="-122"/>
                  <a:cs typeface="Times New Roman" panose="02020603050405020304" pitchFamily="18" charset="0"/>
                </a:rPr>
                <a:t>2</a:t>
              </a:r>
              <a:r>
                <a:rPr lang="en-GB" altLang="zh-CN" i="1">
                  <a:latin typeface="Times New Roman" panose="02020603050405020304" pitchFamily="18" charset="0"/>
                  <a:ea typeface="楷体_GB2312" pitchFamily="49" charset="-122"/>
                  <a:cs typeface="Times New Roman" panose="02020603050405020304" pitchFamily="18" charset="0"/>
                </a:rPr>
                <a:t>p</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7914" name="Rectangle 42"/>
            <p:cNvSpPr>
              <a:spLocks noChangeArrowheads="1"/>
            </p:cNvSpPr>
            <p:nvPr/>
          </p:nvSpPr>
          <p:spPr bwMode="auto">
            <a:xfrm>
              <a:off x="3024" y="1039"/>
              <a:ext cx="446" cy="263"/>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a:latin typeface="Times New Roman" panose="02020603050405020304" pitchFamily="18" charset="0"/>
                  <a:ea typeface="楷体_GB2312" pitchFamily="49" charset="-122"/>
                  <a:cs typeface="Times New Roman" panose="02020603050405020304" pitchFamily="18" charset="0"/>
                </a:rPr>
                <a:t>2</a:t>
              </a:r>
              <a:r>
                <a:rPr lang="en-GB" altLang="zh-CN" i="1">
                  <a:latin typeface="Times New Roman" panose="02020603050405020304" pitchFamily="18" charset="0"/>
                  <a:ea typeface="楷体_GB2312" pitchFamily="49" charset="-122"/>
                  <a:cs typeface="Times New Roman" panose="02020603050405020304" pitchFamily="18" charset="0"/>
                </a:rPr>
                <a:t>p</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207915" name="Rectangle 43"/>
            <p:cNvSpPr>
              <a:spLocks noChangeArrowheads="1"/>
            </p:cNvSpPr>
            <p:nvPr/>
          </p:nvSpPr>
          <p:spPr bwMode="auto">
            <a:xfrm>
              <a:off x="3984" y="1477"/>
              <a:ext cx="620" cy="262"/>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i="1">
                  <a:latin typeface="Times New Roman" panose="02020603050405020304" pitchFamily="18" charset="0"/>
                  <a:cs typeface="Times New Roman" panose="02020603050405020304" pitchFamily="18" charset="0"/>
                </a:rPr>
                <a:t>π</a:t>
              </a:r>
              <a:r>
                <a:rPr lang="en-GB" altLang="zh-CN" baseline="-25000">
                  <a:latin typeface="Times New Roman" panose="02020603050405020304" pitchFamily="18" charset="0"/>
                  <a:cs typeface="Times New Roman" panose="02020603050405020304" pitchFamily="18" charset="0"/>
                </a:rPr>
                <a:t>2</a:t>
              </a:r>
              <a:r>
                <a:rPr lang="en-GB" altLang="zh-CN" i="1" baseline="-25000">
                  <a:latin typeface="Times New Roman" panose="02020603050405020304" pitchFamily="18" charset="0"/>
                  <a:cs typeface="Times New Roman" panose="02020603050405020304" pitchFamily="18" charset="0"/>
                </a:rPr>
                <a:t>p</a:t>
              </a:r>
              <a:endParaRPr lang="en-US" altLang="zh-CN" i="1" baseline="-25000">
                <a:latin typeface="Times New Roman" panose="02020603050405020304" pitchFamily="18" charset="0"/>
                <a:ea typeface="楷体_GB2312" pitchFamily="49" charset="-122"/>
                <a:cs typeface="Times New Roman" panose="02020603050405020304" pitchFamily="18" charset="0"/>
              </a:endParaRPr>
            </a:p>
          </p:txBody>
        </p:sp>
        <p:sp>
          <p:nvSpPr>
            <p:cNvPr id="207916" name="Rectangle 44"/>
            <p:cNvSpPr>
              <a:spLocks noChangeArrowheads="1"/>
            </p:cNvSpPr>
            <p:nvPr/>
          </p:nvSpPr>
          <p:spPr bwMode="auto">
            <a:xfrm>
              <a:off x="3981" y="770"/>
              <a:ext cx="623" cy="262"/>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i="1">
                  <a:latin typeface="Times New Roman" panose="02020603050405020304" pitchFamily="18" charset="0"/>
                  <a:cs typeface="Times New Roman" panose="02020603050405020304" pitchFamily="18" charset="0"/>
                </a:rPr>
                <a:t>π</a:t>
              </a:r>
              <a:r>
                <a:rPr lang="en-GB" altLang="zh-CN" i="1" baseline="30000">
                  <a:latin typeface="Times New Roman" panose="02020603050405020304" pitchFamily="18" charset="0"/>
                  <a:cs typeface="Times New Roman" panose="02020603050405020304" pitchFamily="18" charset="0"/>
                </a:rPr>
                <a:t>*</a:t>
              </a:r>
              <a:r>
                <a:rPr lang="en-GB" altLang="zh-CN" baseline="-25000">
                  <a:latin typeface="Times New Roman" panose="02020603050405020304" pitchFamily="18" charset="0"/>
                  <a:cs typeface="Times New Roman" panose="02020603050405020304" pitchFamily="18" charset="0"/>
                </a:rPr>
                <a:t>2</a:t>
              </a:r>
              <a:r>
                <a:rPr lang="en-GB" altLang="zh-CN" i="1" baseline="-25000">
                  <a:latin typeface="Times New Roman" panose="02020603050405020304" pitchFamily="18" charset="0"/>
                  <a:cs typeface="Times New Roman" panose="02020603050405020304" pitchFamily="18" charset="0"/>
                </a:rPr>
                <a:t>p</a:t>
              </a:r>
              <a:endParaRPr lang="en-US" altLang="zh-CN" i="1" baseline="-25000">
                <a:latin typeface="Times New Roman" panose="02020603050405020304" pitchFamily="18" charset="0"/>
                <a:cs typeface="Times New Roman" panose="02020603050405020304" pitchFamily="18" charset="0"/>
              </a:endParaRPr>
            </a:p>
          </p:txBody>
        </p:sp>
        <p:sp>
          <p:nvSpPr>
            <p:cNvPr id="110640" name="Oval 45"/>
            <p:cNvSpPr>
              <a:spLocks noChangeArrowheads="1"/>
            </p:cNvSpPr>
            <p:nvPr/>
          </p:nvSpPr>
          <p:spPr bwMode="auto">
            <a:xfrm>
              <a:off x="3936" y="633"/>
              <a:ext cx="240" cy="194"/>
            </a:xfrm>
            <a:prstGeom prst="ellipse">
              <a:avLst/>
            </a:prstGeom>
            <a:gradFill rotWithShape="0">
              <a:gsLst>
                <a:gs pos="0">
                  <a:srgbClr val="FF9900"/>
                </a:gs>
                <a:gs pos="100000">
                  <a:srgbClr val="CCFF33"/>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41" name="Oval 46"/>
            <p:cNvSpPr>
              <a:spLocks noChangeArrowheads="1"/>
            </p:cNvSpPr>
            <p:nvPr/>
          </p:nvSpPr>
          <p:spPr bwMode="auto">
            <a:xfrm>
              <a:off x="4128" y="633"/>
              <a:ext cx="240" cy="194"/>
            </a:xfrm>
            <a:prstGeom prst="ellipse">
              <a:avLst/>
            </a:prstGeom>
            <a:gradFill rotWithShape="0">
              <a:gsLst>
                <a:gs pos="0">
                  <a:srgbClr val="FF9900"/>
                </a:gs>
                <a:gs pos="100000">
                  <a:srgbClr val="CCFF33"/>
                </a:gs>
              </a:gsLst>
              <a:path path="shape">
                <a:fillToRect l="50000" t="50000" r="50000" b="50000"/>
              </a:path>
            </a:gradFill>
            <a:ln w="222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0642" name="Line 47"/>
            <p:cNvSpPr>
              <a:spLocks noChangeShapeType="1"/>
            </p:cNvSpPr>
            <p:nvPr/>
          </p:nvSpPr>
          <p:spPr bwMode="auto">
            <a:xfrm flipV="1">
              <a:off x="2784" y="322"/>
              <a:ext cx="0" cy="25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207920" name="Rectangle 48"/>
            <p:cNvSpPr>
              <a:spLocks noChangeArrowheads="1"/>
            </p:cNvSpPr>
            <p:nvPr/>
          </p:nvSpPr>
          <p:spPr bwMode="auto">
            <a:xfrm>
              <a:off x="3264" y="3284"/>
              <a:ext cx="1272" cy="26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i="1">
                  <a:latin typeface="Times New Roman" panose="02020603050405020304" pitchFamily="18" charset="0"/>
                  <a:ea typeface="楷体_GB2312" pitchFamily="49" charset="-122"/>
                  <a:cs typeface="Times New Roman" panose="02020603050405020304" pitchFamily="18" charset="0"/>
                </a:rPr>
                <a:t>With </a:t>
              </a:r>
              <a:r>
                <a:rPr lang="en-GB" altLang="zh-CN">
                  <a:latin typeface="Times New Roman" panose="02020603050405020304" pitchFamily="18" charset="0"/>
                  <a:ea typeface="楷体_GB2312" pitchFamily="49" charset="-122"/>
                  <a:cs typeface="Times New Roman" panose="02020603050405020304" pitchFamily="18" charset="0"/>
                </a:rPr>
                <a:t>2</a:t>
              </a:r>
              <a:r>
                <a:rPr lang="en-GB" altLang="zh-CN" i="1">
                  <a:latin typeface="Times New Roman" panose="02020603050405020304" pitchFamily="18" charset="0"/>
                  <a:ea typeface="楷体_GB2312" pitchFamily="49" charset="-122"/>
                  <a:cs typeface="Times New Roman" panose="02020603050405020304" pitchFamily="18" charset="0"/>
                </a:rPr>
                <a:t>s – </a:t>
              </a:r>
              <a:r>
                <a:rPr lang="en-GB" altLang="zh-CN">
                  <a:latin typeface="Times New Roman" panose="02020603050405020304" pitchFamily="18" charset="0"/>
                  <a:ea typeface="楷体_GB2312" pitchFamily="49" charset="-122"/>
                  <a:cs typeface="Times New Roman" panose="02020603050405020304" pitchFamily="18" charset="0"/>
                </a:rPr>
                <a:t>2</a:t>
              </a:r>
              <a:r>
                <a:rPr lang="en-GB" altLang="zh-CN" i="1">
                  <a:latin typeface="Times New Roman" panose="02020603050405020304" pitchFamily="18" charset="0"/>
                  <a:ea typeface="楷体_GB2312" pitchFamily="49" charset="-122"/>
                  <a:cs typeface="Times New Roman" panose="02020603050405020304" pitchFamily="18" charset="0"/>
                </a:rPr>
                <a:t>p mixing</a:t>
              </a:r>
              <a:endParaRPr lang="en-US" altLang="zh-CN" i="1">
                <a:latin typeface="Times New Roman" panose="02020603050405020304" pitchFamily="18" charset="0"/>
                <a:ea typeface="楷体_GB2312" pitchFamily="49" charset="-122"/>
                <a:cs typeface="Times New Roman" panose="02020603050405020304" pitchFamily="18" charset="0"/>
              </a:endParaRPr>
            </a:p>
          </p:txBody>
        </p:sp>
        <p:sp>
          <p:nvSpPr>
            <p:cNvPr id="110644" name="Line 49"/>
            <p:cNvSpPr>
              <a:spLocks noChangeShapeType="1"/>
            </p:cNvSpPr>
            <p:nvPr/>
          </p:nvSpPr>
          <p:spPr bwMode="auto">
            <a:xfrm flipH="1" flipV="1">
              <a:off x="3696" y="1433"/>
              <a:ext cx="24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45" name="Line 50"/>
            <p:cNvSpPr>
              <a:spLocks noChangeShapeType="1"/>
            </p:cNvSpPr>
            <p:nvPr/>
          </p:nvSpPr>
          <p:spPr bwMode="auto">
            <a:xfrm flipH="1" flipV="1">
              <a:off x="4368" y="1433"/>
              <a:ext cx="192"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46" name="Line 51"/>
            <p:cNvSpPr>
              <a:spLocks noChangeShapeType="1"/>
            </p:cNvSpPr>
            <p:nvPr/>
          </p:nvSpPr>
          <p:spPr bwMode="auto">
            <a:xfrm flipH="1" flipV="1">
              <a:off x="3744" y="1255"/>
              <a:ext cx="288" cy="0"/>
            </a:xfrm>
            <a:prstGeom prst="line">
              <a:avLst/>
            </a:prstGeom>
            <a:noFill/>
            <a:ln w="2222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47" name="Line 52"/>
            <p:cNvSpPr>
              <a:spLocks noChangeShapeType="1"/>
            </p:cNvSpPr>
            <p:nvPr/>
          </p:nvSpPr>
          <p:spPr bwMode="auto">
            <a:xfrm flipH="1" flipV="1">
              <a:off x="4272" y="1255"/>
              <a:ext cx="240" cy="0"/>
            </a:xfrm>
            <a:prstGeom prst="line">
              <a:avLst/>
            </a:prstGeom>
            <a:noFill/>
            <a:ln w="2222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48" name="Line 53"/>
            <p:cNvSpPr>
              <a:spLocks noChangeShapeType="1"/>
            </p:cNvSpPr>
            <p:nvPr/>
          </p:nvSpPr>
          <p:spPr bwMode="auto">
            <a:xfrm flipH="1">
              <a:off x="3744" y="722"/>
              <a:ext cx="192"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49" name="Line 54"/>
            <p:cNvSpPr>
              <a:spLocks noChangeShapeType="1"/>
            </p:cNvSpPr>
            <p:nvPr/>
          </p:nvSpPr>
          <p:spPr bwMode="auto">
            <a:xfrm flipH="1" flipV="1">
              <a:off x="3744" y="499"/>
              <a:ext cx="288"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50" name="Line 55"/>
            <p:cNvSpPr>
              <a:spLocks noChangeShapeType="1"/>
            </p:cNvSpPr>
            <p:nvPr/>
          </p:nvSpPr>
          <p:spPr bwMode="auto">
            <a:xfrm flipH="1" flipV="1">
              <a:off x="4368" y="722"/>
              <a:ext cx="19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2225">
                  <a:solidFill>
                    <a:srgbClr val="000000"/>
                  </a:solidFill>
                  <a:prstDash val="sysDot"/>
                  <a:round/>
                  <a:headEnd/>
                  <a:tailEnd/>
                </a14:hiddenLine>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51" name="Line 56"/>
            <p:cNvSpPr>
              <a:spLocks noChangeShapeType="1"/>
            </p:cNvSpPr>
            <p:nvPr/>
          </p:nvSpPr>
          <p:spPr bwMode="auto">
            <a:xfrm flipH="1" flipV="1">
              <a:off x="4272" y="499"/>
              <a:ext cx="240" cy="0"/>
            </a:xfrm>
            <a:prstGeom prst="line">
              <a:avLst/>
            </a:prstGeom>
            <a:noFill/>
            <a:ln w="2222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52" name="Line 57"/>
            <p:cNvSpPr>
              <a:spLocks noChangeShapeType="1"/>
            </p:cNvSpPr>
            <p:nvPr/>
          </p:nvSpPr>
          <p:spPr bwMode="auto">
            <a:xfrm flipH="1">
              <a:off x="3744" y="1954"/>
              <a:ext cx="288" cy="1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53" name="Line 58"/>
            <p:cNvSpPr>
              <a:spLocks noChangeShapeType="1"/>
            </p:cNvSpPr>
            <p:nvPr/>
          </p:nvSpPr>
          <p:spPr bwMode="auto">
            <a:xfrm flipH="1" flipV="1">
              <a:off x="4272" y="1966"/>
              <a:ext cx="24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54" name="Line 59"/>
            <p:cNvSpPr>
              <a:spLocks noChangeShapeType="1"/>
            </p:cNvSpPr>
            <p:nvPr/>
          </p:nvSpPr>
          <p:spPr bwMode="auto">
            <a:xfrm flipH="1">
              <a:off x="3744" y="2443"/>
              <a:ext cx="288" cy="1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0655" name="Line 60"/>
            <p:cNvSpPr>
              <a:spLocks noChangeShapeType="1"/>
            </p:cNvSpPr>
            <p:nvPr/>
          </p:nvSpPr>
          <p:spPr bwMode="auto">
            <a:xfrm flipH="1" flipV="1">
              <a:off x="4224" y="2455"/>
              <a:ext cx="288"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grpSp>
      <p:sp>
        <p:nvSpPr>
          <p:cNvPr id="207933" name="Rectangle 61"/>
          <p:cNvSpPr>
            <a:spLocks noChangeArrowheads="1"/>
          </p:cNvSpPr>
          <p:nvPr/>
        </p:nvSpPr>
        <p:spPr bwMode="auto">
          <a:xfrm>
            <a:off x="6324600" y="228600"/>
            <a:ext cx="984250" cy="396875"/>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i="1">
                <a:solidFill>
                  <a:srgbClr val="000000"/>
                </a:solidFill>
                <a:effectLst>
                  <a:outerShdw blurRad="38100" dist="38100" dir="2700000" algn="tl">
                    <a:srgbClr val="C0C0C0"/>
                  </a:outerShdw>
                </a:effectLst>
                <a:latin typeface="Arial" charset="0"/>
                <a:cs typeface="Times New Roman" pitchFamily="18" charset="0"/>
              </a:rPr>
              <a:t>σ</a:t>
            </a:r>
            <a:r>
              <a:rPr lang="en-GB" altLang="zh-CN" i="1" baseline="30000">
                <a:solidFill>
                  <a:srgbClr val="000000"/>
                </a:solidFill>
                <a:effectLst>
                  <a:outerShdw blurRad="38100" dist="38100" dir="2700000" algn="tl">
                    <a:srgbClr val="C0C0C0"/>
                  </a:outerShdw>
                </a:effectLst>
                <a:latin typeface="Arial" charset="0"/>
                <a:cs typeface="Times New Roman" pitchFamily="18" charset="0"/>
              </a:rPr>
              <a:t>*</a:t>
            </a:r>
            <a:r>
              <a:rPr lang="en-GB" altLang="zh-CN" baseline="-25000">
                <a:solidFill>
                  <a:srgbClr val="000000"/>
                </a:solidFill>
                <a:effectLst>
                  <a:outerShdw blurRad="38100" dist="38100" dir="2700000" algn="tl">
                    <a:srgbClr val="C0C0C0"/>
                  </a:outerShdw>
                </a:effectLst>
                <a:latin typeface="Arial" charset="0"/>
                <a:cs typeface="Times New Roman" pitchFamily="18" charset="0"/>
              </a:rPr>
              <a:t>2</a:t>
            </a:r>
            <a:r>
              <a:rPr lang="en-GB" altLang="zh-CN" i="1" baseline="-25000">
                <a:solidFill>
                  <a:srgbClr val="000000"/>
                </a:solidFill>
                <a:effectLst>
                  <a:outerShdw blurRad="38100" dist="38100" dir="2700000" algn="tl">
                    <a:srgbClr val="C0C0C0"/>
                  </a:outerShdw>
                </a:effectLst>
                <a:latin typeface="Arial" charset="0"/>
                <a:cs typeface="Times New Roman" pitchFamily="18" charset="0"/>
              </a:rPr>
              <a:t>p</a:t>
            </a:r>
            <a:endParaRPr lang="en-US" altLang="zh-CN" i="1" baseline="-25000">
              <a:solidFill>
                <a:srgbClr val="000000"/>
              </a:solidFill>
              <a:effectLst>
                <a:outerShdw blurRad="38100" dist="38100" dir="2700000" algn="tl">
                  <a:srgbClr val="C0C0C0"/>
                </a:outerShdw>
              </a:effectLst>
              <a:latin typeface="Arial" charset="0"/>
              <a:cs typeface="Times New Roman" pitchFamily="18" charset="0"/>
            </a:endParaRPr>
          </a:p>
        </p:txBody>
      </p:sp>
      <p:sp>
        <p:nvSpPr>
          <p:cNvPr id="111623" name="标题 62"/>
          <p:cNvSpPr>
            <a:spLocks noGrp="1"/>
          </p:cNvSpPr>
          <p:nvPr>
            <p:ph type="title" idx="4294967295"/>
          </p:nvPr>
        </p:nvSpPr>
        <p:spPr>
          <a:xfrm>
            <a:off x="251520" y="315913"/>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2.3.2.2  </a:t>
            </a:r>
            <a:r>
              <a:rPr lang="zh-CN" altLang="en-US" sz="3200" dirty="0">
                <a:latin typeface="+mj-ea"/>
              </a:rPr>
              <a:t>分子轨道理论</a:t>
            </a:r>
            <a:endParaRPr lang="en-GB" sz="3200"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ChangeArrowheads="1"/>
          </p:cNvSpPr>
          <p:nvPr/>
        </p:nvSpPr>
        <p:spPr bwMode="auto">
          <a:xfrm>
            <a:off x="323850" y="981075"/>
            <a:ext cx="1714500" cy="400050"/>
          </a:xfrm>
          <a:prstGeom prst="rect">
            <a:avLst/>
          </a:prstGeom>
          <a:noFill/>
          <a:ln w="9525">
            <a:noFill/>
            <a:miter lim="800000"/>
            <a:headEnd/>
            <a:tailEnd/>
          </a:ln>
          <a:effectLst/>
        </p:spPr>
        <p:txBody>
          <a:bodyPr lIns="92075" tIns="46038" rIns="92075" bIns="46038">
            <a:spAutoFit/>
          </a:bodyPr>
          <a:lstStyle/>
          <a:p>
            <a:pPr eaLnBrk="0" hangingPunct="0">
              <a:defRPr/>
            </a:pPr>
            <a:r>
              <a:rPr lang="zh-CN" altLang="en-GB" sz="2000" dirty="0">
                <a:solidFill>
                  <a:srgbClr val="FF0000"/>
                </a:solidFill>
                <a:latin typeface="Arial" charset="0"/>
                <a:ea typeface="楷体_GB2312" pitchFamily="49" charset="-122"/>
              </a:rPr>
              <a:t>应用举例</a:t>
            </a:r>
            <a:endParaRPr lang="zh-CN" altLang="en-US" sz="2000" dirty="0">
              <a:solidFill>
                <a:srgbClr val="FF0000"/>
              </a:solidFill>
              <a:latin typeface="Arial" charset="0"/>
              <a:ea typeface="楷体_GB2312" pitchFamily="49" charset="-122"/>
            </a:endParaRPr>
          </a:p>
        </p:txBody>
      </p:sp>
      <p:sp>
        <p:nvSpPr>
          <p:cNvPr id="208899" name="Rectangle 3"/>
          <p:cNvSpPr>
            <a:spLocks noChangeArrowheads="1"/>
          </p:cNvSpPr>
          <p:nvPr/>
        </p:nvSpPr>
        <p:spPr bwMode="auto">
          <a:xfrm>
            <a:off x="1187450" y="1484313"/>
            <a:ext cx="6056313" cy="401637"/>
          </a:xfrm>
          <a:prstGeom prst="rect">
            <a:avLst/>
          </a:prstGeom>
          <a:noFill/>
          <a:ln w="9525">
            <a:noFill/>
            <a:miter lim="800000"/>
            <a:headEnd/>
            <a:tailEnd/>
          </a:ln>
          <a:effectLst/>
        </p:spPr>
        <p:txBody>
          <a:bodyPr lIns="92075" tIns="46038" rIns="92075" bIns="46038">
            <a:spAutoFit/>
          </a:bodyPr>
          <a:lstStyle/>
          <a:p>
            <a:pPr eaLnBrk="0" hangingPunct="0">
              <a:defRPr/>
            </a:pPr>
            <a:r>
              <a:rPr lang="zh-CN" altLang="en-GB" sz="2000" dirty="0">
                <a:latin typeface="Arial" charset="0"/>
                <a:ea typeface="楷体_GB2312" pitchFamily="49" charset="-122"/>
              </a:rPr>
              <a:t>键级 =(成键电子数 – 反键电子数)/2</a:t>
            </a:r>
            <a:endParaRPr lang="en-US" altLang="zh-CN" sz="2000" dirty="0">
              <a:latin typeface="Arial" charset="0"/>
              <a:ea typeface="楷体_GB2312" pitchFamily="49" charset="-122"/>
            </a:endParaRPr>
          </a:p>
        </p:txBody>
      </p:sp>
      <p:sp>
        <p:nvSpPr>
          <p:cNvPr id="208900" name="Rectangle 4"/>
          <p:cNvSpPr>
            <a:spLocks noChangeArrowheads="1"/>
          </p:cNvSpPr>
          <p:nvPr/>
        </p:nvSpPr>
        <p:spPr bwMode="auto">
          <a:xfrm>
            <a:off x="179388" y="1447800"/>
            <a:ext cx="8759825" cy="4039377"/>
          </a:xfrm>
          <a:prstGeom prst="rect">
            <a:avLst/>
          </a:prstGeom>
          <a:noFill/>
          <a:ln w="9525">
            <a:noFill/>
            <a:miter lim="800000"/>
            <a:headEnd/>
            <a:tailEnd/>
          </a:ln>
          <a:effectLst/>
        </p:spPr>
        <p:txBody>
          <a:bodyPr lIns="92075" tIns="46038" rIns="92075" bIns="46038">
            <a:spAutoFit/>
          </a:bodyPr>
          <a:lstStyle/>
          <a:p>
            <a:pPr eaLnBrk="0" hangingPunct="0">
              <a:lnSpc>
                <a:spcPct val="120000"/>
              </a:lnSpc>
              <a:defRPr/>
            </a:pPr>
            <a:r>
              <a:rPr lang="zh-CN" altLang="en-GB" sz="2400" dirty="0">
                <a:latin typeface="Times New Roman" panose="02020603050405020304" pitchFamily="18" charset="0"/>
                <a:ea typeface="楷体_GB2312" pitchFamily="49" charset="-122"/>
                <a:cs typeface="Times New Roman" panose="02020603050405020304" pitchFamily="18" charset="0"/>
              </a:rPr>
              <a:t>   </a:t>
            </a:r>
            <a:endParaRPr lang="en-US" altLang="zh-CN" sz="2400" dirty="0">
              <a:latin typeface="Times New Roman" panose="02020603050405020304" pitchFamily="18" charset="0"/>
              <a:ea typeface="楷体_GB2312" pitchFamily="49" charset="-122"/>
              <a:cs typeface="Times New Roman" panose="02020603050405020304" pitchFamily="18" charset="0"/>
            </a:endParaRPr>
          </a:p>
          <a:p>
            <a:pPr eaLnBrk="0" hangingPunct="0">
              <a:lnSpc>
                <a:spcPct val="120000"/>
              </a:lnSpc>
              <a:defRPr/>
            </a:pPr>
            <a:r>
              <a:rPr lang="zh-CN" altLang="en-GB" sz="2400" b="1" dirty="0">
                <a:latin typeface="Times New Roman" panose="02020603050405020304" pitchFamily="18" charset="0"/>
                <a:ea typeface="仿宋" pitchFamily="49" charset="-122"/>
                <a:cs typeface="Times New Roman" panose="02020603050405020304" pitchFamily="18" charset="0"/>
              </a:rPr>
              <a:t>(1)</a:t>
            </a:r>
            <a:r>
              <a:rPr lang="zh-CN" altLang="en-US" sz="2400" b="1" dirty="0">
                <a:latin typeface="Times New Roman" panose="02020603050405020304" pitchFamily="18" charset="0"/>
                <a:ea typeface="仿宋" pitchFamily="49" charset="-122"/>
                <a:cs typeface="Times New Roman" panose="02020603050405020304" pitchFamily="18" charset="0"/>
              </a:rPr>
              <a:t> </a:t>
            </a:r>
            <a:r>
              <a:rPr lang="en-GB" altLang="zh-CN" sz="2400" b="1" dirty="0">
                <a:latin typeface="Times New Roman" panose="02020603050405020304" pitchFamily="18" charset="0"/>
                <a:ea typeface="仿宋" pitchFamily="49" charset="-122"/>
                <a:cs typeface="Times New Roman" panose="02020603050405020304" pitchFamily="18" charset="0"/>
              </a:rPr>
              <a:t>He</a:t>
            </a:r>
            <a:r>
              <a:rPr lang="en-GB" altLang="zh-CN" sz="2400" b="1" baseline="-25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zh-CN" altLang="en-GB" sz="2400" b="1" dirty="0">
                <a:latin typeface="Times New Roman" panose="02020603050405020304" pitchFamily="18" charset="0"/>
                <a:ea typeface="仿宋" pitchFamily="49" charset="-122"/>
                <a:cs typeface="Times New Roman" panose="02020603050405020304" pitchFamily="18" charset="0"/>
              </a:rPr>
              <a:t>(</a:t>
            </a:r>
            <a:r>
              <a:rPr lang="en-US" altLang="zh-CN" sz="2400" b="1" i="1" dirty="0">
                <a:latin typeface="Times New Roman" panose="02020603050405020304" pitchFamily="18" charset="0"/>
                <a:ea typeface="仿宋" pitchFamily="49" charset="-122"/>
                <a:cs typeface="Times New Roman" panose="02020603050405020304" pitchFamily="18" charset="0"/>
              </a:rPr>
              <a:t>σ</a:t>
            </a:r>
            <a:r>
              <a:rPr lang="zh-CN" altLang="en-GB"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1</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s</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US" altLang="zh-CN" sz="2400" b="1" i="1" dirty="0">
                <a:latin typeface="Times New Roman" panose="02020603050405020304" pitchFamily="18" charset="0"/>
                <a:ea typeface="仿宋" pitchFamily="49" charset="-122"/>
                <a:cs typeface="Times New Roman" panose="02020603050405020304" pitchFamily="18" charset="0"/>
              </a:rPr>
              <a:t>σ</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1s</a:t>
            </a:r>
            <a:r>
              <a:rPr lang="en-GB" altLang="zh-CN" sz="2400" b="1" baseline="30000"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zh-CN" altLang="en-GB" sz="2400" b="1" dirty="0">
                <a:latin typeface="Times New Roman" panose="02020603050405020304" pitchFamily="18" charset="0"/>
                <a:ea typeface="仿宋" pitchFamily="49" charset="-122"/>
                <a:cs typeface="Times New Roman" panose="02020603050405020304" pitchFamily="18" charset="0"/>
              </a:rPr>
              <a:t>键级= 0。一对成键电子进入成键轨道降低的能量被一对反键电子进入反键轨道升高的能量抵消，总能量未降低，因此等于没有形成分子。</a:t>
            </a:r>
          </a:p>
          <a:p>
            <a:pPr eaLnBrk="0" hangingPunct="0">
              <a:lnSpc>
                <a:spcPct val="120000"/>
              </a:lnSpc>
              <a:defRPr/>
            </a:pPr>
            <a:r>
              <a:rPr lang="zh-CN" altLang="en-GB" sz="2400" b="1" dirty="0">
                <a:latin typeface="Times New Roman" panose="02020603050405020304" pitchFamily="18" charset="0"/>
                <a:ea typeface="仿宋" pitchFamily="49" charset="-122"/>
                <a:cs typeface="Times New Roman" panose="02020603050405020304" pitchFamily="18" charset="0"/>
              </a:rPr>
              <a:t>(2)</a:t>
            </a:r>
            <a:r>
              <a:rPr lang="zh-CN" altLang="en-US" sz="2400" b="1" dirty="0">
                <a:latin typeface="Times New Roman" panose="02020603050405020304" pitchFamily="18" charset="0"/>
                <a:ea typeface="仿宋" pitchFamily="49" charset="-122"/>
                <a:cs typeface="Times New Roman" panose="02020603050405020304" pitchFamily="18" charset="0"/>
              </a:rPr>
              <a:t> </a:t>
            </a:r>
            <a:r>
              <a:rPr lang="en-GB" altLang="zh-CN" sz="2400" b="1" dirty="0">
                <a:latin typeface="Times New Roman" panose="02020603050405020304" pitchFamily="18" charset="0"/>
                <a:ea typeface="仿宋" pitchFamily="49" charset="-122"/>
                <a:cs typeface="Times New Roman" panose="02020603050405020304" pitchFamily="18" charset="0"/>
              </a:rPr>
              <a:t>H</a:t>
            </a:r>
            <a:r>
              <a:rPr lang="en-GB" altLang="zh-CN" sz="2400" b="1" baseline="-25000" dirty="0">
                <a:latin typeface="Times New Roman" panose="02020603050405020304" pitchFamily="18" charset="0"/>
                <a:ea typeface="仿宋" pitchFamily="49" charset="-122"/>
                <a:cs typeface="Times New Roman" panose="02020603050405020304" pitchFamily="18" charset="0"/>
              </a:rPr>
              <a:t>2</a:t>
            </a:r>
            <a:r>
              <a:rPr lang="en-GB" altLang="zh-CN" sz="2400" b="1" baseline="30000" dirty="0">
                <a:latin typeface="Times New Roman" panose="02020603050405020304" pitchFamily="18" charset="0"/>
                <a:ea typeface="仿宋" pitchFamily="49" charset="-122"/>
                <a:cs typeface="Times New Roman" panose="02020603050405020304" pitchFamily="18" charset="0"/>
              </a:rPr>
              <a:t>+</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zh-CN" altLang="en-GB" sz="2400" b="1" dirty="0">
                <a:latin typeface="Times New Roman" panose="02020603050405020304" pitchFamily="18" charset="0"/>
                <a:ea typeface="仿宋" pitchFamily="49" charset="-122"/>
                <a:cs typeface="Times New Roman" panose="02020603050405020304" pitchFamily="18" charset="0"/>
              </a:rPr>
              <a:t>(</a:t>
            </a:r>
            <a:r>
              <a:rPr lang="en-US" altLang="zh-CN" sz="2400" b="1" i="1" dirty="0">
                <a:latin typeface="Times New Roman" panose="02020603050405020304" pitchFamily="18" charset="0"/>
                <a:ea typeface="仿宋" pitchFamily="49" charset="-122"/>
                <a:cs typeface="Times New Roman" panose="02020603050405020304" pitchFamily="18" charset="0"/>
              </a:rPr>
              <a:t>σ</a:t>
            </a:r>
            <a:r>
              <a:rPr lang="zh-CN" altLang="en-GB"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1</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s</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1</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zh-CN" altLang="en-GB" sz="2400" b="1" dirty="0">
                <a:latin typeface="Times New Roman" panose="02020603050405020304" pitchFamily="18" charset="0"/>
                <a:ea typeface="仿宋" pitchFamily="49" charset="-122"/>
                <a:cs typeface="Times New Roman" panose="02020603050405020304" pitchFamily="18" charset="0"/>
              </a:rPr>
              <a:t>键级= 0.5。总能量降低，所以能稳定存在！</a:t>
            </a:r>
          </a:p>
          <a:p>
            <a:pPr eaLnBrk="0" hangingPunct="0">
              <a:lnSpc>
                <a:spcPct val="120000"/>
              </a:lnSpc>
              <a:defRPr/>
            </a:pPr>
            <a:r>
              <a:rPr lang="zh-CN" altLang="en-GB" sz="2400" b="1" dirty="0">
                <a:latin typeface="Times New Roman" panose="02020603050405020304" pitchFamily="18" charset="0"/>
                <a:ea typeface="仿宋" pitchFamily="49" charset="-122"/>
                <a:cs typeface="Times New Roman" panose="02020603050405020304" pitchFamily="18" charset="0"/>
              </a:rPr>
              <a:t>(3)</a:t>
            </a:r>
            <a:r>
              <a:rPr lang="zh-CN" altLang="en-US" sz="2400" b="1" dirty="0">
                <a:latin typeface="Times New Roman" panose="02020603050405020304" pitchFamily="18" charset="0"/>
                <a:ea typeface="仿宋" pitchFamily="49" charset="-122"/>
                <a:cs typeface="Times New Roman" panose="02020603050405020304" pitchFamily="18" charset="0"/>
              </a:rPr>
              <a:t> </a:t>
            </a:r>
            <a:r>
              <a:rPr lang="en-GB" altLang="zh-CN" sz="2400" b="1" dirty="0">
                <a:latin typeface="Times New Roman" panose="02020603050405020304" pitchFamily="18" charset="0"/>
                <a:ea typeface="仿宋" pitchFamily="49" charset="-122"/>
                <a:cs typeface="Times New Roman" panose="02020603050405020304" pitchFamily="18" charset="0"/>
              </a:rPr>
              <a:t>O</a:t>
            </a:r>
            <a:r>
              <a:rPr lang="en-GB" altLang="zh-CN" sz="2400" b="1" baseline="-25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US"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i="1" dirty="0">
                <a:latin typeface="Times New Roman" panose="02020603050405020304" pitchFamily="18" charset="0"/>
                <a:ea typeface="仿宋" pitchFamily="49" charset="-122"/>
                <a:cs typeface="Times New Roman" panose="02020603050405020304" pitchFamily="18" charset="0"/>
                <a:sym typeface="Symbol"/>
              </a:rPr>
              <a:t></a:t>
            </a:r>
            <a:r>
              <a:rPr lang="zh-CN" altLang="en-GB"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1</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s</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i="1" dirty="0">
                <a:latin typeface="Times New Roman" panose="02020603050405020304" pitchFamily="18" charset="0"/>
                <a:ea typeface="仿宋" pitchFamily="49" charset="-122"/>
                <a:cs typeface="Times New Roman" panose="02020603050405020304" pitchFamily="18" charset="0"/>
                <a:sym typeface="Symbol"/>
              </a:rPr>
              <a:t></a:t>
            </a:r>
            <a:r>
              <a:rPr lang="en-GB" altLang="zh-CN" sz="2400" b="1" baseline="30000"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1s</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US" altLang="zh-CN" sz="2400" b="1" i="1" dirty="0">
                <a:latin typeface="Times New Roman" panose="02020603050405020304" pitchFamily="18" charset="0"/>
                <a:ea typeface="仿宋" pitchFamily="49" charset="-122"/>
                <a:cs typeface="Times New Roman" panose="02020603050405020304" pitchFamily="18" charset="0"/>
              </a:rPr>
              <a:t>σ</a:t>
            </a:r>
            <a:r>
              <a:rPr lang="zh-CN" altLang="en-GB"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s</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i="1" dirty="0">
                <a:latin typeface="Times New Roman" panose="02020603050405020304" pitchFamily="18" charset="0"/>
                <a:ea typeface="仿宋" pitchFamily="49" charset="-122"/>
                <a:cs typeface="Times New Roman" panose="02020603050405020304" pitchFamily="18" charset="0"/>
                <a:sym typeface="Symbol"/>
              </a:rPr>
              <a:t></a:t>
            </a:r>
            <a:r>
              <a:rPr lang="en-GB" altLang="zh-CN" sz="2400" b="1" baseline="30000"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2s</a:t>
            </a:r>
            <a:r>
              <a:rPr lang="en-GB" altLang="zh-CN" sz="2400" b="1" dirty="0">
                <a:latin typeface="Times New Roman" panose="02020603050405020304" pitchFamily="18" charset="0"/>
                <a:ea typeface="仿宋" pitchFamily="49" charset="-122"/>
                <a:cs typeface="Times New Roman" panose="02020603050405020304" pitchFamily="18" charset="0"/>
              </a:rPr>
              <a:t>) </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i="1" dirty="0">
                <a:latin typeface="Times New Roman" panose="02020603050405020304" pitchFamily="18" charset="0"/>
                <a:ea typeface="仿宋" pitchFamily="49" charset="-122"/>
                <a:cs typeface="Times New Roman" panose="02020603050405020304" pitchFamily="18" charset="0"/>
                <a:sym typeface="Symbol"/>
              </a:rPr>
              <a:t></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2px</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i="1"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2py</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 </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i="1"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2pz</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i="1"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30000"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2py</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1</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i="1"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30000"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2pz</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1</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zh-CN" altLang="en-GB" sz="2400" b="1" dirty="0">
                <a:latin typeface="Times New Roman" panose="02020603050405020304" pitchFamily="18" charset="0"/>
                <a:ea typeface="仿宋" pitchFamily="49" charset="-122"/>
                <a:cs typeface="Times New Roman" panose="02020603050405020304" pitchFamily="18" charset="0"/>
              </a:rPr>
              <a:t>键级 = 2。        </a:t>
            </a:r>
            <a:r>
              <a:rPr lang="zh-CN" altLang="en-US" sz="2400" b="1" dirty="0">
                <a:latin typeface="Times New Roman" panose="02020603050405020304" pitchFamily="18" charset="0"/>
                <a:ea typeface="仿宋" pitchFamily="49" charset="-122"/>
                <a:cs typeface="Times New Roman" panose="02020603050405020304" pitchFamily="18" charset="0"/>
              </a:rPr>
              <a:t>      </a:t>
            </a:r>
            <a:r>
              <a:rPr lang="zh-CN" altLang="en-GB" sz="2400" b="1" dirty="0">
                <a:latin typeface="Times New Roman" panose="02020603050405020304" pitchFamily="18" charset="0"/>
                <a:ea typeface="仿宋" pitchFamily="49" charset="-122"/>
                <a:cs typeface="Times New Roman" panose="02020603050405020304" pitchFamily="18" charset="0"/>
              </a:rPr>
              <a:t> ，两个单电子，具有磁性！</a:t>
            </a:r>
          </a:p>
          <a:p>
            <a:pPr eaLnBrk="0" hangingPunct="0">
              <a:lnSpc>
                <a:spcPct val="120000"/>
              </a:lnSpc>
              <a:defRPr/>
            </a:pPr>
            <a:r>
              <a:rPr lang="zh-CN" altLang="en-GB" sz="2400" b="1" dirty="0">
                <a:latin typeface="Times New Roman" panose="02020603050405020304" pitchFamily="18" charset="0"/>
                <a:ea typeface="仿宋" pitchFamily="49" charset="-122"/>
                <a:cs typeface="Times New Roman" panose="02020603050405020304" pitchFamily="18" charset="0"/>
              </a:rPr>
              <a:t>(4)</a:t>
            </a:r>
            <a:r>
              <a:rPr lang="zh-CN" altLang="en-US" sz="2400" b="1" dirty="0">
                <a:latin typeface="Times New Roman" panose="02020603050405020304" pitchFamily="18" charset="0"/>
                <a:ea typeface="仿宋" pitchFamily="49" charset="-122"/>
                <a:cs typeface="Times New Roman" panose="02020603050405020304" pitchFamily="18" charset="0"/>
              </a:rPr>
              <a:t> </a:t>
            </a:r>
            <a:r>
              <a:rPr lang="en-GB" altLang="zh-CN" sz="2400" b="1" dirty="0">
                <a:latin typeface="Times New Roman" panose="02020603050405020304" pitchFamily="18" charset="0"/>
                <a:ea typeface="仿宋" pitchFamily="49" charset="-122"/>
                <a:cs typeface="Times New Roman" panose="02020603050405020304" pitchFamily="18" charset="0"/>
              </a:rPr>
              <a:t>N</a:t>
            </a:r>
            <a:r>
              <a:rPr lang="en-GB" altLang="zh-CN" sz="2400" b="1" baseline="-25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zh-CN" altLang="en-GB" sz="2400" b="1" dirty="0">
                <a:latin typeface="Times New Roman" panose="02020603050405020304" pitchFamily="18" charset="0"/>
                <a:ea typeface="仿宋" pitchFamily="49" charset="-122"/>
                <a:cs typeface="Times New Roman" panose="02020603050405020304" pitchFamily="18" charset="0"/>
              </a:rPr>
              <a:t>(</a:t>
            </a:r>
            <a:r>
              <a:rPr lang="en-US" altLang="zh-CN" sz="2400" b="1" i="1" dirty="0">
                <a:latin typeface="Times New Roman" panose="02020603050405020304" pitchFamily="18" charset="0"/>
                <a:ea typeface="仿宋" pitchFamily="49" charset="-122"/>
                <a:cs typeface="Times New Roman" panose="02020603050405020304" pitchFamily="18" charset="0"/>
              </a:rPr>
              <a:t>σ</a:t>
            </a:r>
            <a:r>
              <a:rPr lang="zh-CN" altLang="en-GB"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1</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s</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US" altLang="zh-CN" sz="2400" b="1" i="1" dirty="0">
                <a:latin typeface="Times New Roman" panose="02020603050405020304" pitchFamily="18" charset="0"/>
                <a:ea typeface="仿宋" pitchFamily="49" charset="-122"/>
                <a:cs typeface="Times New Roman" panose="02020603050405020304" pitchFamily="18" charset="0"/>
              </a:rPr>
              <a:t>σ</a:t>
            </a:r>
            <a:r>
              <a:rPr lang="en-GB" altLang="zh-CN" sz="2400" b="1" baseline="30000"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1s</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US" altLang="zh-CN" sz="2400" b="1" i="1" dirty="0">
                <a:latin typeface="Times New Roman" panose="02020603050405020304" pitchFamily="18" charset="0"/>
                <a:ea typeface="仿宋" pitchFamily="49" charset="-122"/>
                <a:cs typeface="Times New Roman" panose="02020603050405020304" pitchFamily="18" charset="0"/>
              </a:rPr>
              <a:t>σ</a:t>
            </a:r>
            <a:r>
              <a:rPr lang="zh-CN" altLang="en-GB"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s</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US" altLang="zh-CN" sz="2400" b="1" i="1" dirty="0">
                <a:latin typeface="Times New Roman" panose="02020603050405020304" pitchFamily="18" charset="0"/>
                <a:ea typeface="仿宋" pitchFamily="49" charset="-122"/>
                <a:cs typeface="Times New Roman" panose="02020603050405020304" pitchFamily="18" charset="0"/>
              </a:rPr>
              <a:t>σ</a:t>
            </a:r>
            <a:r>
              <a:rPr lang="en-GB" altLang="zh-CN" sz="2400" b="1" baseline="30000"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2s</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US" altLang="zh-CN" sz="2400" b="1" i="1" dirty="0">
                <a:latin typeface="Times New Roman" panose="02020603050405020304" pitchFamily="18" charset="0"/>
                <a:ea typeface="仿宋" pitchFamily="49" charset="-122"/>
                <a:cs typeface="Times New Roman" panose="02020603050405020304" pitchFamily="18" charset="0"/>
              </a:rPr>
              <a:t>σ</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2px</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i="1"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2py</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i="1"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GB" altLang="zh-CN" sz="2400" b="1" baseline="-25000" dirty="0">
                <a:latin typeface="Times New Roman" panose="02020603050405020304" pitchFamily="18" charset="0"/>
                <a:ea typeface="仿宋" pitchFamily="49" charset="-122"/>
                <a:cs typeface="Times New Roman" panose="02020603050405020304" pitchFamily="18" charset="0"/>
                <a:sym typeface="Symbol" pitchFamily="18" charset="2"/>
              </a:rPr>
              <a:t>2pz</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en-GB" altLang="zh-CN" sz="2400" b="1" baseline="30000" dirty="0">
                <a:latin typeface="Times New Roman" panose="02020603050405020304" pitchFamily="18" charset="0"/>
                <a:ea typeface="仿宋" pitchFamily="49" charset="-122"/>
                <a:cs typeface="Times New Roman" panose="02020603050405020304" pitchFamily="18" charset="0"/>
              </a:rPr>
              <a:t>2 </a:t>
            </a:r>
            <a:r>
              <a:rPr lang="en-GB" altLang="zh-CN" sz="2400" b="1" dirty="0">
                <a:latin typeface="Times New Roman" panose="02020603050405020304" pitchFamily="18" charset="0"/>
                <a:ea typeface="仿宋" pitchFamily="49" charset="-122"/>
                <a:cs typeface="Times New Roman" panose="02020603050405020304" pitchFamily="18" charset="0"/>
              </a:rPr>
              <a:t>，</a:t>
            </a:r>
            <a:r>
              <a:rPr lang="zh-CN" altLang="en-GB" sz="2400" b="1" dirty="0">
                <a:latin typeface="Times New Roman" panose="02020603050405020304" pitchFamily="18" charset="0"/>
                <a:ea typeface="仿宋" pitchFamily="49" charset="-122"/>
                <a:cs typeface="Times New Roman" panose="02020603050405020304" pitchFamily="18" charset="0"/>
              </a:rPr>
              <a:t>键级 = 3。总能量降低多，键级等于3，很稳定！</a:t>
            </a:r>
            <a:endParaRPr lang="zh-CN" altLang="en-US" sz="2400" b="1" dirty="0">
              <a:latin typeface="Times New Roman" panose="02020603050405020304" pitchFamily="18" charset="0"/>
              <a:ea typeface="仿宋" pitchFamily="49" charset="-122"/>
              <a:cs typeface="Times New Roman" panose="02020603050405020304" pitchFamily="18" charset="0"/>
            </a:endParaRPr>
          </a:p>
        </p:txBody>
      </p:sp>
      <p:grpSp>
        <p:nvGrpSpPr>
          <p:cNvPr id="111621" name="Group 14"/>
          <p:cNvGrpSpPr>
            <a:grpSpLocks/>
          </p:cNvGrpSpPr>
          <p:nvPr/>
        </p:nvGrpSpPr>
        <p:grpSpPr bwMode="auto">
          <a:xfrm>
            <a:off x="1547664" y="3933056"/>
            <a:ext cx="1295982" cy="704850"/>
            <a:chOff x="1056" y="2736"/>
            <a:chExt cx="957" cy="444"/>
          </a:xfrm>
        </p:grpSpPr>
        <p:sp>
          <p:nvSpPr>
            <p:cNvPr id="208903" name="Rectangle 7"/>
            <p:cNvSpPr>
              <a:spLocks noChangeArrowheads="1"/>
            </p:cNvSpPr>
            <p:nvPr/>
          </p:nvSpPr>
          <p:spPr bwMode="auto">
            <a:xfrm>
              <a:off x="1152" y="2880"/>
              <a:ext cx="816" cy="252"/>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sz="2000" i="1" dirty="0">
                  <a:latin typeface="Times New Roman" panose="02020603050405020304" pitchFamily="18" charset="0"/>
                  <a:ea typeface="楷体_GB2312" pitchFamily="49" charset="-122"/>
                  <a:cs typeface="Times New Roman" panose="02020603050405020304" pitchFamily="18" charset="0"/>
                </a:rPr>
                <a:t>O      </a:t>
              </a:r>
              <a:r>
                <a:rPr lang="en-GB" altLang="zh-CN" sz="2000" i="1" dirty="0" err="1">
                  <a:latin typeface="Times New Roman" panose="02020603050405020304" pitchFamily="18" charset="0"/>
                  <a:ea typeface="楷体_GB2312" pitchFamily="49" charset="-122"/>
                  <a:cs typeface="Times New Roman" panose="02020603050405020304" pitchFamily="18" charset="0"/>
                </a:rPr>
                <a:t>O</a:t>
              </a:r>
              <a:endParaRPr lang="en-US" altLang="zh-CN" sz="2000" i="1" dirty="0">
                <a:latin typeface="Times New Roman" panose="02020603050405020304" pitchFamily="18" charset="0"/>
                <a:ea typeface="楷体_GB2312" pitchFamily="49" charset="-122"/>
                <a:cs typeface="Times New Roman" panose="02020603050405020304" pitchFamily="18" charset="0"/>
              </a:endParaRPr>
            </a:p>
          </p:txBody>
        </p:sp>
        <p:sp>
          <p:nvSpPr>
            <p:cNvPr id="111624" name="Line 8"/>
            <p:cNvSpPr>
              <a:spLocks noChangeShapeType="1"/>
            </p:cNvSpPr>
            <p:nvPr/>
          </p:nvSpPr>
          <p:spPr bwMode="auto">
            <a:xfrm>
              <a:off x="1392" y="3024"/>
              <a:ext cx="240" cy="0"/>
            </a:xfrm>
            <a:prstGeom prst="line">
              <a:avLst/>
            </a:prstGeom>
            <a:noFill/>
            <a:ln w="22225">
              <a:solidFill>
                <a:schemeClr val="bg2"/>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208905" name="Rectangle 9"/>
            <p:cNvSpPr>
              <a:spLocks noChangeArrowheads="1"/>
            </p:cNvSpPr>
            <p:nvPr/>
          </p:nvSpPr>
          <p:spPr bwMode="auto">
            <a:xfrm>
              <a:off x="1056" y="2880"/>
              <a:ext cx="276" cy="252"/>
            </a:xfrm>
            <a:prstGeom prst="rect">
              <a:avLst/>
            </a:prstGeom>
            <a:noFill/>
            <a:ln w="9525">
              <a:noFill/>
              <a:miter lim="800000"/>
              <a:headEnd/>
              <a:tailEnd/>
            </a:ln>
            <a:effectLst/>
          </p:spPr>
          <p:txBody>
            <a:bodyPr lIns="92075" tIns="46038" rIns="92075" bIns="46038">
              <a:spAutoFit/>
            </a:bodyPr>
            <a:lstStyle/>
            <a:p>
              <a:pPr eaLnBrk="0" hangingPunct="0">
                <a:defRPr/>
              </a:pPr>
              <a:r>
                <a:rPr lang="zh-CN" altLang="en-GB" sz="2000">
                  <a:latin typeface="Times New Roman" panose="02020603050405020304" pitchFamily="18" charset="0"/>
                  <a:ea typeface="楷体_GB2312" pitchFamily="49" charset="-122"/>
                  <a:cs typeface="Times New Roman" panose="02020603050405020304" pitchFamily="18" charset="0"/>
                </a:rPr>
                <a:t>:</a:t>
              </a:r>
              <a:r>
                <a:rPr lang="zh-CN" altLang="en-GB" sz="2000" i="1">
                  <a:latin typeface="Times New Roman" panose="02020603050405020304" pitchFamily="18" charset="0"/>
                  <a:ea typeface="楷体_GB2312" pitchFamily="49" charset="-122"/>
                  <a:cs typeface="Times New Roman" panose="02020603050405020304" pitchFamily="18" charset="0"/>
                </a:rPr>
                <a:t> </a:t>
              </a:r>
              <a:endParaRPr lang="en-US" altLang="zh-CN" sz="2000" i="1">
                <a:latin typeface="Times New Roman" panose="02020603050405020304" pitchFamily="18" charset="0"/>
                <a:ea typeface="楷体_GB2312" pitchFamily="49" charset="-122"/>
                <a:cs typeface="Times New Roman" panose="02020603050405020304" pitchFamily="18" charset="0"/>
              </a:endParaRPr>
            </a:p>
          </p:txBody>
        </p:sp>
        <p:sp>
          <p:nvSpPr>
            <p:cNvPr id="208906" name="Rectangle 10"/>
            <p:cNvSpPr>
              <a:spLocks noChangeArrowheads="1"/>
            </p:cNvSpPr>
            <p:nvPr/>
          </p:nvSpPr>
          <p:spPr bwMode="auto">
            <a:xfrm>
              <a:off x="1776" y="2880"/>
              <a:ext cx="237"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GB" sz="2000" dirty="0">
                  <a:latin typeface="Times New Roman" panose="02020603050405020304" pitchFamily="18" charset="0"/>
                  <a:ea typeface="楷体_GB2312" pitchFamily="49" charset="-122"/>
                  <a:cs typeface="Times New Roman" panose="02020603050405020304" pitchFamily="18" charset="0"/>
                </a:rPr>
                <a:t>:</a:t>
              </a:r>
              <a:r>
                <a:rPr lang="zh-CN" altLang="en-GB" sz="2000" i="1" dirty="0">
                  <a:latin typeface="Times New Roman" panose="02020603050405020304" pitchFamily="18" charset="0"/>
                  <a:ea typeface="楷体_GB2312" pitchFamily="49" charset="-122"/>
                  <a:cs typeface="Times New Roman" panose="02020603050405020304" pitchFamily="18" charset="0"/>
                </a:rPr>
                <a:t> </a:t>
              </a:r>
              <a:endParaRPr lang="en-US" altLang="zh-CN" sz="2000" i="1" dirty="0">
                <a:latin typeface="Times New Roman" panose="02020603050405020304" pitchFamily="18" charset="0"/>
                <a:ea typeface="楷体_GB2312" pitchFamily="49" charset="-122"/>
                <a:cs typeface="Times New Roman" panose="02020603050405020304" pitchFamily="18" charset="0"/>
              </a:endParaRPr>
            </a:p>
          </p:txBody>
        </p:sp>
        <p:sp>
          <p:nvSpPr>
            <p:cNvPr id="208907" name="Rectangle 11"/>
            <p:cNvSpPr>
              <a:spLocks noChangeArrowheads="1"/>
            </p:cNvSpPr>
            <p:nvPr/>
          </p:nvSpPr>
          <p:spPr bwMode="auto">
            <a:xfrm>
              <a:off x="1344" y="2928"/>
              <a:ext cx="353"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GB" sz="2000" i="1" dirty="0">
                  <a:latin typeface="Times New Roman" panose="02020603050405020304" pitchFamily="18" charset="0"/>
                  <a:ea typeface="楷体_GB2312" pitchFamily="49" charset="-122"/>
                  <a:cs typeface="Times New Roman" panose="02020603050405020304" pitchFamily="18" charset="0"/>
                </a:rPr>
                <a:t>… </a:t>
              </a:r>
              <a:endParaRPr lang="en-US" altLang="zh-CN" sz="2000" i="1" dirty="0">
                <a:latin typeface="Times New Roman" panose="02020603050405020304" pitchFamily="18" charset="0"/>
                <a:ea typeface="楷体_GB2312" pitchFamily="49" charset="-122"/>
                <a:cs typeface="Times New Roman" panose="02020603050405020304" pitchFamily="18" charset="0"/>
              </a:endParaRPr>
            </a:p>
          </p:txBody>
        </p:sp>
        <p:sp>
          <p:nvSpPr>
            <p:cNvPr id="208908" name="Rectangle 12"/>
            <p:cNvSpPr>
              <a:spLocks noChangeArrowheads="1"/>
            </p:cNvSpPr>
            <p:nvPr/>
          </p:nvSpPr>
          <p:spPr bwMode="auto">
            <a:xfrm>
              <a:off x="1344" y="2736"/>
              <a:ext cx="353"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zh-CN" altLang="en-GB" sz="2000" i="1" dirty="0">
                  <a:latin typeface="Times New Roman" panose="02020603050405020304" pitchFamily="18" charset="0"/>
                  <a:ea typeface="楷体_GB2312" pitchFamily="49" charset="-122"/>
                  <a:cs typeface="Times New Roman" panose="02020603050405020304" pitchFamily="18" charset="0"/>
                </a:rPr>
                <a:t>… </a:t>
              </a:r>
              <a:endParaRPr lang="en-US" altLang="zh-CN" sz="2000" i="1" dirty="0">
                <a:latin typeface="Times New Roman" panose="02020603050405020304" pitchFamily="18" charset="0"/>
                <a:ea typeface="楷体_GB2312" pitchFamily="49" charset="-122"/>
                <a:cs typeface="Times New Roman" panose="02020603050405020304" pitchFamily="18" charset="0"/>
              </a:endParaRPr>
            </a:p>
          </p:txBody>
        </p:sp>
      </p:grpSp>
      <p:sp>
        <p:nvSpPr>
          <p:cNvPr id="112646" name="标题 11"/>
          <p:cNvSpPr>
            <a:spLocks noGrp="1"/>
          </p:cNvSpPr>
          <p:nvPr>
            <p:ph type="title" idx="4294967295"/>
          </p:nvPr>
        </p:nvSpPr>
        <p:spPr>
          <a:xfrm>
            <a:off x="251520" y="260350"/>
            <a:ext cx="4535488" cy="762000"/>
          </a:xfrm>
        </p:spPr>
        <p:txBody>
          <a:bodyPr/>
          <a:lstStyle/>
          <a:p>
            <a:pPr eaLnBrk="1" hangingPunct="1">
              <a:defRPr/>
            </a:pPr>
            <a:r>
              <a:rPr lang="en-US" altLang="zh-CN" sz="3200" dirty="0">
                <a:latin typeface="Arial" panose="020B0604020202020204" pitchFamily="34" charset="0"/>
                <a:cs typeface="Arial" panose="020B0604020202020204" pitchFamily="34" charset="0"/>
              </a:rPr>
              <a:t>2.3.2.2  </a:t>
            </a:r>
            <a:r>
              <a:rPr lang="zh-CN" altLang="en-US" sz="3200" dirty="0">
                <a:latin typeface="+mj-ea"/>
              </a:rPr>
              <a:t>分子轨道理论</a:t>
            </a:r>
            <a:endParaRPr lang="en-GB" sz="3200" dirty="0"/>
          </a:p>
        </p:txBody>
      </p:sp>
    </p:spTree>
  </p:cSld>
  <p:clrMapOvr>
    <a:masterClrMapping/>
  </p:clrMapOvr>
  <p:transition advClick="0"/>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250824" y="333375"/>
            <a:ext cx="6729413" cy="685800"/>
          </a:xfrm>
        </p:spPr>
        <p:txBody>
          <a:bodyPr/>
          <a:lstStyle/>
          <a:p>
            <a:pPr eaLnBrk="1" hangingPunct="1">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p>
        </p:txBody>
      </p:sp>
      <p:sp>
        <p:nvSpPr>
          <p:cNvPr id="101379" name="Rectangle 3"/>
          <p:cNvSpPr>
            <a:spLocks noGrp="1" noChangeArrowheads="1"/>
          </p:cNvSpPr>
          <p:nvPr>
            <p:ph idx="1"/>
          </p:nvPr>
        </p:nvSpPr>
        <p:spPr>
          <a:xfrm>
            <a:off x="250825" y="1143000"/>
            <a:ext cx="8588375" cy="5381625"/>
          </a:xfrm>
        </p:spPr>
        <p:txBody>
          <a:bodyPr/>
          <a:lstStyle/>
          <a:p>
            <a:pPr eaLnBrk="1" hangingPunct="1">
              <a:buClrTx/>
              <a:defRPr/>
            </a:pPr>
            <a:r>
              <a:rPr lang="zh-CN" altLang="en-US" dirty="0">
                <a:solidFill>
                  <a:srgbClr val="FF0000"/>
                </a:solidFill>
                <a:effectLst/>
                <a:latin typeface="+mn-ea"/>
              </a:rPr>
              <a:t>杂化轨道理论</a:t>
            </a:r>
          </a:p>
          <a:p>
            <a:pPr eaLnBrk="1" hangingPunct="1">
              <a:buClrTx/>
              <a:defRPr/>
            </a:pPr>
            <a:r>
              <a:rPr lang="zh-CN" altLang="en-US" dirty="0">
                <a:effectLst/>
                <a:latin typeface="+mn-ea"/>
              </a:rPr>
              <a:t>若干个能量相近的原子轨道可以混杂成</a:t>
            </a:r>
            <a:r>
              <a:rPr lang="zh-CN" altLang="en-US" u="sng" dirty="0">
                <a:effectLst/>
                <a:latin typeface="+mn-ea"/>
              </a:rPr>
              <a:t>同样数目</a:t>
            </a:r>
            <a:r>
              <a:rPr lang="zh-CN" altLang="en-US" dirty="0">
                <a:effectLst/>
                <a:latin typeface="+mn-ea"/>
              </a:rPr>
              <a:t>的</a:t>
            </a:r>
            <a:r>
              <a:rPr lang="zh-CN" altLang="en-US" u="sng" dirty="0">
                <a:effectLst/>
                <a:latin typeface="+mn-ea"/>
              </a:rPr>
              <a:t>能量完全相同</a:t>
            </a:r>
            <a:r>
              <a:rPr lang="zh-CN" altLang="en-US" dirty="0">
                <a:effectLst/>
                <a:latin typeface="+mn-ea"/>
              </a:rPr>
              <a:t>的新的原子轨道，这种新的原子轨道称为</a:t>
            </a:r>
            <a:r>
              <a:rPr lang="zh-CN" altLang="en-US" dirty="0">
                <a:solidFill>
                  <a:srgbClr val="FF0000"/>
                </a:solidFill>
                <a:effectLst/>
                <a:latin typeface="+mn-ea"/>
              </a:rPr>
              <a:t>杂化轨道</a:t>
            </a:r>
            <a:r>
              <a:rPr lang="zh-CN" altLang="en-US" dirty="0">
                <a:effectLst/>
                <a:latin typeface="+mn-ea"/>
              </a:rPr>
              <a:t>。</a:t>
            </a:r>
          </a:p>
          <a:p>
            <a:pPr eaLnBrk="1" hangingPunct="1">
              <a:buClrTx/>
              <a:defRPr/>
            </a:pPr>
            <a:r>
              <a:rPr lang="zh-CN" altLang="en-US" dirty="0">
                <a:solidFill>
                  <a:srgbClr val="0000FF"/>
                </a:solidFill>
                <a:effectLst/>
                <a:latin typeface="+mn-ea"/>
              </a:rPr>
              <a:t>等性杂化---</a:t>
            </a:r>
            <a:r>
              <a:rPr lang="zh-CN" altLang="en-US" dirty="0">
                <a:effectLst/>
                <a:latin typeface="+mn-ea"/>
              </a:rPr>
              <a:t>在同一类杂化中形成的杂化轨道的性质完全相同。</a:t>
            </a:r>
            <a:endParaRPr lang="en-US" altLang="zh-CN" dirty="0">
              <a:effectLst/>
              <a:latin typeface="+mn-ea"/>
            </a:endParaRPr>
          </a:p>
          <a:p>
            <a:pPr eaLnBrk="1" hangingPunct="1">
              <a:buClrTx/>
              <a:defRPr/>
            </a:pPr>
            <a:r>
              <a:rPr lang="zh-CN" altLang="en-US" dirty="0">
                <a:solidFill>
                  <a:srgbClr val="0000FF"/>
                </a:solidFill>
                <a:effectLst/>
                <a:latin typeface="+mn-ea"/>
              </a:rPr>
              <a:t>不等性杂化---</a:t>
            </a:r>
            <a:r>
              <a:rPr lang="zh-CN" altLang="en-US" dirty="0">
                <a:effectLst/>
                <a:latin typeface="+mn-ea"/>
              </a:rPr>
              <a:t>由于孤对电子的存在,使各个杂化轨道中所含得成份不同的杂化叫作不等性杂化</a:t>
            </a:r>
            <a:r>
              <a:rPr lang="zh-CN" altLang="en-US" sz="2400" dirty="0">
                <a:effectLst/>
                <a:latin typeface="+mn-ea"/>
              </a:rPr>
              <a:t>。</a:t>
            </a:r>
            <a:endParaRPr lang="en-US" altLang="zh-CN" sz="2400" dirty="0">
              <a:effectLst/>
              <a:latin typeface="+mn-ea"/>
            </a:endParaRPr>
          </a:p>
          <a:p>
            <a:pPr eaLnBrk="1" hangingPunct="1">
              <a:buClrTx/>
              <a:defRPr/>
            </a:pPr>
            <a:r>
              <a:rPr lang="zh-CN" altLang="en-US" dirty="0">
                <a:effectLst/>
                <a:latin typeface="+mn-ea"/>
              </a:rPr>
              <a:t>共价型分子在空间排列构成的几何形状，称为</a:t>
            </a:r>
            <a:r>
              <a:rPr lang="zh-CN" altLang="en-US" dirty="0">
                <a:solidFill>
                  <a:srgbClr val="FF0000"/>
                </a:solidFill>
                <a:effectLst/>
                <a:latin typeface="+mn-ea"/>
              </a:rPr>
              <a:t>分子的空间构型</a:t>
            </a:r>
            <a:r>
              <a:rPr lang="zh-CN" altLang="en-US" dirty="0">
                <a:effectLst/>
                <a:latin typeface="+mn-ea"/>
              </a:rPr>
              <a:t>。</a:t>
            </a:r>
          </a:p>
          <a:p>
            <a:pPr eaLnBrk="1" hangingPunct="1">
              <a:defRPr/>
            </a:pPr>
            <a:endParaRPr lang="zh-CN" altLang="en-US" sz="2400" dirty="0">
              <a:effectLst/>
              <a:latin typeface="+mn-ea"/>
            </a:endParaRPr>
          </a:p>
        </p:txBody>
      </p:sp>
    </p:spTree>
  </p:cSld>
  <p:clrMapOvr>
    <a:masterClrMapping/>
  </p:clrMapOvr>
  <p:transition advClick="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251520" y="315913"/>
            <a:ext cx="6841430" cy="676275"/>
          </a:xfrm>
        </p:spPr>
        <p:txBody>
          <a:bodyPr/>
          <a:lstStyle/>
          <a:p>
            <a:pPr>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ea typeface="楷体_GB2312" pitchFamily="49" charset="-122"/>
            </a:endParaRPr>
          </a:p>
        </p:txBody>
      </p:sp>
      <p:sp>
        <p:nvSpPr>
          <p:cNvPr id="179203" name="Rectangle 3"/>
          <p:cNvSpPr>
            <a:spLocks noGrp="1" noChangeArrowheads="1"/>
          </p:cNvSpPr>
          <p:nvPr>
            <p:ph type="body" idx="1"/>
          </p:nvPr>
        </p:nvSpPr>
        <p:spPr>
          <a:xfrm>
            <a:off x="395288" y="1341438"/>
            <a:ext cx="8569325" cy="5256212"/>
          </a:xfrm>
        </p:spPr>
        <p:txBody>
          <a:bodyPr/>
          <a:lstStyle/>
          <a:p>
            <a:pPr>
              <a:buFont typeface="Wingdings" pitchFamily="2" charset="2"/>
              <a:buNone/>
              <a:defRPr/>
            </a:pPr>
            <a:r>
              <a:rPr lang="zh-CN" altLang="en-US" dirty="0">
                <a:solidFill>
                  <a:srgbClr val="FF0000"/>
                </a:solidFill>
                <a:effectLst/>
                <a:latin typeface="Times New Roman" pitchFamily="18" charset="0"/>
                <a:ea typeface="仿宋" pitchFamily="49" charset="-122"/>
                <a:cs typeface="Times New Roman" pitchFamily="18" charset="0"/>
              </a:rPr>
              <a:t>轨道杂化特征</a:t>
            </a:r>
            <a:endParaRPr lang="en-US" altLang="zh-CN" dirty="0">
              <a:solidFill>
                <a:srgbClr val="FF0000"/>
              </a:solidFill>
              <a:effectLst/>
              <a:latin typeface="Times New Roman" pitchFamily="18" charset="0"/>
              <a:ea typeface="仿宋" pitchFamily="49" charset="-122"/>
              <a:cs typeface="Times New Roman" pitchFamily="18" charset="0"/>
            </a:endParaRPr>
          </a:p>
          <a:p>
            <a:pPr>
              <a:buFont typeface="Wingdings" pitchFamily="2" charset="2"/>
              <a:buNone/>
              <a:defRPr/>
            </a:pPr>
            <a:endParaRPr lang="en-US" altLang="zh-CN" dirty="0">
              <a:effectLst/>
              <a:latin typeface="Times New Roman" pitchFamily="18" charset="0"/>
              <a:ea typeface="仿宋" pitchFamily="49" charset="-122"/>
              <a:cs typeface="Times New Roman" pitchFamily="18" charset="0"/>
            </a:endParaRPr>
          </a:p>
          <a:p>
            <a:pPr>
              <a:buFont typeface="Wingdings" pitchFamily="2" charset="2"/>
              <a:buNone/>
              <a:defRPr/>
            </a:pPr>
            <a:r>
              <a:rPr lang="en-US" altLang="zh-CN" dirty="0">
                <a:effectLst/>
                <a:latin typeface="Times New Roman" pitchFamily="18" charset="0"/>
                <a:ea typeface="仿宋" pitchFamily="49" charset="-122"/>
                <a:cs typeface="Times New Roman" pitchFamily="18" charset="0"/>
              </a:rPr>
              <a:t>① </a:t>
            </a:r>
            <a:r>
              <a:rPr lang="zh-CN" altLang="en-US" dirty="0">
                <a:effectLst/>
                <a:latin typeface="Times New Roman" pitchFamily="18" charset="0"/>
                <a:ea typeface="仿宋" pitchFamily="49" charset="-122"/>
                <a:cs typeface="Times New Roman" pitchFamily="18" charset="0"/>
              </a:rPr>
              <a:t>能量相近的轨道可以杂化，杂化后轨道能量相同。</a:t>
            </a:r>
          </a:p>
          <a:p>
            <a:pPr>
              <a:buFont typeface="Wingdings" pitchFamily="2" charset="2"/>
              <a:buNone/>
              <a:defRPr/>
            </a:pPr>
            <a:r>
              <a:rPr lang="zh-CN" altLang="en-US" i="1" dirty="0">
                <a:effectLst/>
                <a:latin typeface="Times New Roman" pitchFamily="18" charset="0"/>
                <a:ea typeface="仿宋" pitchFamily="49" charset="-122"/>
                <a:cs typeface="Times New Roman" pitchFamily="18" charset="0"/>
              </a:rPr>
              <a:t>         </a:t>
            </a:r>
            <a:r>
              <a:rPr lang="en-US" altLang="zh-CN" i="1" dirty="0">
                <a:effectLst/>
                <a:latin typeface="Times New Roman" pitchFamily="18" charset="0"/>
                <a:ea typeface="仿宋" pitchFamily="49" charset="-122"/>
                <a:cs typeface="Times New Roman" pitchFamily="18" charset="0"/>
              </a:rPr>
              <a:t>(ns </a:t>
            </a:r>
            <a:r>
              <a:rPr lang="en-US" altLang="zh-CN" i="1" dirty="0" err="1">
                <a:effectLst/>
                <a:latin typeface="Times New Roman" pitchFamily="18" charset="0"/>
                <a:ea typeface="仿宋" pitchFamily="49" charset="-122"/>
                <a:cs typeface="Times New Roman" pitchFamily="18" charset="0"/>
              </a:rPr>
              <a:t>np</a:t>
            </a:r>
            <a:r>
              <a:rPr lang="en-US" altLang="zh-CN" i="1" dirty="0">
                <a:effectLst/>
                <a:latin typeface="Times New Roman" pitchFamily="18" charset="0"/>
                <a:ea typeface="仿宋" pitchFamily="49" charset="-122"/>
                <a:cs typeface="Times New Roman" pitchFamily="18" charset="0"/>
              </a:rPr>
              <a:t>) (ns </a:t>
            </a:r>
            <a:r>
              <a:rPr lang="en-US" altLang="zh-CN" i="1" dirty="0" err="1">
                <a:effectLst/>
                <a:latin typeface="Times New Roman" pitchFamily="18" charset="0"/>
                <a:ea typeface="仿宋" pitchFamily="49" charset="-122"/>
                <a:cs typeface="Times New Roman" pitchFamily="18" charset="0"/>
              </a:rPr>
              <a:t>np</a:t>
            </a:r>
            <a:r>
              <a:rPr lang="en-US" altLang="zh-CN" i="1" dirty="0">
                <a:effectLst/>
                <a:latin typeface="Times New Roman" pitchFamily="18" charset="0"/>
                <a:ea typeface="仿宋" pitchFamily="49" charset="-122"/>
                <a:cs typeface="Times New Roman" pitchFamily="18" charset="0"/>
              </a:rPr>
              <a:t> </a:t>
            </a:r>
            <a:r>
              <a:rPr lang="en-US" altLang="zh-CN" i="1" dirty="0" err="1">
                <a:effectLst/>
                <a:latin typeface="Times New Roman" pitchFamily="18" charset="0"/>
                <a:ea typeface="仿宋" pitchFamily="49" charset="-122"/>
                <a:cs typeface="Times New Roman" pitchFamily="18" charset="0"/>
              </a:rPr>
              <a:t>nd</a:t>
            </a:r>
            <a:r>
              <a:rPr lang="en-US" altLang="zh-CN" i="1" dirty="0">
                <a:effectLst/>
                <a:latin typeface="Times New Roman" pitchFamily="18" charset="0"/>
                <a:ea typeface="仿宋" pitchFamily="49" charset="-122"/>
                <a:cs typeface="Times New Roman" pitchFamily="18" charset="0"/>
              </a:rPr>
              <a:t>) ((n-1)d ns </a:t>
            </a:r>
            <a:r>
              <a:rPr lang="en-US" altLang="zh-CN" i="1" dirty="0" err="1">
                <a:effectLst/>
                <a:latin typeface="Times New Roman" pitchFamily="18" charset="0"/>
                <a:ea typeface="仿宋" pitchFamily="49" charset="-122"/>
                <a:cs typeface="Times New Roman" pitchFamily="18" charset="0"/>
              </a:rPr>
              <a:t>np</a:t>
            </a:r>
            <a:r>
              <a:rPr lang="en-US" altLang="zh-CN" i="1" dirty="0">
                <a:effectLst/>
                <a:latin typeface="Times New Roman" pitchFamily="18" charset="0"/>
                <a:ea typeface="仿宋" pitchFamily="49" charset="-122"/>
                <a:cs typeface="Times New Roman" pitchFamily="18" charset="0"/>
              </a:rPr>
              <a:t>)</a:t>
            </a:r>
          </a:p>
          <a:p>
            <a:pPr>
              <a:buFont typeface="Wingdings" pitchFamily="2" charset="2"/>
              <a:buNone/>
              <a:defRPr/>
            </a:pPr>
            <a:r>
              <a:rPr lang="en-US" altLang="zh-CN" dirty="0">
                <a:effectLst/>
                <a:latin typeface="Times New Roman" pitchFamily="18" charset="0"/>
                <a:ea typeface="仿宋" pitchFamily="49" charset="-122"/>
                <a:cs typeface="Times New Roman" pitchFamily="18" charset="0"/>
              </a:rPr>
              <a:t>② </a:t>
            </a:r>
            <a:r>
              <a:rPr lang="zh-CN" altLang="en-US" dirty="0">
                <a:effectLst/>
                <a:latin typeface="Times New Roman" pitchFamily="18" charset="0"/>
                <a:ea typeface="仿宋" pitchFamily="49" charset="-122"/>
                <a:cs typeface="Times New Roman" pitchFamily="18" charset="0"/>
              </a:rPr>
              <a:t>杂化后成键能力增强。</a:t>
            </a:r>
          </a:p>
          <a:p>
            <a:pPr>
              <a:buFont typeface="Wingdings" pitchFamily="2" charset="2"/>
              <a:buNone/>
              <a:defRPr/>
            </a:pPr>
            <a:r>
              <a:rPr lang="zh-CN" altLang="en-US" dirty="0">
                <a:effectLst/>
                <a:latin typeface="Times New Roman" pitchFamily="18" charset="0"/>
                <a:ea typeface="仿宋" pitchFamily="49" charset="-122"/>
                <a:cs typeface="Times New Roman" pitchFamily="18" charset="0"/>
              </a:rPr>
              <a:t>③ 杂化前后轨道数目不变。</a:t>
            </a:r>
          </a:p>
          <a:p>
            <a:pPr>
              <a:buFont typeface="Wingdings" pitchFamily="2" charset="2"/>
              <a:buNone/>
              <a:defRPr/>
            </a:pPr>
            <a:r>
              <a:rPr lang="zh-CN" altLang="en-US" dirty="0">
                <a:effectLst/>
                <a:latin typeface="Times New Roman" pitchFamily="18" charset="0"/>
                <a:ea typeface="仿宋" pitchFamily="49" charset="-122"/>
                <a:cs typeface="Times New Roman" pitchFamily="18" charset="0"/>
              </a:rPr>
              <a:t>④ 杂化后轨道伸展方向，形状发生改变。</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15913"/>
            <a:ext cx="6609655" cy="676275"/>
          </a:xfrm>
        </p:spPr>
        <p:txBody>
          <a:bodyPr/>
          <a:lstStyle/>
          <a:p>
            <a:r>
              <a:rPr lang="en-US" altLang="zh-CN" dirty="0">
                <a:latin typeface="Arial" panose="020B0604020202020204" pitchFamily="34" charset="0"/>
                <a:ea typeface="微软雅黑" pitchFamily="34" charset="-122"/>
                <a:cs typeface="Arial" panose="020B0604020202020204" pitchFamily="34" charset="0"/>
              </a:rPr>
              <a:t>2.1.3.1</a:t>
            </a:r>
            <a:r>
              <a:rPr lang="zh-CN" altLang="en-US" dirty="0">
                <a:latin typeface="微软雅黑" pitchFamily="34" charset="-122"/>
                <a:ea typeface="微软雅黑" pitchFamily="34" charset="-122"/>
              </a:rPr>
              <a:t>  晶体与非晶体的对比</a:t>
            </a:r>
          </a:p>
        </p:txBody>
      </p:sp>
      <p:sp>
        <p:nvSpPr>
          <p:cNvPr id="51203" name="Rectangle 3"/>
          <p:cNvSpPr>
            <a:spLocks noGrp="1" noChangeArrowheads="1"/>
          </p:cNvSpPr>
          <p:nvPr>
            <p:ph idx="1"/>
          </p:nvPr>
        </p:nvSpPr>
        <p:spPr>
          <a:xfrm>
            <a:off x="683568" y="4365104"/>
            <a:ext cx="7992888" cy="1440160"/>
          </a:xfrm>
        </p:spPr>
        <p:txBody>
          <a:bodyPr/>
          <a:lstStyle/>
          <a:p>
            <a:pPr>
              <a:buClrTx/>
            </a:pPr>
            <a:r>
              <a:rPr lang="zh-CN" altLang="en-US" sz="2400" b="0" dirty="0">
                <a:solidFill>
                  <a:srgbClr val="000000"/>
                </a:solidFill>
                <a:effectLst/>
                <a:ea typeface="楷体_GB2312" pitchFamily="49" charset="-122"/>
              </a:rPr>
              <a:t>实际上，非晶体可表示为粘度很大的过冷液体</a:t>
            </a:r>
          </a:p>
          <a:p>
            <a:pPr>
              <a:buClrTx/>
            </a:pPr>
            <a:r>
              <a:rPr lang="zh-CN" altLang="en-US" sz="2400" b="0" dirty="0">
                <a:solidFill>
                  <a:srgbClr val="000000"/>
                </a:solidFill>
                <a:effectLst/>
                <a:ea typeface="楷体_GB2312" pitchFamily="49" charset="-122"/>
              </a:rPr>
              <a:t>晶体的各向异性：弹性模量、生长速度和腐蚀速率在不同方向上是不同的</a:t>
            </a:r>
          </a:p>
        </p:txBody>
      </p:sp>
      <p:graphicFrame>
        <p:nvGraphicFramePr>
          <p:cNvPr id="3" name="表格 2"/>
          <p:cNvGraphicFramePr>
            <a:graphicFrameLocks noGrp="1"/>
          </p:cNvGraphicFramePr>
          <p:nvPr>
            <p:extLst>
              <p:ext uri="{D42A27DB-BD31-4B8C-83A1-F6EECF244321}">
                <p14:modId xmlns:p14="http://schemas.microsoft.com/office/powerpoint/2010/main" val="2086057680"/>
              </p:ext>
            </p:extLst>
          </p:nvPr>
        </p:nvGraphicFramePr>
        <p:xfrm>
          <a:off x="1295636" y="1988840"/>
          <a:ext cx="6552728" cy="2072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288480">
                  <a:extLst>
                    <a:ext uri="{9D8B030D-6E8A-4147-A177-3AD203B41FA5}">
                      <a16:colId xmlns:a16="http://schemas.microsoft.com/office/drawing/2014/main" val="20001"/>
                    </a:ext>
                  </a:extLst>
                </a:gridCol>
                <a:gridCol w="2232248">
                  <a:extLst>
                    <a:ext uri="{9D8B030D-6E8A-4147-A177-3AD203B41FA5}">
                      <a16:colId xmlns:a16="http://schemas.microsoft.com/office/drawing/2014/main" val="20002"/>
                    </a:ext>
                  </a:extLst>
                </a:gridCol>
              </a:tblGrid>
              <a:tr h="370840">
                <a:tc>
                  <a:txBody>
                    <a:bodyPr/>
                    <a:lstStyle/>
                    <a:p>
                      <a:endParaRPr lang="zh-CN" altLang="en-US" sz="2800" dirty="0">
                        <a:effectLst/>
                        <a:latin typeface="华文仿宋" panose="02010600040101010101" pitchFamily="2" charset="-122"/>
                        <a:ea typeface="华文仿宋" panose="02010600040101010101" pitchFamily="2" charset="-122"/>
                      </a:endParaRPr>
                    </a:p>
                  </a:txBody>
                  <a:tcPr/>
                </a:tc>
                <a:tc>
                  <a:txBody>
                    <a:bodyPr/>
                    <a:lstStyle/>
                    <a:p>
                      <a:r>
                        <a:rPr lang="zh-CN" altLang="en-US" sz="2800" dirty="0">
                          <a:effectLst/>
                          <a:latin typeface="华文仿宋" panose="02010600040101010101" pitchFamily="2" charset="-122"/>
                          <a:ea typeface="华文仿宋" panose="02010600040101010101" pitchFamily="2" charset="-122"/>
                        </a:rPr>
                        <a:t>晶体</a:t>
                      </a:r>
                    </a:p>
                  </a:txBody>
                  <a:tcPr/>
                </a:tc>
                <a:tc>
                  <a:txBody>
                    <a:bodyPr/>
                    <a:lstStyle/>
                    <a:p>
                      <a:r>
                        <a:rPr lang="zh-CN" altLang="en-US" sz="2800" dirty="0">
                          <a:effectLst/>
                          <a:latin typeface="华文仿宋" panose="02010600040101010101" pitchFamily="2" charset="-122"/>
                          <a:ea typeface="华文仿宋" panose="02010600040101010101" pitchFamily="2" charset="-122"/>
                        </a:rPr>
                        <a:t>非晶体</a:t>
                      </a:r>
                    </a:p>
                  </a:txBody>
                  <a:tcPr/>
                </a:tc>
                <a:extLst>
                  <a:ext uri="{0D108BD9-81ED-4DB2-BD59-A6C34878D82A}">
                    <a16:rowId xmlns:a16="http://schemas.microsoft.com/office/drawing/2014/main" val="10000"/>
                  </a:ext>
                </a:extLst>
              </a:tr>
              <a:tr h="370840">
                <a:tc>
                  <a:txBody>
                    <a:bodyPr/>
                    <a:lstStyle/>
                    <a:p>
                      <a:r>
                        <a:rPr lang="zh-CN" altLang="en-US" sz="2800" dirty="0">
                          <a:effectLst/>
                          <a:latin typeface="华文仿宋" panose="02010600040101010101" pitchFamily="2" charset="-122"/>
                          <a:ea typeface="华文仿宋" panose="02010600040101010101" pitchFamily="2" charset="-122"/>
                        </a:rPr>
                        <a:t>原子排列</a:t>
                      </a:r>
                    </a:p>
                  </a:txBody>
                  <a:tcPr/>
                </a:tc>
                <a:tc>
                  <a:txBody>
                    <a:bodyPr/>
                    <a:lstStyle/>
                    <a:p>
                      <a:r>
                        <a:rPr lang="zh-CN" altLang="en-US" sz="2800" dirty="0">
                          <a:effectLst/>
                          <a:latin typeface="华文仿宋" panose="02010600040101010101" pitchFamily="2" charset="-122"/>
                          <a:ea typeface="华文仿宋" panose="02010600040101010101" pitchFamily="2" charset="-122"/>
                        </a:rPr>
                        <a:t>规则排列</a:t>
                      </a:r>
                    </a:p>
                  </a:txBody>
                  <a:tcPr/>
                </a:tc>
                <a:tc>
                  <a:txBody>
                    <a:bodyPr/>
                    <a:lstStyle/>
                    <a:p>
                      <a:r>
                        <a:rPr lang="zh-CN" altLang="en-US" sz="2800" dirty="0">
                          <a:effectLst/>
                          <a:latin typeface="华文仿宋" panose="02010600040101010101" pitchFamily="2" charset="-122"/>
                          <a:ea typeface="华文仿宋" panose="02010600040101010101" pitchFamily="2" charset="-122"/>
                        </a:rPr>
                        <a:t>紊乱排列</a:t>
                      </a:r>
                    </a:p>
                  </a:txBody>
                  <a:tcPr/>
                </a:tc>
                <a:extLst>
                  <a:ext uri="{0D108BD9-81ED-4DB2-BD59-A6C34878D82A}">
                    <a16:rowId xmlns:a16="http://schemas.microsoft.com/office/drawing/2014/main" val="10001"/>
                  </a:ext>
                </a:extLst>
              </a:tr>
              <a:tr h="370840">
                <a:tc>
                  <a:txBody>
                    <a:bodyPr/>
                    <a:lstStyle/>
                    <a:p>
                      <a:r>
                        <a:rPr lang="zh-CN" altLang="en-US" sz="2800" dirty="0">
                          <a:effectLst/>
                          <a:latin typeface="华文仿宋" panose="02010600040101010101" pitchFamily="2" charset="-122"/>
                          <a:ea typeface="华文仿宋" panose="02010600040101010101" pitchFamily="2" charset="-122"/>
                        </a:rPr>
                        <a:t>熔点</a:t>
                      </a:r>
                    </a:p>
                  </a:txBody>
                  <a:tcPr/>
                </a:tc>
                <a:tc>
                  <a:txBody>
                    <a:bodyPr/>
                    <a:lstStyle/>
                    <a:p>
                      <a:r>
                        <a:rPr lang="zh-CN" altLang="en-US" sz="2800" dirty="0">
                          <a:effectLst/>
                          <a:latin typeface="华文仿宋" panose="02010600040101010101" pitchFamily="2" charset="-122"/>
                          <a:ea typeface="华文仿宋" panose="02010600040101010101" pitchFamily="2" charset="-122"/>
                        </a:rPr>
                        <a:t>有固定熔点</a:t>
                      </a:r>
                    </a:p>
                  </a:txBody>
                  <a:tcPr/>
                </a:tc>
                <a:tc>
                  <a:txBody>
                    <a:bodyPr/>
                    <a:lstStyle/>
                    <a:p>
                      <a:r>
                        <a:rPr lang="zh-CN" altLang="en-US" sz="2800" dirty="0">
                          <a:effectLst/>
                          <a:latin typeface="华文仿宋" panose="02010600040101010101" pitchFamily="2" charset="-122"/>
                          <a:ea typeface="华文仿宋" panose="02010600040101010101" pitchFamily="2" charset="-122"/>
                        </a:rPr>
                        <a:t>没有</a:t>
                      </a:r>
                    </a:p>
                  </a:txBody>
                  <a:tcPr/>
                </a:tc>
                <a:extLst>
                  <a:ext uri="{0D108BD9-81ED-4DB2-BD59-A6C34878D82A}">
                    <a16:rowId xmlns:a16="http://schemas.microsoft.com/office/drawing/2014/main" val="10002"/>
                  </a:ext>
                </a:extLst>
              </a:tr>
              <a:tr h="370840">
                <a:tc>
                  <a:txBody>
                    <a:bodyPr/>
                    <a:lstStyle/>
                    <a:p>
                      <a:r>
                        <a:rPr lang="zh-CN" altLang="en-US" sz="2800" dirty="0">
                          <a:effectLst/>
                          <a:latin typeface="华文仿宋" panose="02010600040101010101" pitchFamily="2" charset="-122"/>
                          <a:ea typeface="华文仿宋" panose="02010600040101010101" pitchFamily="2" charset="-122"/>
                        </a:rPr>
                        <a:t>性能</a:t>
                      </a:r>
                    </a:p>
                  </a:txBody>
                  <a:tcPr/>
                </a:tc>
                <a:tc>
                  <a:txBody>
                    <a:bodyPr/>
                    <a:lstStyle/>
                    <a:p>
                      <a:r>
                        <a:rPr lang="zh-CN" altLang="en-US" sz="2800" dirty="0">
                          <a:effectLst/>
                          <a:latin typeface="华文仿宋" panose="02010600040101010101" pitchFamily="2" charset="-122"/>
                          <a:ea typeface="华文仿宋" panose="02010600040101010101" pitchFamily="2" charset="-122"/>
                        </a:rPr>
                        <a:t>各向异性</a:t>
                      </a:r>
                    </a:p>
                  </a:txBody>
                  <a:tcPr/>
                </a:tc>
                <a:tc>
                  <a:txBody>
                    <a:bodyPr/>
                    <a:lstStyle/>
                    <a:p>
                      <a:r>
                        <a:rPr lang="zh-CN" altLang="en-US" sz="2800" dirty="0">
                          <a:effectLst/>
                          <a:latin typeface="华文仿宋" panose="02010600040101010101" pitchFamily="2" charset="-122"/>
                          <a:ea typeface="华文仿宋" panose="02010600040101010101" pitchFamily="2" charset="-122"/>
                        </a:rPr>
                        <a:t>各向同性</a:t>
                      </a:r>
                    </a:p>
                  </a:txBody>
                  <a:tcPr/>
                </a:tc>
                <a:extLst>
                  <a:ext uri="{0D108BD9-81ED-4DB2-BD59-A6C34878D82A}">
                    <a16:rowId xmlns:a16="http://schemas.microsoft.com/office/drawing/2014/main" val="10003"/>
                  </a:ext>
                </a:extLst>
              </a:tr>
            </a:tbl>
          </a:graphicData>
        </a:graphic>
      </p:graphicFrame>
      <p:sp>
        <p:nvSpPr>
          <p:cNvPr id="4" name="TextBox 3"/>
          <p:cNvSpPr txBox="1"/>
          <p:nvPr/>
        </p:nvSpPr>
        <p:spPr bwMode="auto">
          <a:xfrm>
            <a:off x="1295636" y="1412776"/>
            <a:ext cx="6552728" cy="461665"/>
          </a:xfrm>
          <a:prstGeom prst="rect">
            <a:avLst/>
          </a:prstGeom>
          <a:noFill/>
          <a:ln w="9525">
            <a:noFill/>
            <a:miter lim="800000"/>
            <a:headEnd/>
            <a:tailEnd/>
          </a:ln>
        </p:spPr>
        <p:txBody>
          <a:bodyPr wrap="square" rtlCol="0">
            <a:spAutoFit/>
          </a:bodyPr>
          <a:lstStyle/>
          <a:p>
            <a:pPr algn="ctr"/>
            <a:r>
              <a:rPr lang="zh-CN" altLang="en-US" sz="2400" b="1" i="0" dirty="0">
                <a:solidFill>
                  <a:schemeClr val="tx1"/>
                </a:solidFill>
                <a:ea typeface="宋体" pitchFamily="2" charset="-122"/>
              </a:rPr>
              <a:t>表</a:t>
            </a:r>
            <a:r>
              <a:rPr lang="en-US" altLang="zh-CN" sz="2400" b="1" i="0" dirty="0">
                <a:solidFill>
                  <a:schemeClr val="tx1"/>
                </a:solidFill>
                <a:ea typeface="宋体" pitchFamily="2" charset="-122"/>
              </a:rPr>
              <a:t>1 </a:t>
            </a:r>
            <a:r>
              <a:rPr lang="zh-CN" altLang="en-US" sz="2400" b="1" i="0" dirty="0">
                <a:solidFill>
                  <a:schemeClr val="tx1"/>
                </a:solidFill>
                <a:ea typeface="宋体" pitchFamily="2" charset="-122"/>
              </a:rPr>
              <a:t>晶体与非晶体的对比</a:t>
            </a:r>
          </a:p>
        </p:txBody>
      </p:sp>
    </p:spTree>
    <p:extLst>
      <p:ext uri="{BB962C8B-B14F-4D97-AF65-F5344CB8AC3E}">
        <p14:creationId xmlns:p14="http://schemas.microsoft.com/office/powerpoint/2010/main" val="38908724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251520" y="333375"/>
            <a:ext cx="6265168" cy="685800"/>
          </a:xfrm>
        </p:spPr>
        <p:txBody>
          <a:bodyPr/>
          <a:lstStyle/>
          <a:p>
            <a:pPr eaLnBrk="1" hangingPunct="1">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latin typeface="黑体" pitchFamily="49" charset="-122"/>
            </a:endParaRPr>
          </a:p>
        </p:txBody>
      </p:sp>
      <p:graphicFrame>
        <p:nvGraphicFramePr>
          <p:cNvPr id="114691" name="Object 5"/>
          <p:cNvGraphicFramePr>
            <a:graphicFrameLocks noChangeAspect="1"/>
          </p:cNvGraphicFramePr>
          <p:nvPr>
            <p:extLst>
              <p:ext uri="{D42A27DB-BD31-4B8C-83A1-F6EECF244321}">
                <p14:modId xmlns:p14="http://schemas.microsoft.com/office/powerpoint/2010/main" val="3723331127"/>
              </p:ext>
            </p:extLst>
          </p:nvPr>
        </p:nvGraphicFramePr>
        <p:xfrm>
          <a:off x="1619250" y="3500438"/>
          <a:ext cx="6218238" cy="2430462"/>
        </p:xfrm>
        <a:graphic>
          <a:graphicData uri="http://schemas.openxmlformats.org/presentationml/2006/ole">
            <mc:AlternateContent xmlns:mc="http://schemas.openxmlformats.org/markup-compatibility/2006">
              <mc:Choice xmlns:v="urn:schemas-microsoft-com:vml" Requires="v">
                <p:oleObj spid="_x0000_s114928" name="BMP 图像" r:id="rId4" imgW="2933333" imgH="1095528" progId="Paint.Picture">
                  <p:embed/>
                </p:oleObj>
              </mc:Choice>
              <mc:Fallback>
                <p:oleObj name="BMP 图像" r:id="rId4" imgW="2933333" imgH="1095528"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2499" t="3348" r="2499" b="9624"/>
                      <a:stretch>
                        <a:fillRect/>
                      </a:stretch>
                    </p:blipFill>
                    <p:spPr bwMode="auto">
                      <a:xfrm>
                        <a:off x="1619250" y="3500438"/>
                        <a:ext cx="6218238" cy="243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5" name="Text Box 6"/>
          <p:cNvSpPr txBox="1">
            <a:spLocks noChangeArrowheads="1"/>
          </p:cNvSpPr>
          <p:nvPr/>
        </p:nvSpPr>
        <p:spPr bwMode="auto">
          <a:xfrm>
            <a:off x="2700338" y="6092825"/>
            <a:ext cx="4681537" cy="461963"/>
          </a:xfrm>
          <a:prstGeom prst="rect">
            <a:avLst/>
          </a:prstGeom>
          <a:noFill/>
          <a:ln w="9525">
            <a:noFill/>
            <a:miter lim="800000"/>
            <a:headEnd/>
            <a:tailEnd/>
          </a:ln>
        </p:spPr>
        <p:txBody>
          <a:bodyPr>
            <a:spAutoFit/>
          </a:bodyPr>
          <a:lstStyle/>
          <a:p>
            <a:pPr>
              <a:spcBef>
                <a:spcPct val="20000"/>
              </a:spcBef>
              <a:buClr>
                <a:schemeClr val="hlink"/>
              </a:buClr>
              <a:buFontTx/>
              <a:buChar char="•"/>
              <a:defRPr/>
            </a:pPr>
            <a:r>
              <a:rPr kumimoji="1" lang="en-US" altLang="zh-CN" sz="2400" dirty="0">
                <a:solidFill>
                  <a:srgbClr val="0000FF"/>
                </a:solidFill>
                <a:latin typeface="Times New Roman" panose="02020603050405020304" pitchFamily="18" charset="0"/>
                <a:cs typeface="Times New Roman" panose="02020603050405020304" pitchFamily="18" charset="0"/>
              </a:rPr>
              <a:t>BeCl</a:t>
            </a:r>
            <a:r>
              <a:rPr kumimoji="1" lang="en-US" altLang="zh-CN" sz="2400" baseline="-25000" dirty="0">
                <a:solidFill>
                  <a:srgbClr val="0000FF"/>
                </a:solidFill>
                <a:latin typeface="Times New Roman" panose="02020603050405020304" pitchFamily="18" charset="0"/>
                <a:cs typeface="Times New Roman" panose="02020603050405020304" pitchFamily="18" charset="0"/>
              </a:rPr>
              <a:t>2</a:t>
            </a:r>
            <a:r>
              <a:rPr kumimoji="1" lang="zh-CN" altLang="en-US" sz="2400" b="1" dirty="0">
                <a:solidFill>
                  <a:srgbClr val="0000FF"/>
                </a:solidFill>
                <a:latin typeface="Times New Roman" panose="02020603050405020304" pitchFamily="18" charset="0"/>
                <a:cs typeface="Times New Roman" panose="02020603050405020304" pitchFamily="18" charset="0"/>
              </a:rPr>
              <a:t>分子结构</a:t>
            </a:r>
            <a:r>
              <a:rPr lang="zh-CN" altLang="en-US" sz="2400" b="1" dirty="0">
                <a:solidFill>
                  <a:srgbClr val="0000FF"/>
                </a:solidFill>
                <a:latin typeface="Times New Roman" panose="02020603050405020304" pitchFamily="18" charset="0"/>
                <a:cs typeface="Times New Roman" panose="02020603050405020304" pitchFamily="18" charset="0"/>
              </a:rPr>
              <a:t>，呈直线型结构</a:t>
            </a:r>
            <a:endParaRPr kumimoji="1" lang="zh-CN" altLang="en-US" sz="2400" dirty="0">
              <a:solidFill>
                <a:srgbClr val="0000FF"/>
              </a:solidFill>
              <a:latin typeface="Times New Roman" panose="02020603050405020304" pitchFamily="18" charset="0"/>
              <a:ea typeface="黑体" pitchFamily="49" charset="-122"/>
              <a:cs typeface="Times New Roman" panose="02020603050405020304" pitchFamily="18" charset="0"/>
            </a:endParaRPr>
          </a:p>
        </p:txBody>
      </p:sp>
      <p:sp>
        <p:nvSpPr>
          <p:cNvPr id="6" name="矩形 5"/>
          <p:cNvSpPr/>
          <p:nvPr/>
        </p:nvSpPr>
        <p:spPr>
          <a:xfrm>
            <a:off x="323850" y="1052513"/>
            <a:ext cx="2476960" cy="523220"/>
          </a:xfrm>
          <a:prstGeom prst="rect">
            <a:avLst/>
          </a:prstGeom>
        </p:spPr>
        <p:txBody>
          <a:bodyPr wrap="none">
            <a:spAutoFit/>
          </a:bodyPr>
          <a:lstStyle/>
          <a:p>
            <a:pPr eaLnBrk="0" hangingPunct="0">
              <a:defRPr/>
            </a:pPr>
            <a:r>
              <a:rPr lang="en-US" altLang="zh-CN" sz="2800" b="1" dirty="0">
                <a:solidFill>
                  <a:srgbClr val="FF0000"/>
                </a:solidFill>
                <a:latin typeface="Times New Roman" panose="02020603050405020304" pitchFamily="18" charset="0"/>
                <a:cs typeface="Times New Roman" panose="02020603050405020304" pitchFamily="18" charset="0"/>
              </a:rPr>
              <a:t>(1) </a:t>
            </a:r>
            <a:r>
              <a:rPr lang="zh-CN" altLang="en-US" sz="2800" b="1" dirty="0">
                <a:solidFill>
                  <a:srgbClr val="FF0000"/>
                </a:solidFill>
                <a:latin typeface="Times New Roman" panose="02020603050405020304" pitchFamily="18" charset="0"/>
                <a:cs typeface="Times New Roman" panose="02020603050405020304" pitchFamily="18" charset="0"/>
              </a:rPr>
              <a:t>等性</a:t>
            </a:r>
            <a:r>
              <a:rPr lang="en-US" altLang="zh-CN" sz="2800" b="1" dirty="0">
                <a:solidFill>
                  <a:srgbClr val="FF0000"/>
                </a:solidFill>
                <a:latin typeface="Times New Roman" panose="02020603050405020304" pitchFamily="18" charset="0"/>
                <a:cs typeface="Times New Roman" panose="02020603050405020304" pitchFamily="18" charset="0"/>
              </a:rPr>
              <a:t>sp</a:t>
            </a:r>
            <a:r>
              <a:rPr lang="zh-CN" altLang="en-US" sz="2800" b="1" dirty="0">
                <a:solidFill>
                  <a:srgbClr val="FF0000"/>
                </a:solidFill>
                <a:latin typeface="Times New Roman" panose="02020603050405020304" pitchFamily="18" charset="0"/>
                <a:cs typeface="Times New Roman" panose="02020603050405020304" pitchFamily="18" charset="0"/>
              </a:rPr>
              <a:t>杂化</a:t>
            </a:r>
          </a:p>
        </p:txBody>
      </p:sp>
      <p:grpSp>
        <p:nvGrpSpPr>
          <p:cNvPr id="114694" name="Group 5"/>
          <p:cNvGrpSpPr>
            <a:grpSpLocks/>
          </p:cNvGrpSpPr>
          <p:nvPr/>
        </p:nvGrpSpPr>
        <p:grpSpPr bwMode="auto">
          <a:xfrm>
            <a:off x="611188" y="1700213"/>
            <a:ext cx="7696200" cy="1768475"/>
            <a:chOff x="288" y="1152"/>
            <a:chExt cx="4848" cy="1114"/>
          </a:xfrm>
        </p:grpSpPr>
        <p:sp>
          <p:nvSpPr>
            <p:cNvPr id="9" name="Rectangle 6"/>
            <p:cNvSpPr>
              <a:spLocks noChangeArrowheads="1"/>
            </p:cNvSpPr>
            <p:nvPr/>
          </p:nvSpPr>
          <p:spPr bwMode="auto">
            <a:xfrm>
              <a:off x="288" y="1152"/>
              <a:ext cx="1179" cy="291"/>
            </a:xfrm>
            <a:prstGeom prst="rect">
              <a:avLst/>
            </a:prstGeom>
            <a:noFill/>
            <a:ln w="9525">
              <a:noFill/>
              <a:miter lim="800000"/>
              <a:headEnd/>
              <a:tailEnd/>
            </a:ln>
            <a:effectLst/>
          </p:spPr>
          <p:txBody>
            <a:bodyPr>
              <a:spAutoFit/>
            </a:bodyPr>
            <a:lstStyle/>
            <a:p>
              <a:pPr eaLnBrk="0" hangingPunct="0">
                <a:defRPr/>
              </a:pPr>
              <a:r>
                <a:rPr lang="en-US" altLang="zh-CN" sz="2400" dirty="0">
                  <a:latin typeface="Times New Roman" panose="02020603050405020304" pitchFamily="18" charset="0"/>
                  <a:cs typeface="Times New Roman" panose="02020603050405020304" pitchFamily="18" charset="0"/>
                </a:rPr>
                <a:t>Be</a:t>
              </a:r>
              <a:r>
                <a:rPr lang="en-GB"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s</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2</a:t>
              </a:r>
              <a:r>
                <a:rPr lang="en-US" altLang="zh-CN" sz="2400" i="1" dirty="0">
                  <a:latin typeface="Times New Roman" panose="02020603050405020304" pitchFamily="18" charset="0"/>
                  <a:cs typeface="Times New Roman" panose="02020603050405020304" pitchFamily="18" charset="0"/>
                </a:rPr>
                <a:t>s</a:t>
              </a:r>
              <a:r>
                <a:rPr lang="en-US" altLang="zh-CN" sz="2400" baseline="30000" dirty="0">
                  <a:latin typeface="Times New Roman" panose="02020603050405020304" pitchFamily="18" charset="0"/>
                  <a:cs typeface="Times New Roman" panose="02020603050405020304" pitchFamily="18" charset="0"/>
                </a:rPr>
                <a:t>2</a:t>
              </a:r>
            </a:p>
          </p:txBody>
        </p:sp>
        <p:sp>
          <p:nvSpPr>
            <p:cNvPr id="10" name="Text Box 7"/>
            <p:cNvSpPr txBox="1">
              <a:spLocks noChangeArrowheads="1"/>
            </p:cNvSpPr>
            <p:nvPr/>
          </p:nvSpPr>
          <p:spPr bwMode="auto">
            <a:xfrm>
              <a:off x="768" y="2016"/>
              <a:ext cx="816" cy="250"/>
            </a:xfrm>
            <a:prstGeom prst="rect">
              <a:avLst/>
            </a:prstGeom>
            <a:noFill/>
            <a:ln w="9525">
              <a:noFill/>
              <a:miter lim="800000"/>
              <a:headEnd/>
              <a:tailEnd/>
            </a:ln>
            <a:effectLst/>
          </p:spPr>
          <p:txBody>
            <a:bodyPr>
              <a:spAutoFit/>
            </a:bodyPr>
            <a:lstStyle/>
            <a:p>
              <a:pPr eaLnBrk="0" hangingPunct="0">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s</a:t>
              </a:r>
              <a:r>
                <a:rPr lang="en-US" altLang="zh-CN" sz="2000" baseline="30000">
                  <a:latin typeface="Times New Roman" panose="02020603050405020304" pitchFamily="18" charset="0"/>
                  <a:cs typeface="Times New Roman" panose="02020603050405020304" pitchFamily="18" charset="0"/>
                </a:rPr>
                <a:t>2</a:t>
              </a:r>
            </a:p>
          </p:txBody>
        </p:sp>
        <p:sp>
          <p:nvSpPr>
            <p:cNvPr id="11" name="Text Box 8"/>
            <p:cNvSpPr txBox="1">
              <a:spLocks noChangeArrowheads="1"/>
            </p:cNvSpPr>
            <p:nvPr/>
          </p:nvSpPr>
          <p:spPr bwMode="auto">
            <a:xfrm>
              <a:off x="1296" y="1872"/>
              <a:ext cx="624" cy="250"/>
            </a:xfrm>
            <a:prstGeom prst="rect">
              <a:avLst/>
            </a:prstGeom>
            <a:noFill/>
            <a:ln w="9525">
              <a:noFill/>
              <a:miter lim="800000"/>
              <a:headEnd/>
              <a:tailEnd/>
            </a:ln>
            <a:effectLst/>
          </p:spPr>
          <p:txBody>
            <a:bodyPr>
              <a:spAutoFit/>
            </a:bodyPr>
            <a:lstStyle/>
            <a:p>
              <a:pPr eaLnBrk="0" hangingPunct="0">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p</a:t>
              </a:r>
            </a:p>
          </p:txBody>
        </p:sp>
        <p:sp>
          <p:nvSpPr>
            <p:cNvPr id="114698" name="Line 9"/>
            <p:cNvSpPr>
              <a:spLocks noChangeShapeType="1"/>
            </p:cNvSpPr>
            <p:nvPr/>
          </p:nvSpPr>
          <p:spPr bwMode="auto">
            <a:xfrm>
              <a:off x="1920" y="1872"/>
              <a:ext cx="43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3" name="Text Box 10"/>
            <p:cNvSpPr txBox="1">
              <a:spLocks noChangeArrowheads="1"/>
            </p:cNvSpPr>
            <p:nvPr/>
          </p:nvSpPr>
          <p:spPr bwMode="auto">
            <a:xfrm>
              <a:off x="1872" y="1584"/>
              <a:ext cx="672" cy="250"/>
            </a:xfrm>
            <a:prstGeom prst="rect">
              <a:avLst/>
            </a:prstGeom>
            <a:noFill/>
            <a:ln w="9525">
              <a:noFill/>
              <a:miter lim="800000"/>
              <a:headEnd/>
              <a:tailEnd/>
            </a:ln>
            <a:effectLst/>
          </p:spPr>
          <p:txBody>
            <a:bodyPr>
              <a:spAutoFit/>
            </a:bodyPr>
            <a:lstStyle/>
            <a:p>
              <a:pPr eaLnBrk="0" hangingPunct="0">
                <a:defRPr/>
              </a:pPr>
              <a:r>
                <a:rPr lang="zh-CN" altLang="en-US" sz="2000">
                  <a:latin typeface="Times New Roman" panose="02020603050405020304" pitchFamily="18" charset="0"/>
                  <a:ea typeface="楷体_GB2312" pitchFamily="49" charset="-122"/>
                  <a:cs typeface="Times New Roman" panose="02020603050405020304" pitchFamily="18" charset="0"/>
                </a:rPr>
                <a:t>激发</a:t>
              </a:r>
            </a:p>
          </p:txBody>
        </p:sp>
        <p:sp>
          <p:nvSpPr>
            <p:cNvPr id="114700" name="Line 11"/>
            <p:cNvSpPr>
              <a:spLocks noChangeShapeType="1"/>
            </p:cNvSpPr>
            <p:nvPr/>
          </p:nvSpPr>
          <p:spPr bwMode="auto">
            <a:xfrm>
              <a:off x="3504" y="1872"/>
              <a:ext cx="43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5" name="Text Box 12"/>
            <p:cNvSpPr txBox="1">
              <a:spLocks noChangeArrowheads="1"/>
            </p:cNvSpPr>
            <p:nvPr/>
          </p:nvSpPr>
          <p:spPr bwMode="auto">
            <a:xfrm>
              <a:off x="3456" y="1584"/>
              <a:ext cx="720" cy="250"/>
            </a:xfrm>
            <a:prstGeom prst="rect">
              <a:avLst/>
            </a:prstGeom>
            <a:noFill/>
            <a:ln w="9525">
              <a:noFill/>
              <a:miter lim="800000"/>
              <a:headEnd/>
              <a:tailEnd/>
            </a:ln>
            <a:effectLst/>
          </p:spPr>
          <p:txBody>
            <a:bodyPr>
              <a:spAutoFit/>
            </a:bodyPr>
            <a:lstStyle/>
            <a:p>
              <a:pPr eaLnBrk="0" hangingPunct="0">
                <a:defRPr/>
              </a:pPr>
              <a:r>
                <a:rPr lang="zh-CN" altLang="en-US" sz="2000">
                  <a:latin typeface="Times New Roman" panose="02020603050405020304" pitchFamily="18" charset="0"/>
                  <a:ea typeface="楷体_GB2312" pitchFamily="49" charset="-122"/>
                  <a:cs typeface="Times New Roman" panose="02020603050405020304" pitchFamily="18" charset="0"/>
                </a:rPr>
                <a:t>杂化</a:t>
              </a:r>
            </a:p>
          </p:txBody>
        </p:sp>
        <p:sp>
          <p:nvSpPr>
            <p:cNvPr id="16" name="Rectangle 13"/>
            <p:cNvSpPr>
              <a:spLocks noChangeArrowheads="1"/>
            </p:cNvSpPr>
            <p:nvPr/>
          </p:nvSpPr>
          <p:spPr bwMode="auto">
            <a:xfrm>
              <a:off x="4088" y="1968"/>
              <a:ext cx="568" cy="252"/>
            </a:xfrm>
            <a:prstGeom prst="rect">
              <a:avLst/>
            </a:prstGeom>
            <a:noFill/>
            <a:ln w="9525">
              <a:noFill/>
              <a:miter lim="800000"/>
              <a:headEnd/>
              <a:tailEnd/>
            </a:ln>
            <a:effectLst/>
          </p:spPr>
          <p:txBody>
            <a:bodyPr lIns="92075" tIns="46038" rIns="92075" bIns="46038">
              <a:spAutoFit/>
            </a:bodyPr>
            <a:lstStyle/>
            <a:p>
              <a:pPr eaLnBrk="0" hangingPunct="0">
                <a:spcBef>
                  <a:spcPct val="20000"/>
                </a:spcBef>
                <a:buClr>
                  <a:schemeClr val="accent2"/>
                </a:buClr>
                <a:buSzPct val="80000"/>
                <a:buFont typeface="Wingdings" pitchFamily="2" charset="2"/>
                <a:buNone/>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sp</a:t>
              </a:r>
            </a:p>
          </p:txBody>
        </p:sp>
        <p:sp>
          <p:nvSpPr>
            <p:cNvPr id="17" name="Rectangle 14"/>
            <p:cNvSpPr>
              <a:spLocks noChangeArrowheads="1"/>
            </p:cNvSpPr>
            <p:nvPr/>
          </p:nvSpPr>
          <p:spPr bwMode="auto">
            <a:xfrm>
              <a:off x="4656" y="1824"/>
              <a:ext cx="480" cy="252"/>
            </a:xfrm>
            <a:prstGeom prst="rect">
              <a:avLst/>
            </a:prstGeom>
            <a:noFill/>
            <a:ln w="9525">
              <a:noFill/>
              <a:miter lim="800000"/>
              <a:headEnd/>
              <a:tailEnd/>
            </a:ln>
            <a:effectLst/>
          </p:spPr>
          <p:txBody>
            <a:bodyPr lIns="92075" tIns="46038" rIns="92075" bIns="46038">
              <a:spAutoFit/>
            </a:bodyPr>
            <a:lstStyle/>
            <a:p>
              <a:pPr eaLnBrk="0" hangingPunct="0">
                <a:spcBef>
                  <a:spcPct val="20000"/>
                </a:spcBef>
                <a:buClr>
                  <a:schemeClr val="accent2"/>
                </a:buClr>
                <a:buSzPct val="80000"/>
                <a:buFont typeface="Wingdings" pitchFamily="2" charset="2"/>
                <a:buNone/>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p</a:t>
              </a:r>
            </a:p>
          </p:txBody>
        </p:sp>
        <p:sp>
          <p:nvSpPr>
            <p:cNvPr id="114704" name="Oval 15"/>
            <p:cNvSpPr>
              <a:spLocks noChangeArrowheads="1"/>
            </p:cNvSpPr>
            <p:nvPr/>
          </p:nvSpPr>
          <p:spPr bwMode="auto">
            <a:xfrm>
              <a:off x="768" y="1776"/>
              <a:ext cx="288" cy="240"/>
            </a:xfrm>
            <a:prstGeom prst="ellipse">
              <a:avLst/>
            </a:prstGeom>
            <a:gradFill rotWithShape="0">
              <a:gsLst>
                <a:gs pos="0">
                  <a:srgbClr val="FFFFFF"/>
                </a:gs>
                <a:gs pos="100000">
                  <a:srgbClr val="00CCFF"/>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05" name="Line 16"/>
            <p:cNvSpPr>
              <a:spLocks noChangeShapeType="1"/>
            </p:cNvSpPr>
            <p:nvPr/>
          </p:nvSpPr>
          <p:spPr bwMode="auto">
            <a:xfrm>
              <a:off x="864" y="1824"/>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4706" name="Line 17"/>
            <p:cNvSpPr>
              <a:spLocks noChangeShapeType="1"/>
            </p:cNvSpPr>
            <p:nvPr/>
          </p:nvSpPr>
          <p:spPr bwMode="auto">
            <a:xfrm flipV="1">
              <a:off x="960" y="1824"/>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4707" name="Oval 18"/>
            <p:cNvSpPr>
              <a:spLocks noChangeArrowheads="1"/>
            </p:cNvSpPr>
            <p:nvPr/>
          </p:nvSpPr>
          <p:spPr bwMode="auto">
            <a:xfrm>
              <a:off x="1056" y="1632"/>
              <a:ext cx="288" cy="240"/>
            </a:xfrm>
            <a:prstGeom prst="ellipse">
              <a:avLst/>
            </a:prstGeom>
            <a:gradFill rotWithShape="0">
              <a:gsLst>
                <a:gs pos="0">
                  <a:srgbClr val="FFFFFF"/>
                </a:gs>
                <a:gs pos="100000">
                  <a:srgbClr val="00CCFF"/>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08" name="Oval 19"/>
            <p:cNvSpPr>
              <a:spLocks noChangeArrowheads="1"/>
            </p:cNvSpPr>
            <p:nvPr/>
          </p:nvSpPr>
          <p:spPr bwMode="auto">
            <a:xfrm>
              <a:off x="1296" y="1632"/>
              <a:ext cx="288" cy="240"/>
            </a:xfrm>
            <a:prstGeom prst="ellipse">
              <a:avLst/>
            </a:prstGeom>
            <a:gradFill rotWithShape="0">
              <a:gsLst>
                <a:gs pos="0">
                  <a:srgbClr val="FFFFFF"/>
                </a:gs>
                <a:gs pos="100000">
                  <a:srgbClr val="00CCFF"/>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09" name="Oval 20"/>
            <p:cNvSpPr>
              <a:spLocks noChangeArrowheads="1"/>
            </p:cNvSpPr>
            <p:nvPr/>
          </p:nvSpPr>
          <p:spPr bwMode="auto">
            <a:xfrm>
              <a:off x="1536" y="1632"/>
              <a:ext cx="288" cy="240"/>
            </a:xfrm>
            <a:prstGeom prst="ellipse">
              <a:avLst/>
            </a:prstGeom>
            <a:gradFill rotWithShape="0">
              <a:gsLst>
                <a:gs pos="0">
                  <a:srgbClr val="FFFFFF"/>
                </a:gs>
                <a:gs pos="100000">
                  <a:srgbClr val="00CCFF"/>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10" name="Oval 21"/>
            <p:cNvSpPr>
              <a:spLocks noChangeArrowheads="1"/>
            </p:cNvSpPr>
            <p:nvPr/>
          </p:nvSpPr>
          <p:spPr bwMode="auto">
            <a:xfrm>
              <a:off x="2400" y="1728"/>
              <a:ext cx="288" cy="240"/>
            </a:xfrm>
            <a:prstGeom prst="ellipse">
              <a:avLst/>
            </a:prstGeom>
            <a:gradFill rotWithShape="0">
              <a:gsLst>
                <a:gs pos="0">
                  <a:srgbClr val="FFFFFF"/>
                </a:gs>
                <a:gs pos="100000">
                  <a:srgbClr val="00CCFF"/>
                </a:gs>
              </a:gsLst>
              <a:path path="rect">
                <a:fillToRect r="100000" b="10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11" name="Oval 22"/>
            <p:cNvSpPr>
              <a:spLocks noChangeArrowheads="1"/>
            </p:cNvSpPr>
            <p:nvPr/>
          </p:nvSpPr>
          <p:spPr bwMode="auto">
            <a:xfrm>
              <a:off x="2688" y="1584"/>
              <a:ext cx="288" cy="240"/>
            </a:xfrm>
            <a:prstGeom prst="ellipse">
              <a:avLst/>
            </a:prstGeom>
            <a:gradFill rotWithShape="0">
              <a:gsLst>
                <a:gs pos="0">
                  <a:srgbClr val="FFFFFF"/>
                </a:gs>
                <a:gs pos="100000">
                  <a:srgbClr val="00CCFF"/>
                </a:gs>
              </a:gsLst>
              <a:path path="rect">
                <a:fillToRect r="100000" b="10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12" name="Oval 23"/>
            <p:cNvSpPr>
              <a:spLocks noChangeArrowheads="1"/>
            </p:cNvSpPr>
            <p:nvPr/>
          </p:nvSpPr>
          <p:spPr bwMode="auto">
            <a:xfrm>
              <a:off x="2928" y="1584"/>
              <a:ext cx="288" cy="240"/>
            </a:xfrm>
            <a:prstGeom prst="ellipse">
              <a:avLst/>
            </a:prstGeom>
            <a:gradFill rotWithShape="0">
              <a:gsLst>
                <a:gs pos="0">
                  <a:srgbClr val="FFFFFF"/>
                </a:gs>
                <a:gs pos="100000">
                  <a:srgbClr val="00CCFF"/>
                </a:gs>
              </a:gsLst>
              <a:path path="rect">
                <a:fillToRect r="100000" b="10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13" name="Oval 24"/>
            <p:cNvSpPr>
              <a:spLocks noChangeArrowheads="1"/>
            </p:cNvSpPr>
            <p:nvPr/>
          </p:nvSpPr>
          <p:spPr bwMode="auto">
            <a:xfrm>
              <a:off x="3168" y="1584"/>
              <a:ext cx="288" cy="240"/>
            </a:xfrm>
            <a:prstGeom prst="ellipse">
              <a:avLst/>
            </a:prstGeom>
            <a:gradFill rotWithShape="0">
              <a:gsLst>
                <a:gs pos="0">
                  <a:srgbClr val="FFFFFF"/>
                </a:gs>
                <a:gs pos="100000">
                  <a:srgbClr val="00CCFF"/>
                </a:gs>
              </a:gsLst>
              <a:path path="rect">
                <a:fillToRect r="100000" b="10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14" name="Line 25"/>
            <p:cNvSpPr>
              <a:spLocks noChangeShapeType="1"/>
            </p:cNvSpPr>
            <p:nvPr/>
          </p:nvSpPr>
          <p:spPr bwMode="auto">
            <a:xfrm flipV="1">
              <a:off x="2544" y="1776"/>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4715" name="Line 26"/>
            <p:cNvSpPr>
              <a:spLocks noChangeShapeType="1"/>
            </p:cNvSpPr>
            <p:nvPr/>
          </p:nvSpPr>
          <p:spPr bwMode="auto">
            <a:xfrm flipV="1">
              <a:off x="2832" y="1632"/>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4716" name="Oval 27"/>
            <p:cNvSpPr>
              <a:spLocks noChangeArrowheads="1"/>
            </p:cNvSpPr>
            <p:nvPr/>
          </p:nvSpPr>
          <p:spPr bwMode="auto">
            <a:xfrm>
              <a:off x="3984" y="1680"/>
              <a:ext cx="288" cy="240"/>
            </a:xfrm>
            <a:prstGeom prst="ellipse">
              <a:avLst/>
            </a:prstGeom>
            <a:gradFill rotWithShape="0">
              <a:gsLst>
                <a:gs pos="0">
                  <a:srgbClr val="FFFFFF"/>
                </a:gs>
                <a:gs pos="100000">
                  <a:srgbClr val="00CCFF"/>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17" name="Oval 28"/>
            <p:cNvSpPr>
              <a:spLocks noChangeArrowheads="1"/>
            </p:cNvSpPr>
            <p:nvPr/>
          </p:nvSpPr>
          <p:spPr bwMode="auto">
            <a:xfrm>
              <a:off x="4224" y="1680"/>
              <a:ext cx="288" cy="240"/>
            </a:xfrm>
            <a:prstGeom prst="ellipse">
              <a:avLst/>
            </a:prstGeom>
            <a:gradFill rotWithShape="0">
              <a:gsLst>
                <a:gs pos="0">
                  <a:srgbClr val="FFFFFF"/>
                </a:gs>
                <a:gs pos="100000">
                  <a:srgbClr val="00CCFF"/>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18" name="Oval 29"/>
            <p:cNvSpPr>
              <a:spLocks noChangeArrowheads="1"/>
            </p:cNvSpPr>
            <p:nvPr/>
          </p:nvSpPr>
          <p:spPr bwMode="auto">
            <a:xfrm>
              <a:off x="4512" y="1584"/>
              <a:ext cx="288" cy="240"/>
            </a:xfrm>
            <a:prstGeom prst="ellipse">
              <a:avLst/>
            </a:prstGeom>
            <a:gradFill rotWithShape="0">
              <a:gsLst>
                <a:gs pos="0">
                  <a:srgbClr val="FFFFFF"/>
                </a:gs>
                <a:gs pos="100000">
                  <a:srgbClr val="00CCFF"/>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19" name="Oval 30"/>
            <p:cNvSpPr>
              <a:spLocks noChangeArrowheads="1"/>
            </p:cNvSpPr>
            <p:nvPr/>
          </p:nvSpPr>
          <p:spPr bwMode="auto">
            <a:xfrm>
              <a:off x="4752" y="1584"/>
              <a:ext cx="288" cy="240"/>
            </a:xfrm>
            <a:prstGeom prst="ellipse">
              <a:avLst/>
            </a:prstGeom>
            <a:gradFill rotWithShape="0">
              <a:gsLst>
                <a:gs pos="0">
                  <a:srgbClr val="FFFFFF"/>
                </a:gs>
                <a:gs pos="100000">
                  <a:srgbClr val="00CCFF"/>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4720" name="Line 31"/>
            <p:cNvSpPr>
              <a:spLocks noChangeShapeType="1"/>
            </p:cNvSpPr>
            <p:nvPr/>
          </p:nvSpPr>
          <p:spPr bwMode="auto">
            <a:xfrm flipV="1">
              <a:off x="4128" y="1728"/>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4721" name="Line 32"/>
            <p:cNvSpPr>
              <a:spLocks noChangeShapeType="1"/>
            </p:cNvSpPr>
            <p:nvPr/>
          </p:nvSpPr>
          <p:spPr bwMode="auto">
            <a:xfrm flipV="1">
              <a:off x="4368" y="1728"/>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36" name="Rectangle 33"/>
            <p:cNvSpPr>
              <a:spLocks noChangeArrowheads="1"/>
            </p:cNvSpPr>
            <p:nvPr/>
          </p:nvSpPr>
          <p:spPr bwMode="auto">
            <a:xfrm>
              <a:off x="2352" y="1968"/>
              <a:ext cx="528" cy="252"/>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s</a:t>
              </a:r>
              <a:r>
                <a:rPr lang="en-US" altLang="zh-CN" sz="2000" baseline="30000">
                  <a:latin typeface="Times New Roman" panose="02020603050405020304" pitchFamily="18" charset="0"/>
                  <a:cs typeface="Times New Roman" panose="02020603050405020304" pitchFamily="18" charset="0"/>
                </a:rPr>
                <a:t>1</a:t>
              </a:r>
            </a:p>
          </p:txBody>
        </p:sp>
        <p:sp>
          <p:nvSpPr>
            <p:cNvPr id="37" name="Rectangle 34"/>
            <p:cNvSpPr>
              <a:spLocks noChangeArrowheads="1"/>
            </p:cNvSpPr>
            <p:nvPr/>
          </p:nvSpPr>
          <p:spPr bwMode="auto">
            <a:xfrm>
              <a:off x="2832" y="1824"/>
              <a:ext cx="480" cy="252"/>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p</a:t>
              </a:r>
              <a:r>
                <a:rPr lang="en-US" altLang="zh-CN" sz="2000" baseline="30000">
                  <a:latin typeface="Times New Roman" panose="02020603050405020304" pitchFamily="18" charset="0"/>
                  <a:cs typeface="Times New Roman" panose="02020603050405020304" pitchFamily="18" charset="0"/>
                </a:rPr>
                <a:t>1</a:t>
              </a:r>
            </a:p>
          </p:txBody>
        </p:sp>
      </p:grpSp>
    </p:spTree>
  </p:cSld>
  <p:clrMapOvr>
    <a:masterClrMapping/>
  </p:clrMapOvr>
  <p:transition advClick="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251520" y="333375"/>
            <a:ext cx="7486650" cy="685800"/>
          </a:xfrm>
        </p:spPr>
        <p:txBody>
          <a:bodyPr/>
          <a:lstStyle/>
          <a:p>
            <a:pPr eaLnBrk="1" hangingPunct="1">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p>
        </p:txBody>
      </p:sp>
      <p:pic>
        <p:nvPicPr>
          <p:cNvPr id="115715" name="Picture 8"/>
          <p:cNvPicPr>
            <a:picLocks noChangeAspect="1" noChangeArrowheads="1"/>
          </p:cNvPicPr>
          <p:nvPr/>
        </p:nvPicPr>
        <p:blipFill>
          <a:blip r:embed="rId3">
            <a:extLst>
              <a:ext uri="{28A0092B-C50C-407E-A947-70E740481C1C}">
                <a14:useLocalDpi xmlns:a14="http://schemas.microsoft.com/office/drawing/2010/main" val="0"/>
              </a:ext>
            </a:extLst>
          </a:blip>
          <a:srcRect l="54688" t="46875" r="20313" b="28125"/>
          <a:stretch>
            <a:fillRect/>
          </a:stretch>
        </p:blipFill>
        <p:spPr bwMode="auto">
          <a:xfrm>
            <a:off x="1476375" y="1412875"/>
            <a:ext cx="6705600"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矩形 4"/>
          <p:cNvSpPr>
            <a:spLocks noChangeArrowheads="1"/>
          </p:cNvSpPr>
          <p:nvPr/>
        </p:nvSpPr>
        <p:spPr bwMode="auto">
          <a:xfrm>
            <a:off x="3708400" y="6092825"/>
            <a:ext cx="2505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400" b="0">
                <a:latin typeface="Times New Roman" panose="02020603050405020304" pitchFamily="18" charset="0"/>
                <a:ea typeface="宋体" pitchFamily="2" charset="-122"/>
                <a:cs typeface="Times New Roman" panose="02020603050405020304" pitchFamily="18" charset="0"/>
              </a:rPr>
              <a:t>BeCl</a:t>
            </a:r>
            <a:r>
              <a:rPr lang="en-US" altLang="zh-CN" sz="2400" b="0" baseline="-25000">
                <a:latin typeface="Times New Roman" panose="02020603050405020304" pitchFamily="18" charset="0"/>
                <a:ea typeface="宋体" pitchFamily="2" charset="-122"/>
                <a:cs typeface="Times New Roman" panose="02020603050405020304" pitchFamily="18" charset="0"/>
              </a:rPr>
              <a:t>2</a:t>
            </a:r>
            <a:r>
              <a:rPr lang="zh-CN" altLang="en-US" sz="2400" b="0">
                <a:latin typeface="Times New Roman" panose="02020603050405020304" pitchFamily="18" charset="0"/>
                <a:ea typeface="宋体" pitchFamily="2" charset="-122"/>
                <a:cs typeface="Times New Roman" panose="02020603050405020304" pitchFamily="18" charset="0"/>
              </a:rPr>
              <a:t>共价键结构</a:t>
            </a:r>
          </a:p>
        </p:txBody>
      </p:sp>
      <p:pic>
        <p:nvPicPr>
          <p:cNvPr id="11571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365625"/>
            <a:ext cx="74866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white">
          <a:xfrm>
            <a:off x="430213" y="1125538"/>
            <a:ext cx="8713787" cy="838200"/>
          </a:xfrm>
          <a:prstGeom prst="rect">
            <a:avLst/>
          </a:prstGeom>
          <a:noFill/>
          <a:ln w="9525">
            <a:noFill/>
            <a:miter lim="800000"/>
            <a:headEnd/>
            <a:tailEnd/>
          </a:ln>
        </p:spPr>
        <p:txBody>
          <a:bodyPr anchor="ctr"/>
          <a:lstStyle/>
          <a:p>
            <a:pPr eaLnBrk="0" hangingPunct="0">
              <a:defRPr/>
            </a:pPr>
            <a:r>
              <a:rPr lang="en-US" altLang="zh-CN" sz="2800" b="1" dirty="0">
                <a:solidFill>
                  <a:srgbClr val="FF0000"/>
                </a:solidFill>
                <a:latin typeface="Times New Roman" panose="02020603050405020304" pitchFamily="18" charset="0"/>
                <a:cs typeface="Times New Roman" panose="02020603050405020304" pitchFamily="18" charset="0"/>
              </a:rPr>
              <a:t>(2) </a:t>
            </a:r>
            <a:r>
              <a:rPr lang="zh-CN" altLang="en-US" sz="2800" b="1" dirty="0">
                <a:solidFill>
                  <a:srgbClr val="FF0000"/>
                </a:solidFill>
                <a:latin typeface="Times New Roman" panose="02020603050405020304" pitchFamily="18" charset="0"/>
                <a:cs typeface="Times New Roman" panose="02020603050405020304" pitchFamily="18" charset="0"/>
              </a:rPr>
              <a:t>等性</a:t>
            </a:r>
            <a:r>
              <a:rPr lang="en-US" altLang="zh-CN" sz="2800" b="1" dirty="0">
                <a:solidFill>
                  <a:srgbClr val="FF0000"/>
                </a:solidFill>
                <a:latin typeface="Times New Roman" panose="02020603050405020304" pitchFamily="18" charset="0"/>
                <a:cs typeface="Times New Roman" panose="02020603050405020304" pitchFamily="18" charset="0"/>
              </a:rPr>
              <a:t>sp</a:t>
            </a:r>
            <a:r>
              <a:rPr lang="en-US" altLang="zh-CN" sz="2800" b="1" baseline="30000" dirty="0">
                <a:solidFill>
                  <a:srgbClr val="FF0000"/>
                </a:solidFill>
                <a:latin typeface="Times New Roman" panose="02020603050405020304" pitchFamily="18" charset="0"/>
                <a:cs typeface="Times New Roman" panose="02020603050405020304" pitchFamily="18" charset="0"/>
              </a:rPr>
              <a:t>2</a:t>
            </a:r>
            <a:r>
              <a:rPr lang="zh-CN" altLang="en-US" sz="2800" b="1" dirty="0">
                <a:solidFill>
                  <a:srgbClr val="FF0000"/>
                </a:solidFill>
                <a:latin typeface="Times New Roman" panose="02020603050405020304" pitchFamily="18" charset="0"/>
                <a:cs typeface="Times New Roman" panose="02020603050405020304" pitchFamily="18" charset="0"/>
              </a:rPr>
              <a:t>杂化</a:t>
            </a:r>
            <a:endParaRPr lang="en-US" altLang="zh-CN" sz="2800" b="1" dirty="0">
              <a:solidFill>
                <a:srgbClr val="FF0000"/>
              </a:solidFill>
              <a:latin typeface="Times New Roman" panose="02020603050405020304" pitchFamily="18" charset="0"/>
              <a:cs typeface="Times New Roman" panose="02020603050405020304" pitchFamily="18" charset="0"/>
            </a:endParaRPr>
          </a:p>
          <a:p>
            <a:pPr eaLnBrk="0" hangingPunct="0">
              <a:defRPr/>
            </a:pPr>
            <a:r>
              <a:rPr lang="en-US" altLang="zh-CN" sz="2800" b="1" dirty="0">
                <a:latin typeface="Times New Roman" panose="02020603050405020304" pitchFamily="18" charset="0"/>
                <a:ea typeface="仿宋" pitchFamily="49" charset="-122"/>
                <a:cs typeface="Times New Roman" panose="02020603050405020304" pitchFamily="18" charset="0"/>
              </a:rPr>
              <a:t>BF</a:t>
            </a:r>
            <a:r>
              <a:rPr lang="en-US" altLang="zh-CN" sz="2800" b="1" baseline="-25000" dirty="0">
                <a:latin typeface="Times New Roman" panose="02020603050405020304" pitchFamily="18" charset="0"/>
                <a:ea typeface="仿宋" pitchFamily="49" charset="-122"/>
                <a:cs typeface="Times New Roman" panose="02020603050405020304" pitchFamily="18" charset="0"/>
              </a:rPr>
              <a:t>3</a:t>
            </a:r>
            <a:r>
              <a:rPr lang="zh-CN" altLang="en-US" sz="2800" b="1" dirty="0">
                <a:latin typeface="Times New Roman" panose="02020603050405020304" pitchFamily="18" charset="0"/>
                <a:ea typeface="仿宋" pitchFamily="49" charset="-122"/>
                <a:cs typeface="Times New Roman" panose="02020603050405020304" pitchFamily="18" charset="0"/>
              </a:rPr>
              <a:t>分子，呈平面三角形结构，键角</a:t>
            </a:r>
            <a:r>
              <a:rPr lang="en-US" altLang="zh-CN" sz="2800" b="1" dirty="0">
                <a:latin typeface="Times New Roman" panose="02020603050405020304" pitchFamily="18" charset="0"/>
                <a:ea typeface="仿宋" pitchFamily="49" charset="-122"/>
                <a:cs typeface="Times New Roman" panose="02020603050405020304" pitchFamily="18" charset="0"/>
              </a:rPr>
              <a:t>120</a:t>
            </a:r>
            <a:r>
              <a:rPr lang="en-US" altLang="zh-CN" sz="2800" b="1" dirty="0">
                <a:latin typeface="Times New Roman" panose="02020603050405020304" pitchFamily="18" charset="0"/>
                <a:ea typeface="仿宋" pitchFamily="49" charset="-122"/>
                <a:cs typeface="Times New Roman" panose="02020603050405020304" pitchFamily="18" charset="0"/>
                <a:sym typeface="Symbol" pitchFamily="18" charset="2"/>
              </a:rPr>
              <a:t></a:t>
            </a:r>
            <a:r>
              <a:rPr lang="zh-CN" altLang="en-US" sz="2800" b="1" dirty="0">
                <a:latin typeface="Times New Roman" panose="02020603050405020304" pitchFamily="18" charset="0"/>
                <a:ea typeface="仿宋" pitchFamily="49" charset="-122"/>
                <a:cs typeface="Times New Roman" panose="02020603050405020304" pitchFamily="18" charset="0"/>
                <a:sym typeface="Symbol" pitchFamily="18" charset="2"/>
              </a:rPr>
              <a:t>。</a:t>
            </a:r>
            <a:endParaRPr lang="en-US" altLang="zh-CN" sz="2800" b="1" dirty="0">
              <a:latin typeface="Times New Roman" panose="02020603050405020304" pitchFamily="18" charset="0"/>
              <a:ea typeface="仿宋" pitchFamily="49" charset="-122"/>
              <a:cs typeface="Times New Roman" panose="02020603050405020304" pitchFamily="18" charset="0"/>
              <a:sym typeface="Symbol" pitchFamily="18" charset="2"/>
            </a:endParaRPr>
          </a:p>
        </p:txBody>
      </p:sp>
      <p:sp>
        <p:nvSpPr>
          <p:cNvPr id="6" name="标题 5"/>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p>
        </p:txBody>
      </p:sp>
      <p:sp>
        <p:nvSpPr>
          <p:cNvPr id="7" name="Text Box 94"/>
          <p:cNvSpPr txBox="1">
            <a:spLocks noChangeArrowheads="1"/>
          </p:cNvSpPr>
          <p:nvPr/>
        </p:nvSpPr>
        <p:spPr bwMode="auto">
          <a:xfrm>
            <a:off x="755650" y="2133600"/>
            <a:ext cx="3024188" cy="522288"/>
          </a:xfrm>
          <a:prstGeom prst="rect">
            <a:avLst/>
          </a:prstGeom>
          <a:noFill/>
          <a:ln w="9525">
            <a:noFill/>
            <a:miter lim="800000"/>
            <a:headEnd/>
            <a:tailEnd/>
          </a:ln>
          <a:effectLst/>
        </p:spPr>
        <p:txBody>
          <a:bodyPr>
            <a:spAutoFit/>
          </a:bodyPr>
          <a:lstStyle/>
          <a:p>
            <a:pPr eaLnBrk="0" hangingPunct="0">
              <a:defRPr/>
            </a:pPr>
            <a:r>
              <a:rPr lang="en-US" altLang="zh-CN" sz="2800" dirty="0">
                <a:latin typeface="Times New Roman" panose="02020603050405020304" pitchFamily="18" charset="0"/>
                <a:ea typeface="楷体_GB2312" pitchFamily="49" charset="-122"/>
                <a:cs typeface="Times New Roman" panose="02020603050405020304" pitchFamily="18" charset="0"/>
              </a:rPr>
              <a:t>B</a:t>
            </a:r>
            <a:r>
              <a:rPr lang="zh-CN" altLang="en-GB" sz="2800" dirty="0">
                <a:latin typeface="Times New Roman" panose="02020603050405020304" pitchFamily="18" charset="0"/>
                <a:ea typeface="楷体_GB2312" pitchFamily="49" charset="-122"/>
                <a:cs typeface="Times New Roman" panose="02020603050405020304" pitchFamily="18" charset="0"/>
              </a:rPr>
              <a:t>：</a:t>
            </a:r>
            <a:r>
              <a:rPr lang="en-US" altLang="zh-CN" sz="2800" dirty="0">
                <a:latin typeface="Times New Roman" panose="02020603050405020304" pitchFamily="18" charset="0"/>
                <a:ea typeface="楷体_GB2312" pitchFamily="49" charset="-122"/>
                <a:cs typeface="Times New Roman" panose="02020603050405020304" pitchFamily="18" charset="0"/>
              </a:rPr>
              <a:t>1</a:t>
            </a:r>
            <a:r>
              <a:rPr lang="en-US" altLang="zh-CN" sz="2800" i="1" dirty="0">
                <a:latin typeface="Times New Roman" panose="02020603050405020304" pitchFamily="18" charset="0"/>
                <a:ea typeface="楷体_GB2312" pitchFamily="49" charset="-122"/>
                <a:cs typeface="Times New Roman" panose="02020603050405020304" pitchFamily="18" charset="0"/>
              </a:rPr>
              <a:t>s</a:t>
            </a:r>
            <a:r>
              <a:rPr lang="en-US" altLang="zh-CN" sz="2800" baseline="30000" dirty="0">
                <a:latin typeface="Times New Roman" panose="02020603050405020304" pitchFamily="18" charset="0"/>
                <a:ea typeface="楷体_GB2312" pitchFamily="49" charset="-122"/>
                <a:cs typeface="Times New Roman" panose="02020603050405020304" pitchFamily="18" charset="0"/>
              </a:rPr>
              <a:t>2</a:t>
            </a:r>
            <a:r>
              <a:rPr lang="en-US" altLang="zh-CN" sz="2800" dirty="0">
                <a:latin typeface="Times New Roman" panose="02020603050405020304" pitchFamily="18" charset="0"/>
                <a:ea typeface="楷体_GB2312" pitchFamily="49" charset="-122"/>
                <a:cs typeface="Times New Roman" panose="02020603050405020304" pitchFamily="18" charset="0"/>
              </a:rPr>
              <a:t>2</a:t>
            </a:r>
            <a:r>
              <a:rPr lang="en-US" altLang="zh-CN" sz="2800" i="1" dirty="0">
                <a:latin typeface="Times New Roman" panose="02020603050405020304" pitchFamily="18" charset="0"/>
                <a:ea typeface="楷体_GB2312" pitchFamily="49" charset="-122"/>
                <a:cs typeface="Times New Roman" panose="02020603050405020304" pitchFamily="18" charset="0"/>
              </a:rPr>
              <a:t>s</a:t>
            </a:r>
            <a:r>
              <a:rPr lang="en-US" altLang="zh-CN" sz="2800" baseline="30000" dirty="0">
                <a:latin typeface="Times New Roman" panose="02020603050405020304" pitchFamily="18" charset="0"/>
                <a:ea typeface="楷体_GB2312" pitchFamily="49" charset="-122"/>
                <a:cs typeface="Times New Roman" panose="02020603050405020304" pitchFamily="18" charset="0"/>
              </a:rPr>
              <a:t>2</a:t>
            </a:r>
            <a:r>
              <a:rPr lang="en-US" altLang="zh-CN" sz="2800" dirty="0">
                <a:latin typeface="Times New Roman" panose="02020603050405020304" pitchFamily="18" charset="0"/>
                <a:ea typeface="楷体_GB2312" pitchFamily="49" charset="-122"/>
                <a:cs typeface="Times New Roman" panose="02020603050405020304" pitchFamily="18" charset="0"/>
              </a:rPr>
              <a:t>2</a:t>
            </a:r>
            <a:r>
              <a:rPr lang="en-US" altLang="zh-CN" sz="2800" i="1" dirty="0">
                <a:latin typeface="Times New Roman" panose="02020603050405020304" pitchFamily="18" charset="0"/>
                <a:ea typeface="楷体_GB2312" pitchFamily="49" charset="-122"/>
                <a:cs typeface="Times New Roman" panose="02020603050405020304" pitchFamily="18" charset="0"/>
              </a:rPr>
              <a:t>p</a:t>
            </a:r>
            <a:r>
              <a:rPr lang="en-US" altLang="zh-CN" sz="2800" baseline="30000" dirty="0">
                <a:latin typeface="Times New Roman" panose="02020603050405020304" pitchFamily="18" charset="0"/>
                <a:ea typeface="楷体_GB2312" pitchFamily="49" charset="-122"/>
                <a:cs typeface="Times New Roman" panose="02020603050405020304" pitchFamily="18" charset="0"/>
              </a:rPr>
              <a:t>1</a:t>
            </a:r>
          </a:p>
        </p:txBody>
      </p:sp>
      <p:grpSp>
        <p:nvGrpSpPr>
          <p:cNvPr id="116741" name="Group 93"/>
          <p:cNvGrpSpPr>
            <a:grpSpLocks/>
          </p:cNvGrpSpPr>
          <p:nvPr/>
        </p:nvGrpSpPr>
        <p:grpSpPr bwMode="auto">
          <a:xfrm>
            <a:off x="789641" y="2924175"/>
            <a:ext cx="7632144" cy="2822586"/>
            <a:chOff x="588" y="1104"/>
            <a:chExt cx="4619" cy="1538"/>
          </a:xfrm>
        </p:grpSpPr>
        <p:grpSp>
          <p:nvGrpSpPr>
            <p:cNvPr id="116742" name="Group 6"/>
            <p:cNvGrpSpPr>
              <a:grpSpLocks/>
            </p:cNvGrpSpPr>
            <p:nvPr/>
          </p:nvGrpSpPr>
          <p:grpSpPr bwMode="auto">
            <a:xfrm>
              <a:off x="624" y="1104"/>
              <a:ext cx="4524" cy="650"/>
              <a:chOff x="624" y="1104"/>
              <a:chExt cx="4524" cy="650"/>
            </a:xfrm>
          </p:grpSpPr>
          <p:sp>
            <p:nvSpPr>
              <p:cNvPr id="35" name="Text Box 7"/>
              <p:cNvSpPr txBox="1">
                <a:spLocks noChangeArrowheads="1"/>
              </p:cNvSpPr>
              <p:nvPr/>
            </p:nvSpPr>
            <p:spPr bwMode="auto">
              <a:xfrm>
                <a:off x="624" y="1536"/>
                <a:ext cx="532" cy="218"/>
              </a:xfrm>
              <a:prstGeom prst="rect">
                <a:avLst/>
              </a:prstGeom>
              <a:noFill/>
              <a:ln w="9525">
                <a:noFill/>
                <a:miter lim="800000"/>
                <a:headEnd/>
                <a:tailEnd/>
              </a:ln>
              <a:effectLst/>
            </p:spPr>
            <p:txBody>
              <a:bodyPr>
                <a:spAutoFit/>
              </a:bodyPr>
              <a:lstStyle/>
              <a:p>
                <a:pPr eaLnBrk="0" hangingPunct="0">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s</a:t>
                </a:r>
                <a:r>
                  <a:rPr lang="en-US" altLang="zh-CN" sz="2000" baseline="30000">
                    <a:latin typeface="Times New Roman" panose="02020603050405020304" pitchFamily="18" charset="0"/>
                    <a:cs typeface="Times New Roman" panose="02020603050405020304" pitchFamily="18" charset="0"/>
                  </a:rPr>
                  <a:t>2</a:t>
                </a:r>
              </a:p>
            </p:txBody>
          </p:sp>
          <p:sp>
            <p:nvSpPr>
              <p:cNvPr id="36" name="Text Box 8"/>
              <p:cNvSpPr txBox="1">
                <a:spLocks noChangeArrowheads="1"/>
              </p:cNvSpPr>
              <p:nvPr/>
            </p:nvSpPr>
            <p:spPr bwMode="auto">
              <a:xfrm>
                <a:off x="1153" y="1392"/>
                <a:ext cx="502" cy="218"/>
              </a:xfrm>
              <a:prstGeom prst="rect">
                <a:avLst/>
              </a:prstGeom>
              <a:noFill/>
              <a:ln w="9525">
                <a:noFill/>
                <a:miter lim="800000"/>
                <a:headEnd/>
                <a:tailEnd/>
              </a:ln>
              <a:effectLst/>
            </p:spPr>
            <p:txBody>
              <a:bodyPr>
                <a:spAutoFit/>
              </a:bodyPr>
              <a:lstStyle/>
              <a:p>
                <a:pPr eaLnBrk="0" hangingPunct="0">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p</a:t>
                </a:r>
                <a:r>
                  <a:rPr lang="en-US" altLang="zh-CN" sz="2000" baseline="30000">
                    <a:latin typeface="Times New Roman" panose="02020603050405020304" pitchFamily="18" charset="0"/>
                    <a:cs typeface="Times New Roman" panose="02020603050405020304" pitchFamily="18" charset="0"/>
                  </a:rPr>
                  <a:t>1</a:t>
                </a:r>
              </a:p>
            </p:txBody>
          </p:sp>
          <p:sp>
            <p:nvSpPr>
              <p:cNvPr id="116770" name="Line 9"/>
              <p:cNvSpPr>
                <a:spLocks noChangeShapeType="1"/>
              </p:cNvSpPr>
              <p:nvPr/>
            </p:nvSpPr>
            <p:spPr bwMode="auto">
              <a:xfrm>
                <a:off x="1776" y="1392"/>
                <a:ext cx="43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8" name="Text Box 10"/>
              <p:cNvSpPr txBox="1">
                <a:spLocks noChangeArrowheads="1"/>
              </p:cNvSpPr>
              <p:nvPr/>
            </p:nvSpPr>
            <p:spPr bwMode="auto">
              <a:xfrm>
                <a:off x="1728" y="1104"/>
                <a:ext cx="528" cy="218"/>
              </a:xfrm>
              <a:prstGeom prst="rect">
                <a:avLst/>
              </a:prstGeom>
              <a:noFill/>
              <a:ln w="9525">
                <a:noFill/>
                <a:miter lim="800000"/>
                <a:headEnd/>
                <a:tailEnd/>
              </a:ln>
              <a:effectLst/>
            </p:spPr>
            <p:txBody>
              <a:bodyPr>
                <a:spAutoFit/>
              </a:bodyPr>
              <a:lstStyle/>
              <a:p>
                <a:pPr eaLnBrk="0" hangingPunct="0">
                  <a:defRPr/>
                </a:pPr>
                <a:r>
                  <a:rPr lang="zh-CN" altLang="en-US" sz="2000">
                    <a:latin typeface="Times New Roman" panose="02020603050405020304" pitchFamily="18" charset="0"/>
                    <a:ea typeface="楷体_GB2312" pitchFamily="49" charset="-122"/>
                    <a:cs typeface="Times New Roman" panose="02020603050405020304" pitchFamily="18" charset="0"/>
                  </a:rPr>
                  <a:t>激发</a:t>
                </a:r>
              </a:p>
            </p:txBody>
          </p:sp>
          <p:sp>
            <p:nvSpPr>
              <p:cNvPr id="116772" name="Line 11"/>
              <p:cNvSpPr>
                <a:spLocks noChangeShapeType="1"/>
              </p:cNvSpPr>
              <p:nvPr/>
            </p:nvSpPr>
            <p:spPr bwMode="auto">
              <a:xfrm>
                <a:off x="3360" y="1392"/>
                <a:ext cx="43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0" name="Text Box 12"/>
              <p:cNvSpPr txBox="1">
                <a:spLocks noChangeArrowheads="1"/>
              </p:cNvSpPr>
              <p:nvPr/>
            </p:nvSpPr>
            <p:spPr bwMode="auto">
              <a:xfrm>
                <a:off x="3312" y="1104"/>
                <a:ext cx="528" cy="218"/>
              </a:xfrm>
              <a:prstGeom prst="rect">
                <a:avLst/>
              </a:prstGeom>
              <a:noFill/>
              <a:ln w="9525">
                <a:noFill/>
                <a:miter lim="800000"/>
                <a:headEnd/>
                <a:tailEnd/>
              </a:ln>
              <a:effectLst/>
            </p:spPr>
            <p:txBody>
              <a:bodyPr>
                <a:spAutoFit/>
              </a:bodyPr>
              <a:lstStyle/>
              <a:p>
                <a:pPr eaLnBrk="0" hangingPunct="0">
                  <a:defRPr/>
                </a:pPr>
                <a:r>
                  <a:rPr lang="zh-CN" altLang="en-US" sz="2000">
                    <a:latin typeface="Times New Roman" panose="02020603050405020304" pitchFamily="18" charset="0"/>
                    <a:ea typeface="楷体_GB2312" pitchFamily="49" charset="-122"/>
                    <a:cs typeface="Times New Roman" panose="02020603050405020304" pitchFamily="18" charset="0"/>
                  </a:rPr>
                  <a:t>杂化</a:t>
                </a:r>
              </a:p>
            </p:txBody>
          </p:sp>
          <p:sp>
            <p:nvSpPr>
              <p:cNvPr id="41" name="Rectangle 13"/>
              <p:cNvSpPr>
                <a:spLocks noChangeArrowheads="1"/>
              </p:cNvSpPr>
              <p:nvPr/>
            </p:nvSpPr>
            <p:spPr bwMode="auto">
              <a:xfrm>
                <a:off x="3920" y="1488"/>
                <a:ext cx="595" cy="218"/>
              </a:xfrm>
              <a:prstGeom prst="rect">
                <a:avLst/>
              </a:prstGeom>
              <a:noFill/>
              <a:ln w="9525">
                <a:noFill/>
                <a:miter lim="800000"/>
                <a:headEnd/>
                <a:tailEnd/>
              </a:ln>
              <a:effectLst/>
            </p:spPr>
            <p:txBody>
              <a:bodyPr lIns="92075" tIns="46038" rIns="92075" bIns="46038">
                <a:spAutoFit/>
              </a:bodyPr>
              <a:lstStyle/>
              <a:p>
                <a:pPr eaLnBrk="0" hangingPunct="0">
                  <a:spcBef>
                    <a:spcPct val="20000"/>
                  </a:spcBef>
                  <a:buClr>
                    <a:schemeClr val="accent2"/>
                  </a:buClr>
                  <a:buSzPct val="80000"/>
                  <a:buFont typeface="Wingdings" pitchFamily="2" charset="2"/>
                  <a:buNone/>
                  <a:defRPr/>
                </a:pPr>
                <a:r>
                  <a:rPr lang="en-US" altLang="zh-CN" sz="2000">
                    <a:latin typeface="Times New Roman" panose="02020603050405020304" pitchFamily="18" charset="0"/>
                    <a:cs typeface="Times New Roman" panose="02020603050405020304" pitchFamily="18" charset="0"/>
                  </a:rPr>
                  <a:t>3</a:t>
                </a:r>
                <a:r>
                  <a:rPr lang="en-US" altLang="zh-CN" sz="2000" i="1">
                    <a:latin typeface="Times New Roman" panose="02020603050405020304" pitchFamily="18" charset="0"/>
                    <a:cs typeface="Times New Roman" panose="02020603050405020304" pitchFamily="18" charset="0"/>
                  </a:rPr>
                  <a:t>sp</a:t>
                </a:r>
                <a:r>
                  <a:rPr lang="en-US" altLang="zh-CN" sz="2000" baseline="30000">
                    <a:latin typeface="Times New Roman" panose="02020603050405020304" pitchFamily="18" charset="0"/>
                    <a:ea typeface="楷体_GB2312" pitchFamily="49" charset="-122"/>
                    <a:cs typeface="Times New Roman" panose="02020603050405020304" pitchFamily="18" charset="0"/>
                  </a:rPr>
                  <a:t>2</a:t>
                </a:r>
              </a:p>
            </p:txBody>
          </p:sp>
          <p:sp>
            <p:nvSpPr>
              <p:cNvPr id="42" name="Rectangle 14"/>
              <p:cNvSpPr>
                <a:spLocks noChangeArrowheads="1"/>
              </p:cNvSpPr>
              <p:nvPr/>
            </p:nvSpPr>
            <p:spPr bwMode="auto">
              <a:xfrm>
                <a:off x="4656" y="1344"/>
                <a:ext cx="492" cy="218"/>
              </a:xfrm>
              <a:prstGeom prst="rect">
                <a:avLst/>
              </a:prstGeom>
              <a:noFill/>
              <a:ln w="9525">
                <a:noFill/>
                <a:miter lim="800000"/>
                <a:headEnd/>
                <a:tailEnd/>
              </a:ln>
              <a:effectLst/>
            </p:spPr>
            <p:txBody>
              <a:bodyPr lIns="92075" tIns="46038" rIns="92075" bIns="46038">
                <a:spAutoFit/>
              </a:bodyPr>
              <a:lstStyle/>
              <a:p>
                <a:pPr eaLnBrk="0" hangingPunct="0">
                  <a:spcBef>
                    <a:spcPct val="20000"/>
                  </a:spcBef>
                  <a:buClr>
                    <a:schemeClr val="accent2"/>
                  </a:buClr>
                  <a:buSzPct val="80000"/>
                  <a:buFont typeface="Wingdings" pitchFamily="2" charset="2"/>
                  <a:buNone/>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p</a:t>
                </a:r>
              </a:p>
            </p:txBody>
          </p:sp>
          <p:sp>
            <p:nvSpPr>
              <p:cNvPr id="116776" name="Oval 15"/>
              <p:cNvSpPr>
                <a:spLocks noChangeArrowheads="1"/>
              </p:cNvSpPr>
              <p:nvPr/>
            </p:nvSpPr>
            <p:spPr bwMode="auto">
              <a:xfrm>
                <a:off x="624" y="1296"/>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77" name="Line 16"/>
              <p:cNvSpPr>
                <a:spLocks noChangeShapeType="1"/>
              </p:cNvSpPr>
              <p:nvPr/>
            </p:nvSpPr>
            <p:spPr bwMode="auto">
              <a:xfrm>
                <a:off x="720" y="134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6778" name="Line 17"/>
              <p:cNvSpPr>
                <a:spLocks noChangeShapeType="1"/>
              </p:cNvSpPr>
              <p:nvPr/>
            </p:nvSpPr>
            <p:spPr bwMode="auto">
              <a:xfrm flipV="1">
                <a:off x="816" y="1344"/>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6779" name="Oval 18"/>
              <p:cNvSpPr>
                <a:spLocks noChangeArrowheads="1"/>
              </p:cNvSpPr>
              <p:nvPr/>
            </p:nvSpPr>
            <p:spPr bwMode="auto">
              <a:xfrm>
                <a:off x="912" y="1152"/>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80" name="Oval 19"/>
              <p:cNvSpPr>
                <a:spLocks noChangeArrowheads="1"/>
              </p:cNvSpPr>
              <p:nvPr/>
            </p:nvSpPr>
            <p:spPr bwMode="auto">
              <a:xfrm>
                <a:off x="1152" y="1152"/>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81" name="Oval 20"/>
              <p:cNvSpPr>
                <a:spLocks noChangeArrowheads="1"/>
              </p:cNvSpPr>
              <p:nvPr/>
            </p:nvSpPr>
            <p:spPr bwMode="auto">
              <a:xfrm>
                <a:off x="1392" y="1152"/>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82" name="Oval 21"/>
              <p:cNvSpPr>
                <a:spLocks noChangeArrowheads="1"/>
              </p:cNvSpPr>
              <p:nvPr/>
            </p:nvSpPr>
            <p:spPr bwMode="auto">
              <a:xfrm>
                <a:off x="2256" y="1248"/>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83" name="Oval 22"/>
              <p:cNvSpPr>
                <a:spLocks noChangeArrowheads="1"/>
              </p:cNvSpPr>
              <p:nvPr/>
            </p:nvSpPr>
            <p:spPr bwMode="auto">
              <a:xfrm>
                <a:off x="2544" y="1104"/>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84" name="Oval 23"/>
              <p:cNvSpPr>
                <a:spLocks noChangeArrowheads="1"/>
              </p:cNvSpPr>
              <p:nvPr/>
            </p:nvSpPr>
            <p:spPr bwMode="auto">
              <a:xfrm>
                <a:off x="2784" y="1104"/>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85" name="Oval 24"/>
              <p:cNvSpPr>
                <a:spLocks noChangeArrowheads="1"/>
              </p:cNvSpPr>
              <p:nvPr/>
            </p:nvSpPr>
            <p:spPr bwMode="auto">
              <a:xfrm>
                <a:off x="3024" y="1104"/>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86" name="Line 25"/>
              <p:cNvSpPr>
                <a:spLocks noChangeShapeType="1"/>
              </p:cNvSpPr>
              <p:nvPr/>
            </p:nvSpPr>
            <p:spPr bwMode="auto">
              <a:xfrm flipV="1">
                <a:off x="2400" y="129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6787" name="Line 26"/>
              <p:cNvSpPr>
                <a:spLocks noChangeShapeType="1"/>
              </p:cNvSpPr>
              <p:nvPr/>
            </p:nvSpPr>
            <p:spPr bwMode="auto">
              <a:xfrm flipV="1">
                <a:off x="2688" y="115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6788" name="Oval 27"/>
              <p:cNvSpPr>
                <a:spLocks noChangeArrowheads="1"/>
              </p:cNvSpPr>
              <p:nvPr/>
            </p:nvSpPr>
            <p:spPr bwMode="auto">
              <a:xfrm>
                <a:off x="3840" y="1200"/>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89" name="Oval 28"/>
              <p:cNvSpPr>
                <a:spLocks noChangeArrowheads="1"/>
              </p:cNvSpPr>
              <p:nvPr/>
            </p:nvSpPr>
            <p:spPr bwMode="auto">
              <a:xfrm>
                <a:off x="4080" y="1200"/>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90" name="Oval 29"/>
              <p:cNvSpPr>
                <a:spLocks noChangeArrowheads="1"/>
              </p:cNvSpPr>
              <p:nvPr/>
            </p:nvSpPr>
            <p:spPr bwMode="auto">
              <a:xfrm>
                <a:off x="4320" y="1200"/>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91" name="Oval 30"/>
              <p:cNvSpPr>
                <a:spLocks noChangeArrowheads="1"/>
              </p:cNvSpPr>
              <p:nvPr/>
            </p:nvSpPr>
            <p:spPr bwMode="auto">
              <a:xfrm>
                <a:off x="4608" y="1104"/>
                <a:ext cx="288" cy="240"/>
              </a:xfrm>
              <a:prstGeom prst="ellipse">
                <a:avLst/>
              </a:prstGeom>
              <a:gradFill rotWithShape="0">
                <a:gsLst>
                  <a:gs pos="0">
                    <a:srgbClr val="FFFFFF"/>
                  </a:gs>
                  <a:gs pos="100000">
                    <a:srgbClr val="0080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92" name="Line 31"/>
              <p:cNvSpPr>
                <a:spLocks noChangeShapeType="1"/>
              </p:cNvSpPr>
              <p:nvPr/>
            </p:nvSpPr>
            <p:spPr bwMode="auto">
              <a:xfrm flipV="1">
                <a:off x="3984" y="124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6793" name="Line 32"/>
              <p:cNvSpPr>
                <a:spLocks noChangeShapeType="1"/>
              </p:cNvSpPr>
              <p:nvPr/>
            </p:nvSpPr>
            <p:spPr bwMode="auto">
              <a:xfrm flipV="1">
                <a:off x="4224" y="124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6794" name="Line 33"/>
              <p:cNvSpPr>
                <a:spLocks noChangeShapeType="1"/>
              </p:cNvSpPr>
              <p:nvPr/>
            </p:nvSpPr>
            <p:spPr bwMode="auto">
              <a:xfrm flipV="1">
                <a:off x="1056" y="1200"/>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6795" name="Line 34"/>
              <p:cNvSpPr>
                <a:spLocks noChangeShapeType="1"/>
              </p:cNvSpPr>
              <p:nvPr/>
            </p:nvSpPr>
            <p:spPr bwMode="auto">
              <a:xfrm flipV="1">
                <a:off x="2928" y="115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6796" name="Line 35"/>
              <p:cNvSpPr>
                <a:spLocks noChangeShapeType="1"/>
              </p:cNvSpPr>
              <p:nvPr/>
            </p:nvSpPr>
            <p:spPr bwMode="auto">
              <a:xfrm flipV="1">
                <a:off x="4464" y="124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64" name="Rectangle 36"/>
              <p:cNvSpPr>
                <a:spLocks noChangeArrowheads="1"/>
              </p:cNvSpPr>
              <p:nvPr/>
            </p:nvSpPr>
            <p:spPr bwMode="auto">
              <a:xfrm>
                <a:off x="2256" y="1488"/>
                <a:ext cx="443" cy="218"/>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000">
                    <a:latin typeface="Times New Roman" panose="02020603050405020304" pitchFamily="18" charset="0"/>
                    <a:ea typeface="楷体_GB2312" pitchFamily="49" charset="-122"/>
                    <a:cs typeface="Times New Roman" panose="02020603050405020304" pitchFamily="18" charset="0"/>
                  </a:rPr>
                  <a:t>2</a:t>
                </a:r>
                <a:r>
                  <a:rPr lang="en-US" altLang="zh-CN" sz="2000" i="1">
                    <a:latin typeface="Times New Roman" panose="02020603050405020304" pitchFamily="18" charset="0"/>
                    <a:ea typeface="楷体_GB2312" pitchFamily="49" charset="-122"/>
                    <a:cs typeface="Times New Roman" panose="02020603050405020304" pitchFamily="18" charset="0"/>
                  </a:rPr>
                  <a:t>s</a:t>
                </a:r>
                <a:r>
                  <a:rPr lang="en-US" altLang="zh-CN" sz="2000" baseline="30000">
                    <a:latin typeface="Times New Roman" panose="02020603050405020304" pitchFamily="18" charset="0"/>
                    <a:cs typeface="Times New Roman" panose="02020603050405020304" pitchFamily="18" charset="0"/>
                  </a:rPr>
                  <a:t>1</a:t>
                </a:r>
              </a:p>
            </p:txBody>
          </p:sp>
          <p:sp>
            <p:nvSpPr>
              <p:cNvPr id="65" name="Rectangle 37"/>
              <p:cNvSpPr>
                <a:spLocks noChangeArrowheads="1"/>
              </p:cNvSpPr>
              <p:nvPr/>
            </p:nvSpPr>
            <p:spPr bwMode="auto">
              <a:xfrm>
                <a:off x="2784" y="1392"/>
                <a:ext cx="551" cy="218"/>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p</a:t>
                </a:r>
                <a:r>
                  <a:rPr lang="en-US" altLang="zh-CN" sz="2000" baseline="30000">
                    <a:latin typeface="Times New Roman" panose="02020603050405020304" pitchFamily="18" charset="0"/>
                    <a:cs typeface="Times New Roman" panose="02020603050405020304" pitchFamily="18" charset="0"/>
                  </a:rPr>
                  <a:t>2</a:t>
                </a:r>
              </a:p>
            </p:txBody>
          </p:sp>
        </p:grpSp>
        <p:grpSp>
          <p:nvGrpSpPr>
            <p:cNvPr id="116743" name="Group 38"/>
            <p:cNvGrpSpPr>
              <a:grpSpLocks/>
            </p:cNvGrpSpPr>
            <p:nvPr/>
          </p:nvGrpSpPr>
          <p:grpSpPr bwMode="auto">
            <a:xfrm>
              <a:off x="588" y="1780"/>
              <a:ext cx="4619" cy="862"/>
              <a:chOff x="444" y="268"/>
              <a:chExt cx="4619" cy="862"/>
            </a:xfrm>
          </p:grpSpPr>
          <p:sp>
            <p:nvSpPr>
              <p:cNvPr id="11" name="Rectangle 39"/>
              <p:cNvSpPr>
                <a:spLocks noChangeArrowheads="1"/>
              </p:cNvSpPr>
              <p:nvPr/>
            </p:nvSpPr>
            <p:spPr bwMode="auto">
              <a:xfrm>
                <a:off x="2915" y="613"/>
                <a:ext cx="777" cy="185"/>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1600" i="1" dirty="0">
                    <a:latin typeface="Times New Roman" panose="02020603050405020304" pitchFamily="18" charset="0"/>
                    <a:ea typeface="楷体_GB2312" pitchFamily="49" charset="-122"/>
                    <a:cs typeface="Times New Roman" panose="02020603050405020304" pitchFamily="18" charset="0"/>
                    <a:sym typeface="Wingdings" pitchFamily="2" charset="2"/>
                  </a:rPr>
                  <a:t>hybridization</a:t>
                </a:r>
                <a:endParaRPr lang="en-US" altLang="zh-CN" sz="1600" i="1" dirty="0">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sp>
            <p:nvSpPr>
              <p:cNvPr id="116745" name="Line 40"/>
              <p:cNvSpPr>
                <a:spLocks noChangeShapeType="1"/>
              </p:cNvSpPr>
              <p:nvPr/>
            </p:nvSpPr>
            <p:spPr bwMode="auto">
              <a:xfrm>
                <a:off x="2880" y="792"/>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6746" name="Oval 41"/>
              <p:cNvSpPr>
                <a:spLocks noChangeArrowheads="1"/>
              </p:cNvSpPr>
              <p:nvPr/>
            </p:nvSpPr>
            <p:spPr bwMode="auto">
              <a:xfrm>
                <a:off x="528" y="480"/>
                <a:ext cx="432" cy="384"/>
              </a:xfrm>
              <a:prstGeom prst="ellipse">
                <a:avLst/>
              </a:prstGeom>
              <a:gradFill rotWithShape="0">
                <a:gsLst>
                  <a:gs pos="0">
                    <a:srgbClr val="00FFFF"/>
                  </a:gs>
                  <a:gs pos="100000">
                    <a:schemeClr val="tx2"/>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47" name="Oval 42"/>
              <p:cNvSpPr>
                <a:spLocks noChangeArrowheads="1"/>
              </p:cNvSpPr>
              <p:nvPr/>
            </p:nvSpPr>
            <p:spPr bwMode="auto">
              <a:xfrm>
                <a:off x="720" y="672"/>
                <a:ext cx="48" cy="48"/>
              </a:xfrm>
              <a:prstGeom prst="ellipse">
                <a:avLst/>
              </a:prstGeom>
              <a:solidFill>
                <a:schemeClr val="bg2"/>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5" name="Rectangle 43"/>
              <p:cNvSpPr>
                <a:spLocks noChangeArrowheads="1"/>
              </p:cNvSpPr>
              <p:nvPr/>
            </p:nvSpPr>
            <p:spPr bwMode="auto">
              <a:xfrm>
                <a:off x="960" y="576"/>
                <a:ext cx="217" cy="218"/>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i="1">
                    <a:latin typeface="Times New Roman" panose="02020603050405020304" pitchFamily="18" charset="0"/>
                    <a:ea typeface="楷体_GB2312" pitchFamily="49" charset="-122"/>
                    <a:cs typeface="Times New Roman" panose="02020603050405020304" pitchFamily="18" charset="0"/>
                    <a:sym typeface="Wingdings" pitchFamily="2" charset="2"/>
                  </a:rPr>
                  <a:t>+</a:t>
                </a:r>
                <a:endParaRPr lang="en-US" altLang="zh-CN" sz="2000" i="1">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sp>
            <p:nvSpPr>
              <p:cNvPr id="116749" name="Oval 44"/>
              <p:cNvSpPr>
                <a:spLocks noChangeArrowheads="1"/>
              </p:cNvSpPr>
              <p:nvPr/>
            </p:nvSpPr>
            <p:spPr bwMode="auto">
              <a:xfrm>
                <a:off x="1200" y="528"/>
                <a:ext cx="432" cy="288"/>
              </a:xfrm>
              <a:prstGeom prst="ellipse">
                <a:avLst/>
              </a:prstGeom>
              <a:gradFill rotWithShape="0">
                <a:gsLst>
                  <a:gs pos="0">
                    <a:schemeClr val="tx2"/>
                  </a:gs>
                  <a:gs pos="100000">
                    <a:srgbClr val="00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50" name="Oval 45"/>
              <p:cNvSpPr>
                <a:spLocks noChangeArrowheads="1"/>
              </p:cNvSpPr>
              <p:nvPr/>
            </p:nvSpPr>
            <p:spPr bwMode="auto">
              <a:xfrm>
                <a:off x="1584" y="528"/>
                <a:ext cx="432" cy="288"/>
              </a:xfrm>
              <a:prstGeom prst="ellipse">
                <a:avLst/>
              </a:prstGeom>
              <a:gradFill rotWithShape="0">
                <a:gsLst>
                  <a:gs pos="0">
                    <a:schemeClr val="tx2"/>
                  </a:gs>
                  <a:gs pos="100000">
                    <a:srgbClr val="00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51" name="Oval 46"/>
              <p:cNvSpPr>
                <a:spLocks noChangeArrowheads="1"/>
              </p:cNvSpPr>
              <p:nvPr/>
            </p:nvSpPr>
            <p:spPr bwMode="auto">
              <a:xfrm>
                <a:off x="2160" y="432"/>
                <a:ext cx="432" cy="288"/>
              </a:xfrm>
              <a:prstGeom prst="ellipse">
                <a:avLst/>
              </a:prstGeom>
              <a:gradFill rotWithShape="0">
                <a:gsLst>
                  <a:gs pos="0">
                    <a:schemeClr val="tx2"/>
                  </a:gs>
                  <a:gs pos="100000">
                    <a:srgbClr val="00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52" name="Oval 47"/>
              <p:cNvSpPr>
                <a:spLocks noChangeArrowheads="1"/>
              </p:cNvSpPr>
              <p:nvPr/>
            </p:nvSpPr>
            <p:spPr bwMode="auto">
              <a:xfrm>
                <a:off x="2160" y="672"/>
                <a:ext cx="432" cy="288"/>
              </a:xfrm>
              <a:prstGeom prst="ellipse">
                <a:avLst/>
              </a:prstGeom>
              <a:gradFill rotWithShape="0">
                <a:gsLst>
                  <a:gs pos="0">
                    <a:schemeClr val="tx2"/>
                  </a:gs>
                  <a:gs pos="100000">
                    <a:srgbClr val="00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20" name="Rectangle 48"/>
              <p:cNvSpPr>
                <a:spLocks noChangeArrowheads="1"/>
              </p:cNvSpPr>
              <p:nvPr/>
            </p:nvSpPr>
            <p:spPr bwMode="auto">
              <a:xfrm>
                <a:off x="444" y="912"/>
                <a:ext cx="633" cy="218"/>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i="1" dirty="0">
                    <a:latin typeface="Times New Roman" panose="02020603050405020304" pitchFamily="18" charset="0"/>
                    <a:ea typeface="楷体_GB2312" pitchFamily="49" charset="-122"/>
                    <a:cs typeface="Times New Roman" panose="02020603050405020304" pitchFamily="18" charset="0"/>
                    <a:sym typeface="Wingdings" pitchFamily="2" charset="2"/>
                  </a:rPr>
                  <a:t>s </a:t>
                </a:r>
                <a:r>
                  <a:rPr lang="en-GB" altLang="zh-CN" sz="2000" dirty="0">
                    <a:latin typeface="Times New Roman" panose="02020603050405020304" pitchFamily="18" charset="0"/>
                    <a:ea typeface="楷体_GB2312" pitchFamily="49" charset="-122"/>
                    <a:cs typeface="Times New Roman" panose="02020603050405020304" pitchFamily="18" charset="0"/>
                    <a:sym typeface="Wingdings" pitchFamily="2" charset="2"/>
                  </a:rPr>
                  <a:t>orbital</a:t>
                </a:r>
                <a:endParaRPr lang="en-US" altLang="zh-CN" sz="2000" dirty="0">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sp>
            <p:nvSpPr>
              <p:cNvPr id="21" name="Rectangle 49"/>
              <p:cNvSpPr>
                <a:spLocks noChangeArrowheads="1"/>
              </p:cNvSpPr>
              <p:nvPr/>
            </p:nvSpPr>
            <p:spPr bwMode="auto">
              <a:xfrm>
                <a:off x="1248" y="912"/>
                <a:ext cx="683" cy="218"/>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i="1" dirty="0">
                    <a:latin typeface="Times New Roman" panose="02020603050405020304" pitchFamily="18" charset="0"/>
                    <a:ea typeface="楷体_GB2312" pitchFamily="49" charset="-122"/>
                    <a:cs typeface="Times New Roman" panose="02020603050405020304" pitchFamily="18" charset="0"/>
                    <a:sym typeface="Wingdings" pitchFamily="2" charset="2"/>
                  </a:rPr>
                  <a:t>p</a:t>
                </a:r>
                <a:r>
                  <a:rPr lang="en-GB" altLang="zh-CN" sz="2000" i="1" baseline="-25000" dirty="0">
                    <a:latin typeface="Times New Roman" panose="02020603050405020304" pitchFamily="18" charset="0"/>
                    <a:ea typeface="楷体_GB2312" pitchFamily="49" charset="-122"/>
                    <a:cs typeface="Times New Roman" panose="02020603050405020304" pitchFamily="18" charset="0"/>
                    <a:sym typeface="Wingdings" pitchFamily="2" charset="2"/>
                  </a:rPr>
                  <a:t>x </a:t>
                </a:r>
                <a:r>
                  <a:rPr lang="en-GB" altLang="zh-CN" sz="2000" dirty="0">
                    <a:latin typeface="Times New Roman" panose="02020603050405020304" pitchFamily="18" charset="0"/>
                    <a:ea typeface="楷体_GB2312" pitchFamily="49" charset="-122"/>
                    <a:cs typeface="Times New Roman" panose="02020603050405020304" pitchFamily="18" charset="0"/>
                    <a:sym typeface="Wingdings" pitchFamily="2" charset="2"/>
                  </a:rPr>
                  <a:t>orbital</a:t>
                </a:r>
                <a:endParaRPr lang="en-US" altLang="zh-CN" sz="2000" dirty="0">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sp>
            <p:nvSpPr>
              <p:cNvPr id="22" name="Rectangle 50"/>
              <p:cNvSpPr>
                <a:spLocks noChangeArrowheads="1"/>
              </p:cNvSpPr>
              <p:nvPr/>
            </p:nvSpPr>
            <p:spPr bwMode="auto">
              <a:xfrm>
                <a:off x="2013" y="912"/>
                <a:ext cx="720" cy="218"/>
              </a:xfrm>
              <a:prstGeom prst="rect">
                <a:avLst/>
              </a:prstGeom>
              <a:noFill/>
              <a:ln w="9525">
                <a:noFill/>
                <a:miter lim="800000"/>
                <a:headEnd/>
                <a:tailEnd/>
              </a:ln>
              <a:effectLst/>
            </p:spPr>
            <p:txBody>
              <a:bodyPr lIns="92075" tIns="46038" rIns="92075" bIns="46038">
                <a:spAutoFit/>
              </a:bodyPr>
              <a:lstStyle/>
              <a:p>
                <a:pPr algn="ctr" eaLnBrk="0" hangingPunct="0">
                  <a:defRPr/>
                </a:pPr>
                <a:r>
                  <a:rPr lang="en-GB" altLang="zh-CN" sz="2000" i="1" dirty="0" err="1">
                    <a:latin typeface="Times New Roman" panose="02020603050405020304" pitchFamily="18" charset="0"/>
                    <a:ea typeface="楷体_GB2312" pitchFamily="49" charset="-122"/>
                    <a:cs typeface="Times New Roman" panose="02020603050405020304" pitchFamily="18" charset="0"/>
                    <a:sym typeface="Wingdings" pitchFamily="2" charset="2"/>
                  </a:rPr>
                  <a:t>p</a:t>
                </a:r>
                <a:r>
                  <a:rPr lang="en-GB" altLang="zh-CN" sz="2000" i="1" baseline="-25000" dirty="0" err="1">
                    <a:latin typeface="Times New Roman" panose="02020603050405020304" pitchFamily="18" charset="0"/>
                    <a:ea typeface="楷体_GB2312" pitchFamily="49" charset="-122"/>
                    <a:cs typeface="Times New Roman" panose="02020603050405020304" pitchFamily="18" charset="0"/>
                    <a:sym typeface="Wingdings" pitchFamily="2" charset="2"/>
                  </a:rPr>
                  <a:t>z</a:t>
                </a:r>
                <a:r>
                  <a:rPr lang="en-GB" altLang="zh-CN" sz="2000" i="1" baseline="-25000" dirty="0">
                    <a:latin typeface="Times New Roman" panose="02020603050405020304" pitchFamily="18" charset="0"/>
                    <a:ea typeface="楷体_GB2312" pitchFamily="49" charset="-122"/>
                    <a:cs typeface="Times New Roman" panose="02020603050405020304" pitchFamily="18" charset="0"/>
                    <a:sym typeface="Wingdings" pitchFamily="2" charset="2"/>
                  </a:rPr>
                  <a:t> </a:t>
                </a:r>
                <a:r>
                  <a:rPr lang="en-GB" altLang="zh-CN" sz="2000" dirty="0">
                    <a:latin typeface="Times New Roman" panose="02020603050405020304" pitchFamily="18" charset="0"/>
                    <a:ea typeface="楷体_GB2312" pitchFamily="49" charset="-122"/>
                    <a:cs typeface="Times New Roman" panose="02020603050405020304" pitchFamily="18" charset="0"/>
                    <a:sym typeface="Wingdings" pitchFamily="2" charset="2"/>
                  </a:rPr>
                  <a:t>orbital</a:t>
                </a:r>
                <a:endParaRPr lang="en-US" altLang="zh-CN" sz="2000" dirty="0">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sp>
            <p:nvSpPr>
              <p:cNvPr id="116756" name="Oval 51"/>
              <p:cNvSpPr>
                <a:spLocks noChangeArrowheads="1"/>
              </p:cNvSpPr>
              <p:nvPr/>
            </p:nvSpPr>
            <p:spPr bwMode="auto">
              <a:xfrm>
                <a:off x="1584" y="672"/>
                <a:ext cx="48" cy="48"/>
              </a:xfrm>
              <a:prstGeom prst="ellipse">
                <a:avLst/>
              </a:prstGeom>
              <a:solidFill>
                <a:schemeClr val="bg2"/>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57" name="Oval 52"/>
              <p:cNvSpPr>
                <a:spLocks noChangeArrowheads="1"/>
              </p:cNvSpPr>
              <p:nvPr/>
            </p:nvSpPr>
            <p:spPr bwMode="auto">
              <a:xfrm>
                <a:off x="2352" y="672"/>
                <a:ext cx="48" cy="48"/>
              </a:xfrm>
              <a:prstGeom prst="ellipse">
                <a:avLst/>
              </a:prstGeom>
              <a:solidFill>
                <a:schemeClr val="bg2"/>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grpSp>
            <p:nvGrpSpPr>
              <p:cNvPr id="116758" name="Group 53"/>
              <p:cNvGrpSpPr>
                <a:grpSpLocks/>
              </p:cNvGrpSpPr>
              <p:nvPr/>
            </p:nvGrpSpPr>
            <p:grpSpPr bwMode="auto">
              <a:xfrm>
                <a:off x="4080" y="268"/>
                <a:ext cx="624" cy="697"/>
                <a:chOff x="4008" y="3240"/>
                <a:chExt cx="696" cy="757"/>
              </a:xfrm>
            </p:grpSpPr>
            <p:sp>
              <p:nvSpPr>
                <p:cNvPr id="116760" name="Oval 54"/>
                <p:cNvSpPr>
                  <a:spLocks noChangeArrowheads="1"/>
                </p:cNvSpPr>
                <p:nvPr/>
              </p:nvSpPr>
              <p:spPr bwMode="auto">
                <a:xfrm>
                  <a:off x="4224" y="3504"/>
                  <a:ext cx="480" cy="192"/>
                </a:xfrm>
                <a:prstGeom prst="ellipse">
                  <a:avLst/>
                </a:prstGeom>
                <a:gradFill rotWithShape="0">
                  <a:gsLst>
                    <a:gs pos="0">
                      <a:srgbClr val="FF33CC"/>
                    </a:gs>
                    <a:gs pos="100000">
                      <a:srgbClr val="00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61" name="Oval 55"/>
                <p:cNvSpPr>
                  <a:spLocks noChangeArrowheads="1"/>
                </p:cNvSpPr>
                <p:nvPr/>
              </p:nvSpPr>
              <p:spPr bwMode="auto">
                <a:xfrm rot="3256360">
                  <a:off x="3888" y="3360"/>
                  <a:ext cx="432" cy="192"/>
                </a:xfrm>
                <a:prstGeom prst="ellipse">
                  <a:avLst/>
                </a:prstGeom>
                <a:gradFill rotWithShape="0">
                  <a:gsLst>
                    <a:gs pos="0">
                      <a:srgbClr val="FF33CC"/>
                    </a:gs>
                    <a:gs pos="100000">
                      <a:srgbClr val="00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62" name="Oval 56"/>
                <p:cNvSpPr>
                  <a:spLocks noChangeArrowheads="1"/>
                </p:cNvSpPr>
                <p:nvPr/>
              </p:nvSpPr>
              <p:spPr bwMode="auto">
                <a:xfrm rot="-3621456">
                  <a:off x="3905" y="3685"/>
                  <a:ext cx="432" cy="192"/>
                </a:xfrm>
                <a:prstGeom prst="ellipse">
                  <a:avLst/>
                </a:prstGeom>
                <a:gradFill rotWithShape="0">
                  <a:gsLst>
                    <a:gs pos="0">
                      <a:srgbClr val="FF33CC"/>
                    </a:gs>
                    <a:gs pos="100000">
                      <a:srgbClr val="00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63" name="Oval 57"/>
                <p:cNvSpPr>
                  <a:spLocks noChangeArrowheads="1"/>
                </p:cNvSpPr>
                <p:nvPr/>
              </p:nvSpPr>
              <p:spPr bwMode="auto">
                <a:xfrm>
                  <a:off x="4224" y="3600"/>
                  <a:ext cx="48" cy="48"/>
                </a:xfrm>
                <a:prstGeom prst="ellipse">
                  <a:avLst/>
                </a:prstGeom>
                <a:solidFill>
                  <a:schemeClr val="bg2"/>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64" name="Oval 58"/>
                <p:cNvSpPr>
                  <a:spLocks noChangeArrowheads="1"/>
                </p:cNvSpPr>
                <p:nvPr/>
              </p:nvSpPr>
              <p:spPr bwMode="auto">
                <a:xfrm rot="-3563177">
                  <a:off x="4200" y="3528"/>
                  <a:ext cx="144" cy="96"/>
                </a:xfrm>
                <a:prstGeom prst="ellipse">
                  <a:avLst/>
                </a:prstGeom>
                <a:gradFill rotWithShape="0">
                  <a:gsLst>
                    <a:gs pos="0">
                      <a:srgbClr val="99FF33"/>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65" name="Oval 59"/>
                <p:cNvSpPr>
                  <a:spLocks noChangeArrowheads="1"/>
                </p:cNvSpPr>
                <p:nvPr/>
              </p:nvSpPr>
              <p:spPr bwMode="auto">
                <a:xfrm rot="55815">
                  <a:off x="4080" y="3552"/>
                  <a:ext cx="144" cy="96"/>
                </a:xfrm>
                <a:prstGeom prst="ellipse">
                  <a:avLst/>
                </a:prstGeom>
                <a:gradFill rotWithShape="0">
                  <a:gsLst>
                    <a:gs pos="0">
                      <a:srgbClr val="99FF33"/>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66" name="Oval 60"/>
                <p:cNvSpPr>
                  <a:spLocks noChangeArrowheads="1"/>
                </p:cNvSpPr>
                <p:nvPr/>
              </p:nvSpPr>
              <p:spPr bwMode="auto">
                <a:xfrm rot="-6937665">
                  <a:off x="4200" y="3624"/>
                  <a:ext cx="144" cy="96"/>
                </a:xfrm>
                <a:prstGeom prst="ellipse">
                  <a:avLst/>
                </a:prstGeom>
                <a:gradFill rotWithShape="0">
                  <a:gsLst>
                    <a:gs pos="0">
                      <a:srgbClr val="99FF33"/>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6767" name="Oval 61"/>
                <p:cNvSpPr>
                  <a:spLocks noChangeArrowheads="1"/>
                </p:cNvSpPr>
                <p:nvPr/>
              </p:nvSpPr>
              <p:spPr bwMode="auto">
                <a:xfrm>
                  <a:off x="4224" y="3600"/>
                  <a:ext cx="48" cy="48"/>
                </a:xfrm>
                <a:prstGeom prst="ellipse">
                  <a:avLst/>
                </a:prstGeom>
                <a:solidFill>
                  <a:schemeClr val="bg2"/>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grpSp>
          <p:sp>
            <p:nvSpPr>
              <p:cNvPr id="26" name="Rectangle 62"/>
              <p:cNvSpPr>
                <a:spLocks noChangeArrowheads="1"/>
              </p:cNvSpPr>
              <p:nvPr/>
            </p:nvSpPr>
            <p:spPr bwMode="auto">
              <a:xfrm>
                <a:off x="3719" y="912"/>
                <a:ext cx="1344" cy="218"/>
              </a:xfrm>
              <a:prstGeom prst="rect">
                <a:avLst/>
              </a:prstGeom>
              <a:noFill/>
              <a:ln w="9525">
                <a:noFill/>
                <a:miter lim="800000"/>
                <a:headEnd/>
                <a:tailEnd/>
              </a:ln>
              <a:effectLst/>
            </p:spPr>
            <p:txBody>
              <a:bodyPr wrap="none" lIns="92075" tIns="46038" rIns="92075" bIns="46038">
                <a:spAutoFit/>
              </a:bodyPr>
              <a:lstStyle/>
              <a:p>
                <a:pPr algn="ctr" eaLnBrk="0" hangingPunct="0">
                  <a:defRPr/>
                </a:pPr>
                <a:r>
                  <a:rPr lang="en-GB" altLang="zh-CN" sz="2000" dirty="0">
                    <a:latin typeface="Times New Roman" panose="02020603050405020304" pitchFamily="18" charset="0"/>
                    <a:ea typeface="楷体_GB2312" pitchFamily="49" charset="-122"/>
                    <a:cs typeface="Times New Roman" panose="02020603050405020304" pitchFamily="18" charset="0"/>
                    <a:sym typeface="Wingdings" pitchFamily="2" charset="2"/>
                  </a:rPr>
                  <a:t>3</a:t>
                </a:r>
                <a:r>
                  <a:rPr lang="en-GB" altLang="zh-CN" sz="2000" i="1" dirty="0">
                    <a:latin typeface="Times New Roman" panose="02020603050405020304" pitchFamily="18" charset="0"/>
                    <a:ea typeface="楷体_GB2312" pitchFamily="49" charset="-122"/>
                    <a:cs typeface="Times New Roman" panose="02020603050405020304" pitchFamily="18" charset="0"/>
                    <a:sym typeface="Wingdings" pitchFamily="2" charset="2"/>
                  </a:rPr>
                  <a:t>sp</a:t>
                </a:r>
                <a:r>
                  <a:rPr lang="en-GB" altLang="zh-CN" sz="2000" baseline="30000" dirty="0">
                    <a:latin typeface="Times New Roman" panose="02020603050405020304" pitchFamily="18" charset="0"/>
                    <a:ea typeface="楷体_GB2312" pitchFamily="49" charset="-122"/>
                    <a:cs typeface="Times New Roman" panose="02020603050405020304" pitchFamily="18" charset="0"/>
                    <a:sym typeface="Wingdings" pitchFamily="2" charset="2"/>
                  </a:rPr>
                  <a:t>2</a:t>
                </a:r>
                <a:r>
                  <a:rPr lang="en-GB" altLang="zh-CN" sz="2000" i="1" baseline="-25000" dirty="0">
                    <a:latin typeface="Times New Roman" panose="02020603050405020304" pitchFamily="18" charset="0"/>
                    <a:ea typeface="楷体_GB2312" pitchFamily="49" charset="-122"/>
                    <a:cs typeface="Times New Roman" panose="02020603050405020304" pitchFamily="18" charset="0"/>
                    <a:sym typeface="Wingdings" pitchFamily="2" charset="2"/>
                  </a:rPr>
                  <a:t> </a:t>
                </a:r>
                <a:r>
                  <a:rPr lang="en-GB" altLang="zh-CN" sz="2000" dirty="0">
                    <a:latin typeface="Times New Roman" panose="02020603050405020304" pitchFamily="18" charset="0"/>
                    <a:ea typeface="楷体_GB2312" pitchFamily="49" charset="-122"/>
                    <a:cs typeface="Times New Roman" panose="02020603050405020304" pitchFamily="18" charset="0"/>
                    <a:sym typeface="Wingdings" pitchFamily="2" charset="2"/>
                  </a:rPr>
                  <a:t>hybrid</a:t>
                </a:r>
                <a:r>
                  <a:rPr lang="en-GB" altLang="zh-CN" sz="2000" baseline="-25000" dirty="0">
                    <a:latin typeface="Times New Roman" panose="02020603050405020304" pitchFamily="18" charset="0"/>
                    <a:ea typeface="楷体_GB2312" pitchFamily="49" charset="-122"/>
                    <a:cs typeface="Times New Roman" panose="02020603050405020304" pitchFamily="18" charset="0"/>
                    <a:sym typeface="Wingdings" pitchFamily="2" charset="2"/>
                  </a:rPr>
                  <a:t>  </a:t>
                </a:r>
                <a:r>
                  <a:rPr lang="en-GB" altLang="zh-CN" sz="2000" dirty="0">
                    <a:latin typeface="Times New Roman" panose="02020603050405020304" pitchFamily="18" charset="0"/>
                    <a:ea typeface="楷体_GB2312" pitchFamily="49" charset="-122"/>
                    <a:cs typeface="Times New Roman" panose="02020603050405020304" pitchFamily="18" charset="0"/>
                    <a:sym typeface="Wingdings" pitchFamily="2" charset="2"/>
                  </a:rPr>
                  <a:t>orbitals</a:t>
                </a:r>
                <a:endParaRPr lang="en-US" altLang="zh-CN" sz="2000" dirty="0">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grpSp>
      </p:grpSp>
    </p:spTree>
  </p:cSld>
  <p:clrMapOvr>
    <a:masterClrMapping/>
  </p:clrMapOvr>
  <p:transition advClick="0"/>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4">
            <a:extLst>
              <a:ext uri="{28A0092B-C50C-407E-A947-70E740481C1C}">
                <a14:useLocalDpi xmlns:a14="http://schemas.microsoft.com/office/drawing/2010/main" val="0"/>
              </a:ext>
            </a:extLst>
          </a:blip>
          <a:srcRect l="40625" t="42708" r="37500" b="25000"/>
          <a:stretch>
            <a:fillRect/>
          </a:stretch>
        </p:blipFill>
        <p:spPr bwMode="auto">
          <a:xfrm>
            <a:off x="5364163" y="1947863"/>
            <a:ext cx="3467100"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Rectangle 4"/>
          <p:cNvSpPr>
            <a:spLocks noGrp="1" noChangeArrowheads="1"/>
          </p:cNvSpPr>
          <p:nvPr>
            <p:ph type="title"/>
          </p:nvPr>
        </p:nvSpPr>
        <p:spPr>
          <a:xfrm>
            <a:off x="251520" y="260350"/>
            <a:ext cx="6336605" cy="836613"/>
          </a:xfrm>
        </p:spPr>
        <p:txBody>
          <a:bodyPr/>
          <a:lstStyle/>
          <a:p>
            <a:pPr eaLnBrk="1" hangingPunct="1">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i="1" dirty="0"/>
          </a:p>
        </p:txBody>
      </p:sp>
      <p:sp>
        <p:nvSpPr>
          <p:cNvPr id="117764" name="矩形 3"/>
          <p:cNvSpPr>
            <a:spLocks noChangeArrowheads="1"/>
          </p:cNvSpPr>
          <p:nvPr/>
        </p:nvSpPr>
        <p:spPr bwMode="auto">
          <a:xfrm>
            <a:off x="1331913" y="5229225"/>
            <a:ext cx="2644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b="0">
                <a:latin typeface="Times New Roman" panose="02020603050405020304" pitchFamily="18" charset="0"/>
                <a:ea typeface="宋体" pitchFamily="2" charset="-122"/>
                <a:cs typeface="Times New Roman" panose="02020603050405020304" pitchFamily="18" charset="0"/>
              </a:rPr>
              <a:t>BF</a:t>
            </a:r>
            <a:r>
              <a:rPr lang="en-US" altLang="zh-CN" b="0" baseline="-25000">
                <a:latin typeface="Times New Roman" panose="02020603050405020304" pitchFamily="18" charset="0"/>
                <a:ea typeface="宋体" pitchFamily="2" charset="-122"/>
                <a:cs typeface="Times New Roman" panose="02020603050405020304" pitchFamily="18" charset="0"/>
              </a:rPr>
              <a:t>3</a:t>
            </a:r>
            <a:r>
              <a:rPr lang="zh-CN" altLang="en-US" b="0">
                <a:latin typeface="Times New Roman" panose="02020603050405020304" pitchFamily="18" charset="0"/>
                <a:ea typeface="宋体" pitchFamily="2" charset="-122"/>
                <a:cs typeface="Times New Roman" panose="02020603050405020304" pitchFamily="18" charset="0"/>
              </a:rPr>
              <a:t>分子结构</a:t>
            </a:r>
          </a:p>
        </p:txBody>
      </p:sp>
      <p:graphicFrame>
        <p:nvGraphicFramePr>
          <p:cNvPr id="117765" name="Object 1"/>
          <p:cNvGraphicFramePr>
            <a:graphicFrameLocks noChangeAspect="1"/>
          </p:cNvGraphicFramePr>
          <p:nvPr>
            <p:extLst>
              <p:ext uri="{D42A27DB-BD31-4B8C-83A1-F6EECF244321}">
                <p14:modId xmlns:p14="http://schemas.microsoft.com/office/powerpoint/2010/main" val="303115548"/>
              </p:ext>
            </p:extLst>
          </p:nvPr>
        </p:nvGraphicFramePr>
        <p:xfrm>
          <a:off x="468313" y="2636838"/>
          <a:ext cx="4760912" cy="2481262"/>
        </p:xfrm>
        <a:graphic>
          <a:graphicData uri="http://schemas.openxmlformats.org/presentationml/2006/ole">
            <mc:AlternateContent xmlns:mc="http://schemas.openxmlformats.org/markup-compatibility/2006">
              <mc:Choice xmlns:v="urn:schemas-microsoft-com:vml" Requires="v">
                <p:oleObj spid="_x0000_s117969" name="BMP 图像" r:id="rId5" imgW="3000000" imgH="1104762" progId="Paint.Picture">
                  <p:embed/>
                </p:oleObj>
              </mc:Choice>
              <mc:Fallback>
                <p:oleObj name="BMP 图像" r:id="rId5" imgW="3000000" imgH="1104762" progId="Paint.Picture">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2636838"/>
                        <a:ext cx="4760912" cy="248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055"/>
          <p:cNvSpPr>
            <a:spLocks noGrp="1" noChangeArrowheads="1"/>
          </p:cNvSpPr>
          <p:nvPr>
            <p:ph type="title"/>
          </p:nvPr>
        </p:nvSpPr>
        <p:spPr>
          <a:xfrm>
            <a:off x="251520" y="333375"/>
            <a:ext cx="6552505" cy="676275"/>
          </a:xfrm>
        </p:spPr>
        <p:txBody>
          <a:bodyPr/>
          <a:lstStyle/>
          <a:p>
            <a:pPr eaLnBrk="1" hangingPunct="1">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p>
        </p:txBody>
      </p:sp>
      <p:sp>
        <p:nvSpPr>
          <p:cNvPr id="6" name="矩形 5"/>
          <p:cNvSpPr/>
          <p:nvPr/>
        </p:nvSpPr>
        <p:spPr>
          <a:xfrm>
            <a:off x="468313" y="1125538"/>
            <a:ext cx="2597186" cy="523220"/>
          </a:xfrm>
          <a:prstGeom prst="rect">
            <a:avLst/>
          </a:prstGeom>
        </p:spPr>
        <p:txBody>
          <a:bodyPr wrap="none">
            <a:spAutoFit/>
          </a:bodyPr>
          <a:lstStyle/>
          <a:p>
            <a:pPr eaLnBrk="0" hangingPunct="0">
              <a:defRPr/>
            </a:pPr>
            <a:r>
              <a:rPr lang="en-US" altLang="zh-CN" sz="2800" b="1" dirty="0">
                <a:solidFill>
                  <a:srgbClr val="FF0000"/>
                </a:solidFill>
                <a:latin typeface="Times New Roman" panose="02020603050405020304" pitchFamily="18" charset="0"/>
                <a:cs typeface="Times New Roman" panose="02020603050405020304" pitchFamily="18" charset="0"/>
              </a:rPr>
              <a:t>(3) </a:t>
            </a:r>
            <a:r>
              <a:rPr lang="zh-CN" altLang="en-US" sz="2800" b="1" dirty="0">
                <a:solidFill>
                  <a:srgbClr val="FF0000"/>
                </a:solidFill>
                <a:latin typeface="Times New Roman" panose="02020603050405020304" pitchFamily="18" charset="0"/>
                <a:cs typeface="Times New Roman" panose="02020603050405020304" pitchFamily="18" charset="0"/>
              </a:rPr>
              <a:t>等性</a:t>
            </a:r>
            <a:r>
              <a:rPr lang="en-US" altLang="zh-CN" sz="2800" b="1" dirty="0">
                <a:solidFill>
                  <a:srgbClr val="FF0000"/>
                </a:solidFill>
                <a:latin typeface="Times New Roman" panose="02020603050405020304" pitchFamily="18" charset="0"/>
                <a:cs typeface="Times New Roman" panose="02020603050405020304" pitchFamily="18" charset="0"/>
              </a:rPr>
              <a:t>sp</a:t>
            </a:r>
            <a:r>
              <a:rPr lang="en-US" altLang="zh-CN" sz="2800" b="1" baseline="30000" dirty="0">
                <a:solidFill>
                  <a:srgbClr val="FF0000"/>
                </a:solidFill>
                <a:latin typeface="Times New Roman" panose="02020603050405020304" pitchFamily="18" charset="0"/>
                <a:cs typeface="Times New Roman" panose="02020603050405020304" pitchFamily="18" charset="0"/>
              </a:rPr>
              <a:t>3</a:t>
            </a:r>
            <a:r>
              <a:rPr lang="zh-CN" altLang="en-US" sz="2800" b="1" dirty="0">
                <a:solidFill>
                  <a:srgbClr val="FF0000"/>
                </a:solidFill>
                <a:latin typeface="Times New Roman" panose="02020603050405020304" pitchFamily="18" charset="0"/>
                <a:cs typeface="Times New Roman" panose="02020603050405020304" pitchFamily="18" charset="0"/>
              </a:rPr>
              <a:t>杂化</a:t>
            </a:r>
            <a:endParaRPr lang="en-US" altLang="zh-CN" sz="2800" b="1"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971550" y="1700213"/>
            <a:ext cx="6696075" cy="523875"/>
          </a:xfrm>
          <a:prstGeom prst="rect">
            <a:avLst/>
          </a:prstGeom>
        </p:spPr>
        <p:txBody>
          <a:bodyPr wrap="none">
            <a:spAutoFit/>
          </a:bodyPr>
          <a:lstStyle/>
          <a:p>
            <a:pPr eaLnBrk="0" hangingPunct="0">
              <a:defRPr/>
            </a:pPr>
            <a:r>
              <a:rPr lang="en-US" altLang="zh-CN" sz="2800" b="1" dirty="0">
                <a:latin typeface="Times New Roman" pitchFamily="18" charset="0"/>
                <a:cs typeface="Times New Roman" pitchFamily="18" charset="0"/>
              </a:rPr>
              <a:t>CCl</a:t>
            </a:r>
            <a:r>
              <a:rPr lang="en-US" altLang="zh-CN" sz="2800" b="1" baseline="-25000" dirty="0">
                <a:latin typeface="Times New Roman" pitchFamily="18" charset="0"/>
                <a:cs typeface="Times New Roman" pitchFamily="18" charset="0"/>
              </a:rPr>
              <a:t>4</a:t>
            </a:r>
            <a:r>
              <a:rPr lang="zh-CN" altLang="en-US" sz="2800" b="1" dirty="0">
                <a:latin typeface="Times New Roman" pitchFamily="18" charset="0"/>
                <a:cs typeface="Times New Roman" pitchFamily="18" charset="0"/>
              </a:rPr>
              <a:t>分子</a:t>
            </a:r>
            <a:r>
              <a:rPr lang="zh-CN" altLang="en-US" sz="2800" b="1" baseline="-25000" dirty="0">
                <a:latin typeface="Times New Roman" pitchFamily="18" charset="0"/>
                <a:cs typeface="Times New Roman" pitchFamily="18" charset="0"/>
              </a:rPr>
              <a:t>，</a:t>
            </a:r>
            <a:r>
              <a:rPr lang="zh-CN" altLang="en-US" sz="2800" b="1" dirty="0">
                <a:latin typeface="Times New Roman" pitchFamily="18" charset="0"/>
                <a:cs typeface="Times New Roman" pitchFamily="18" charset="0"/>
              </a:rPr>
              <a:t>呈四面体形结构，</a:t>
            </a:r>
            <a:r>
              <a:rPr lang="zh-CN" altLang="en-US" sz="2800" b="1" dirty="0">
                <a:latin typeface="Times New Roman" pitchFamily="18" charset="0"/>
                <a:ea typeface="楷体_GB2312" pitchFamily="49" charset="-122"/>
                <a:cs typeface="Times New Roman" pitchFamily="18" charset="0"/>
              </a:rPr>
              <a:t>键角</a:t>
            </a:r>
            <a:r>
              <a:rPr lang="en-US" altLang="zh-CN" sz="2800" b="1" dirty="0">
                <a:latin typeface="Times New Roman" pitchFamily="18" charset="0"/>
                <a:ea typeface="楷体_GB2312" pitchFamily="49" charset="-122"/>
                <a:cs typeface="Times New Roman" pitchFamily="18" charset="0"/>
              </a:rPr>
              <a:t>109</a:t>
            </a:r>
            <a:r>
              <a:rPr lang="en-US" altLang="zh-CN" sz="2800" b="1" baseline="30000" dirty="0">
                <a:latin typeface="Times New Roman" pitchFamily="18" charset="0"/>
                <a:ea typeface="楷体_GB2312" pitchFamily="49" charset="-122"/>
                <a:cs typeface="Times New Roman" pitchFamily="18" charset="0"/>
                <a:sym typeface="Symbol" pitchFamily="18" charset="2"/>
              </a:rPr>
              <a:t></a:t>
            </a:r>
            <a:r>
              <a:rPr lang="en-US" altLang="zh-CN" sz="2800" b="1" dirty="0">
                <a:latin typeface="Times New Roman" pitchFamily="18" charset="0"/>
                <a:ea typeface="楷体_GB2312" pitchFamily="49" charset="-122"/>
                <a:cs typeface="Times New Roman" pitchFamily="18" charset="0"/>
                <a:sym typeface="Symbol" pitchFamily="18" charset="2"/>
              </a:rPr>
              <a:t>28‘</a:t>
            </a:r>
            <a:endParaRPr lang="zh-CN" altLang="en-US" sz="2800" b="1" dirty="0">
              <a:latin typeface="Times New Roman" pitchFamily="18" charset="0"/>
              <a:cs typeface="Times New Roman" pitchFamily="18" charset="0"/>
            </a:endParaRPr>
          </a:p>
        </p:txBody>
      </p:sp>
      <p:grpSp>
        <p:nvGrpSpPr>
          <p:cNvPr id="118789" name="Group 11"/>
          <p:cNvGrpSpPr>
            <a:grpSpLocks/>
          </p:cNvGrpSpPr>
          <p:nvPr/>
        </p:nvGrpSpPr>
        <p:grpSpPr bwMode="auto">
          <a:xfrm>
            <a:off x="827088" y="2276476"/>
            <a:ext cx="7632700" cy="1313189"/>
            <a:chOff x="576" y="960"/>
            <a:chExt cx="4224" cy="622"/>
          </a:xfrm>
        </p:grpSpPr>
        <p:sp>
          <p:nvSpPr>
            <p:cNvPr id="9" name="Text Box 12"/>
            <p:cNvSpPr txBox="1">
              <a:spLocks noChangeArrowheads="1"/>
            </p:cNvSpPr>
            <p:nvPr/>
          </p:nvSpPr>
          <p:spPr bwMode="auto">
            <a:xfrm>
              <a:off x="576" y="1392"/>
              <a:ext cx="490" cy="190"/>
            </a:xfrm>
            <a:prstGeom prst="rect">
              <a:avLst/>
            </a:prstGeom>
            <a:noFill/>
            <a:ln w="9525">
              <a:noFill/>
              <a:miter lim="800000"/>
              <a:headEnd/>
              <a:tailEnd/>
            </a:ln>
            <a:effectLst/>
          </p:spPr>
          <p:txBody>
            <a:bodyPr>
              <a:spAutoFit/>
            </a:bodyPr>
            <a:lstStyle/>
            <a:p>
              <a:pPr eaLnBrk="0" hangingPunct="0">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s</a:t>
              </a:r>
              <a:r>
                <a:rPr lang="en-US" altLang="zh-CN" sz="2000" baseline="30000">
                  <a:latin typeface="Times New Roman" panose="02020603050405020304" pitchFamily="18" charset="0"/>
                  <a:cs typeface="Times New Roman" panose="02020603050405020304" pitchFamily="18" charset="0"/>
                </a:rPr>
                <a:t>2</a:t>
              </a:r>
            </a:p>
          </p:txBody>
        </p:sp>
        <p:sp>
          <p:nvSpPr>
            <p:cNvPr id="10" name="Text Box 13"/>
            <p:cNvSpPr txBox="1">
              <a:spLocks noChangeArrowheads="1"/>
            </p:cNvSpPr>
            <p:nvPr/>
          </p:nvSpPr>
          <p:spPr bwMode="auto">
            <a:xfrm>
              <a:off x="1104" y="1248"/>
              <a:ext cx="506" cy="190"/>
            </a:xfrm>
            <a:prstGeom prst="rect">
              <a:avLst/>
            </a:prstGeom>
            <a:noFill/>
            <a:ln w="9525">
              <a:noFill/>
              <a:miter lim="800000"/>
              <a:headEnd/>
              <a:tailEnd/>
            </a:ln>
            <a:effectLst/>
          </p:spPr>
          <p:txBody>
            <a:bodyPr>
              <a:spAutoFit/>
            </a:bodyPr>
            <a:lstStyle/>
            <a:p>
              <a:pPr eaLnBrk="0" hangingPunct="0">
                <a:defRPr/>
              </a:pPr>
              <a:r>
                <a:rPr lang="en-US" altLang="zh-CN" sz="2000">
                  <a:latin typeface="Times New Roman" panose="02020603050405020304" pitchFamily="18" charset="0"/>
                  <a:cs typeface="Times New Roman" panose="02020603050405020304" pitchFamily="18" charset="0"/>
                </a:rPr>
                <a:t>2</a:t>
              </a:r>
              <a:r>
                <a:rPr lang="en-US" altLang="zh-CN" sz="2000" i="1">
                  <a:latin typeface="Times New Roman" panose="02020603050405020304" pitchFamily="18" charset="0"/>
                  <a:cs typeface="Times New Roman" panose="02020603050405020304" pitchFamily="18" charset="0"/>
                </a:rPr>
                <a:t>p</a:t>
              </a:r>
              <a:r>
                <a:rPr lang="en-US" altLang="zh-CN" sz="2000" baseline="30000">
                  <a:latin typeface="Times New Roman" panose="02020603050405020304" pitchFamily="18" charset="0"/>
                  <a:cs typeface="Times New Roman" panose="02020603050405020304" pitchFamily="18" charset="0"/>
                </a:rPr>
                <a:t>2</a:t>
              </a:r>
            </a:p>
          </p:txBody>
        </p:sp>
        <p:sp>
          <p:nvSpPr>
            <p:cNvPr id="118798" name="Line 14"/>
            <p:cNvSpPr>
              <a:spLocks noChangeShapeType="1"/>
            </p:cNvSpPr>
            <p:nvPr/>
          </p:nvSpPr>
          <p:spPr bwMode="auto">
            <a:xfrm>
              <a:off x="1728" y="1248"/>
              <a:ext cx="43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2" name="Text Box 15"/>
            <p:cNvSpPr txBox="1">
              <a:spLocks noChangeArrowheads="1"/>
            </p:cNvSpPr>
            <p:nvPr/>
          </p:nvSpPr>
          <p:spPr bwMode="auto">
            <a:xfrm>
              <a:off x="1701" y="981"/>
              <a:ext cx="528" cy="190"/>
            </a:xfrm>
            <a:prstGeom prst="rect">
              <a:avLst/>
            </a:prstGeom>
            <a:noFill/>
            <a:ln w="9525">
              <a:noFill/>
              <a:miter lim="800000"/>
              <a:headEnd/>
              <a:tailEnd/>
            </a:ln>
            <a:effectLst/>
          </p:spPr>
          <p:txBody>
            <a:bodyPr>
              <a:spAutoFit/>
            </a:bodyPr>
            <a:lstStyle/>
            <a:p>
              <a:pPr eaLnBrk="0" hangingPunct="0">
                <a:defRPr/>
              </a:pPr>
              <a:r>
                <a:rPr lang="zh-CN" altLang="en-US" sz="2000">
                  <a:latin typeface="Times New Roman" panose="02020603050405020304" pitchFamily="18" charset="0"/>
                  <a:ea typeface="楷体_GB2312" pitchFamily="49" charset="-122"/>
                  <a:cs typeface="Times New Roman" panose="02020603050405020304" pitchFamily="18" charset="0"/>
                </a:rPr>
                <a:t>激发</a:t>
              </a:r>
            </a:p>
          </p:txBody>
        </p:sp>
        <p:sp>
          <p:nvSpPr>
            <p:cNvPr id="118800" name="Line 16"/>
            <p:cNvSpPr>
              <a:spLocks noChangeShapeType="1"/>
            </p:cNvSpPr>
            <p:nvPr/>
          </p:nvSpPr>
          <p:spPr bwMode="auto">
            <a:xfrm>
              <a:off x="3312" y="1248"/>
              <a:ext cx="43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4" name="Text Box 17"/>
            <p:cNvSpPr txBox="1">
              <a:spLocks noChangeArrowheads="1"/>
            </p:cNvSpPr>
            <p:nvPr/>
          </p:nvSpPr>
          <p:spPr bwMode="auto">
            <a:xfrm>
              <a:off x="3288" y="981"/>
              <a:ext cx="528" cy="190"/>
            </a:xfrm>
            <a:prstGeom prst="rect">
              <a:avLst/>
            </a:prstGeom>
            <a:noFill/>
            <a:ln w="9525">
              <a:noFill/>
              <a:miter lim="800000"/>
              <a:headEnd/>
              <a:tailEnd/>
            </a:ln>
            <a:effectLst/>
          </p:spPr>
          <p:txBody>
            <a:bodyPr>
              <a:spAutoFit/>
            </a:bodyPr>
            <a:lstStyle/>
            <a:p>
              <a:pPr eaLnBrk="0" hangingPunct="0">
                <a:defRPr/>
              </a:pPr>
              <a:r>
                <a:rPr lang="zh-CN" altLang="en-US" sz="2000">
                  <a:latin typeface="Times New Roman" panose="02020603050405020304" pitchFamily="18" charset="0"/>
                  <a:ea typeface="楷体_GB2312" pitchFamily="49" charset="-122"/>
                  <a:cs typeface="Times New Roman" panose="02020603050405020304" pitchFamily="18" charset="0"/>
                </a:rPr>
                <a:t>杂化</a:t>
              </a:r>
            </a:p>
          </p:txBody>
        </p:sp>
        <p:sp>
          <p:nvSpPr>
            <p:cNvPr id="15" name="Rectangle 18"/>
            <p:cNvSpPr>
              <a:spLocks noChangeArrowheads="1"/>
            </p:cNvSpPr>
            <p:nvPr/>
          </p:nvSpPr>
          <p:spPr bwMode="auto">
            <a:xfrm>
              <a:off x="4150" y="1344"/>
              <a:ext cx="347" cy="190"/>
            </a:xfrm>
            <a:prstGeom prst="rect">
              <a:avLst/>
            </a:prstGeom>
            <a:noFill/>
            <a:ln w="9525">
              <a:noFill/>
              <a:miter lim="800000"/>
              <a:headEnd/>
              <a:tailEnd/>
            </a:ln>
            <a:effectLst/>
          </p:spPr>
          <p:txBody>
            <a:bodyPr wrap="none" lIns="92075" tIns="46038" rIns="92075" bIns="46038">
              <a:spAutoFit/>
            </a:bodyPr>
            <a:lstStyle/>
            <a:p>
              <a:pPr algn="ctr" eaLnBrk="0" hangingPunct="0">
                <a:spcBef>
                  <a:spcPct val="20000"/>
                </a:spcBef>
                <a:buClr>
                  <a:schemeClr val="accent2"/>
                </a:buClr>
                <a:buSzPct val="80000"/>
                <a:buFont typeface="Wingdings" pitchFamily="2" charset="2"/>
                <a:buNone/>
                <a:defRPr/>
              </a:pPr>
              <a:r>
                <a:rPr lang="en-US" altLang="zh-CN" sz="2000">
                  <a:latin typeface="Times New Roman" panose="02020603050405020304" pitchFamily="18" charset="0"/>
                  <a:cs typeface="Times New Roman" panose="02020603050405020304" pitchFamily="18" charset="0"/>
                </a:rPr>
                <a:t>4</a:t>
              </a:r>
              <a:r>
                <a:rPr lang="en-US" altLang="zh-CN" sz="2000" i="1">
                  <a:latin typeface="Times New Roman" panose="02020603050405020304" pitchFamily="18" charset="0"/>
                  <a:cs typeface="Times New Roman" panose="02020603050405020304" pitchFamily="18" charset="0"/>
                </a:rPr>
                <a:t>sp</a:t>
              </a:r>
              <a:r>
                <a:rPr lang="en-US" altLang="zh-CN" sz="2000" baseline="30000">
                  <a:latin typeface="Times New Roman" panose="02020603050405020304" pitchFamily="18" charset="0"/>
                  <a:ea typeface="楷体_GB2312" pitchFamily="49" charset="-122"/>
                  <a:cs typeface="Times New Roman" panose="02020603050405020304" pitchFamily="18" charset="0"/>
                </a:rPr>
                <a:t>3</a:t>
              </a:r>
            </a:p>
          </p:txBody>
        </p:sp>
        <p:sp>
          <p:nvSpPr>
            <p:cNvPr id="118803" name="Oval 19"/>
            <p:cNvSpPr>
              <a:spLocks noChangeArrowheads="1"/>
            </p:cNvSpPr>
            <p:nvPr/>
          </p:nvSpPr>
          <p:spPr bwMode="auto">
            <a:xfrm>
              <a:off x="576" y="1152"/>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04" name="Line 20"/>
            <p:cNvSpPr>
              <a:spLocks noChangeShapeType="1"/>
            </p:cNvSpPr>
            <p:nvPr/>
          </p:nvSpPr>
          <p:spPr bwMode="auto">
            <a:xfrm>
              <a:off x="672" y="1200"/>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8805" name="Line 21"/>
            <p:cNvSpPr>
              <a:spLocks noChangeShapeType="1"/>
            </p:cNvSpPr>
            <p:nvPr/>
          </p:nvSpPr>
          <p:spPr bwMode="auto">
            <a:xfrm flipV="1">
              <a:off x="768" y="1200"/>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8806" name="Oval 22"/>
            <p:cNvSpPr>
              <a:spLocks noChangeArrowheads="1"/>
            </p:cNvSpPr>
            <p:nvPr/>
          </p:nvSpPr>
          <p:spPr bwMode="auto">
            <a:xfrm>
              <a:off x="864" y="1008"/>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07" name="Oval 23"/>
            <p:cNvSpPr>
              <a:spLocks noChangeArrowheads="1"/>
            </p:cNvSpPr>
            <p:nvPr/>
          </p:nvSpPr>
          <p:spPr bwMode="auto">
            <a:xfrm>
              <a:off x="1104" y="1008"/>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08" name="Oval 24"/>
            <p:cNvSpPr>
              <a:spLocks noChangeArrowheads="1"/>
            </p:cNvSpPr>
            <p:nvPr/>
          </p:nvSpPr>
          <p:spPr bwMode="auto">
            <a:xfrm>
              <a:off x="1344" y="1008"/>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09" name="Oval 25"/>
            <p:cNvSpPr>
              <a:spLocks noChangeArrowheads="1"/>
            </p:cNvSpPr>
            <p:nvPr/>
          </p:nvSpPr>
          <p:spPr bwMode="auto">
            <a:xfrm>
              <a:off x="2208" y="1104"/>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10" name="Oval 26"/>
            <p:cNvSpPr>
              <a:spLocks noChangeArrowheads="1"/>
            </p:cNvSpPr>
            <p:nvPr/>
          </p:nvSpPr>
          <p:spPr bwMode="auto">
            <a:xfrm>
              <a:off x="2496" y="960"/>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11" name="Oval 27"/>
            <p:cNvSpPr>
              <a:spLocks noChangeArrowheads="1"/>
            </p:cNvSpPr>
            <p:nvPr/>
          </p:nvSpPr>
          <p:spPr bwMode="auto">
            <a:xfrm>
              <a:off x="2736" y="960"/>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12" name="Oval 28"/>
            <p:cNvSpPr>
              <a:spLocks noChangeArrowheads="1"/>
            </p:cNvSpPr>
            <p:nvPr/>
          </p:nvSpPr>
          <p:spPr bwMode="auto">
            <a:xfrm>
              <a:off x="2976" y="960"/>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13" name="Line 29"/>
            <p:cNvSpPr>
              <a:spLocks noChangeShapeType="1"/>
            </p:cNvSpPr>
            <p:nvPr/>
          </p:nvSpPr>
          <p:spPr bwMode="auto">
            <a:xfrm flipV="1">
              <a:off x="2352" y="1152"/>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8814" name="Line 30"/>
            <p:cNvSpPr>
              <a:spLocks noChangeShapeType="1"/>
            </p:cNvSpPr>
            <p:nvPr/>
          </p:nvSpPr>
          <p:spPr bwMode="auto">
            <a:xfrm flipV="1">
              <a:off x="2640" y="1008"/>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8815" name="Oval 31"/>
            <p:cNvSpPr>
              <a:spLocks noChangeArrowheads="1"/>
            </p:cNvSpPr>
            <p:nvPr/>
          </p:nvSpPr>
          <p:spPr bwMode="auto">
            <a:xfrm>
              <a:off x="3792" y="1056"/>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16" name="Oval 32"/>
            <p:cNvSpPr>
              <a:spLocks noChangeArrowheads="1"/>
            </p:cNvSpPr>
            <p:nvPr/>
          </p:nvSpPr>
          <p:spPr bwMode="auto">
            <a:xfrm>
              <a:off x="4032" y="1056"/>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17" name="Oval 33"/>
            <p:cNvSpPr>
              <a:spLocks noChangeArrowheads="1"/>
            </p:cNvSpPr>
            <p:nvPr/>
          </p:nvSpPr>
          <p:spPr bwMode="auto">
            <a:xfrm>
              <a:off x="4272" y="1056"/>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18" name="Oval 34"/>
            <p:cNvSpPr>
              <a:spLocks noChangeArrowheads="1"/>
            </p:cNvSpPr>
            <p:nvPr/>
          </p:nvSpPr>
          <p:spPr bwMode="auto">
            <a:xfrm>
              <a:off x="4512" y="1056"/>
              <a:ext cx="288" cy="240"/>
            </a:xfrm>
            <a:prstGeom prst="ellipse">
              <a:avLst/>
            </a:prstGeom>
            <a:gradFill rotWithShape="0">
              <a:gsLst>
                <a:gs pos="0">
                  <a:srgbClr val="FFFFFF"/>
                </a:gs>
                <a:gs pos="100000">
                  <a:srgbClr val="00808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18819" name="Line 35"/>
            <p:cNvSpPr>
              <a:spLocks noChangeShapeType="1"/>
            </p:cNvSpPr>
            <p:nvPr/>
          </p:nvSpPr>
          <p:spPr bwMode="auto">
            <a:xfrm flipV="1">
              <a:off x="3936" y="1104"/>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8820" name="Line 36"/>
            <p:cNvSpPr>
              <a:spLocks noChangeShapeType="1"/>
            </p:cNvSpPr>
            <p:nvPr/>
          </p:nvSpPr>
          <p:spPr bwMode="auto">
            <a:xfrm flipV="1">
              <a:off x="4176" y="1104"/>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8821" name="Line 37"/>
            <p:cNvSpPr>
              <a:spLocks noChangeShapeType="1"/>
            </p:cNvSpPr>
            <p:nvPr/>
          </p:nvSpPr>
          <p:spPr bwMode="auto">
            <a:xfrm flipV="1">
              <a:off x="1008" y="1056"/>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8822" name="Line 38"/>
            <p:cNvSpPr>
              <a:spLocks noChangeShapeType="1"/>
            </p:cNvSpPr>
            <p:nvPr/>
          </p:nvSpPr>
          <p:spPr bwMode="auto">
            <a:xfrm flipV="1">
              <a:off x="2880" y="1008"/>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8823" name="Line 39"/>
            <p:cNvSpPr>
              <a:spLocks noChangeShapeType="1"/>
            </p:cNvSpPr>
            <p:nvPr/>
          </p:nvSpPr>
          <p:spPr bwMode="auto">
            <a:xfrm flipV="1">
              <a:off x="4416" y="1104"/>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37" name="Rectangle 40"/>
            <p:cNvSpPr>
              <a:spLocks noChangeArrowheads="1"/>
            </p:cNvSpPr>
            <p:nvPr/>
          </p:nvSpPr>
          <p:spPr bwMode="auto">
            <a:xfrm>
              <a:off x="2208" y="1344"/>
              <a:ext cx="400" cy="190"/>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000">
                  <a:latin typeface="Times New Roman" panose="02020603050405020304" pitchFamily="18" charset="0"/>
                  <a:ea typeface="楷体_GB2312" pitchFamily="49" charset="-122"/>
                  <a:cs typeface="Times New Roman" panose="02020603050405020304" pitchFamily="18" charset="0"/>
                </a:rPr>
                <a:t>2</a:t>
              </a:r>
              <a:r>
                <a:rPr lang="en-US" altLang="zh-CN" sz="2000" i="1">
                  <a:latin typeface="Times New Roman" panose="02020603050405020304" pitchFamily="18" charset="0"/>
                  <a:ea typeface="楷体_GB2312" pitchFamily="49" charset="-122"/>
                  <a:cs typeface="Times New Roman" panose="02020603050405020304" pitchFamily="18" charset="0"/>
                </a:rPr>
                <a:t>s</a:t>
              </a:r>
              <a:r>
                <a:rPr lang="en-US" altLang="zh-CN" sz="2000" baseline="30000">
                  <a:latin typeface="Times New Roman" panose="02020603050405020304" pitchFamily="18" charset="0"/>
                  <a:cs typeface="Times New Roman" panose="02020603050405020304" pitchFamily="18" charset="0"/>
                </a:rPr>
                <a:t>1</a:t>
              </a:r>
            </a:p>
          </p:txBody>
        </p:sp>
        <p:sp>
          <p:nvSpPr>
            <p:cNvPr id="38" name="Rectangle 41"/>
            <p:cNvSpPr>
              <a:spLocks noChangeArrowheads="1"/>
            </p:cNvSpPr>
            <p:nvPr/>
          </p:nvSpPr>
          <p:spPr bwMode="auto">
            <a:xfrm>
              <a:off x="2736" y="1248"/>
              <a:ext cx="292" cy="190"/>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dirty="0">
                  <a:latin typeface="Times New Roman" panose="02020603050405020304" pitchFamily="18" charset="0"/>
                  <a:cs typeface="Times New Roman" panose="02020603050405020304" pitchFamily="18" charset="0"/>
                </a:rPr>
                <a:t>2</a:t>
              </a:r>
              <a:r>
                <a:rPr lang="en-US" altLang="zh-CN" sz="2000" i="1" dirty="0">
                  <a:latin typeface="Times New Roman" panose="02020603050405020304" pitchFamily="18" charset="0"/>
                  <a:cs typeface="Times New Roman" panose="02020603050405020304" pitchFamily="18" charset="0"/>
                </a:rPr>
                <a:t>p</a:t>
              </a:r>
              <a:r>
                <a:rPr lang="en-US" altLang="zh-CN" sz="2000" baseline="30000" dirty="0">
                  <a:latin typeface="Times New Roman" panose="02020603050405020304" pitchFamily="18" charset="0"/>
                  <a:cs typeface="Times New Roman" panose="02020603050405020304" pitchFamily="18" charset="0"/>
                </a:rPr>
                <a:t>3</a:t>
              </a:r>
            </a:p>
          </p:txBody>
        </p:sp>
        <p:sp>
          <p:nvSpPr>
            <p:cNvPr id="118826" name="Line 42"/>
            <p:cNvSpPr>
              <a:spLocks noChangeShapeType="1"/>
            </p:cNvSpPr>
            <p:nvPr/>
          </p:nvSpPr>
          <p:spPr bwMode="auto">
            <a:xfrm flipV="1">
              <a:off x="1248" y="1056"/>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8827" name="Line 43"/>
            <p:cNvSpPr>
              <a:spLocks noChangeShapeType="1"/>
            </p:cNvSpPr>
            <p:nvPr/>
          </p:nvSpPr>
          <p:spPr bwMode="auto">
            <a:xfrm flipV="1">
              <a:off x="3120" y="1008"/>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8828" name="Line 44"/>
            <p:cNvSpPr>
              <a:spLocks noChangeShapeType="1"/>
            </p:cNvSpPr>
            <p:nvPr/>
          </p:nvSpPr>
          <p:spPr bwMode="auto">
            <a:xfrm flipV="1">
              <a:off x="4656" y="1104"/>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grpSp>
      <p:grpSp>
        <p:nvGrpSpPr>
          <p:cNvPr id="118790" name="Group 45"/>
          <p:cNvGrpSpPr>
            <a:grpSpLocks/>
          </p:cNvGrpSpPr>
          <p:nvPr/>
        </p:nvGrpSpPr>
        <p:grpSpPr bwMode="auto">
          <a:xfrm>
            <a:off x="539750" y="4005263"/>
            <a:ext cx="8115300" cy="2292350"/>
            <a:chOff x="295" y="2115"/>
            <a:chExt cx="5112" cy="1444"/>
          </a:xfrm>
        </p:grpSpPr>
        <p:sp>
          <p:nvSpPr>
            <p:cNvPr id="118791" name="Rectangle 6"/>
            <p:cNvSpPr>
              <a:spLocks noChangeArrowheads="1"/>
            </p:cNvSpPr>
            <p:nvPr/>
          </p:nvSpPr>
          <p:spPr bwMode="auto">
            <a:xfrm>
              <a:off x="295" y="2115"/>
              <a:ext cx="5112" cy="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ts val="600"/>
                </a:spcBef>
                <a:buClrTx/>
                <a:buSzPct val="65000"/>
                <a:buFont typeface="Wingdings" pitchFamily="2" charset="2"/>
                <a:buChar char="n"/>
              </a:pPr>
              <a:r>
                <a:rPr lang="en-US" altLang="zh-CN" sz="3200" b="0" dirty="0">
                  <a:latin typeface="Times New Roman" panose="02020603050405020304" pitchFamily="18" charset="0"/>
                  <a:ea typeface="楷体_GB2312" pitchFamily="49" charset="-122"/>
                  <a:cs typeface="Times New Roman" panose="02020603050405020304" pitchFamily="18" charset="0"/>
                </a:rPr>
                <a:t> C </a:t>
              </a:r>
              <a:r>
                <a:rPr lang="en-US" altLang="zh-CN" sz="3200" b="0" i="1" dirty="0">
                  <a:latin typeface="Times New Roman" panose="02020603050405020304" pitchFamily="18" charset="0"/>
                  <a:ea typeface="楷体_GB2312" pitchFamily="49" charset="-122"/>
                  <a:cs typeface="Times New Roman" panose="02020603050405020304" pitchFamily="18" charset="0"/>
                </a:rPr>
                <a:t>1s</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2</a:t>
              </a:r>
              <a:r>
                <a:rPr lang="en-US" altLang="zh-CN" sz="3200" b="0" i="1" dirty="0">
                  <a:latin typeface="Times New Roman" panose="02020603050405020304" pitchFamily="18" charset="0"/>
                  <a:ea typeface="楷体_GB2312" pitchFamily="49" charset="-122"/>
                  <a:cs typeface="Times New Roman" panose="02020603050405020304" pitchFamily="18" charset="0"/>
                </a:rPr>
                <a:t>2s</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2</a:t>
              </a:r>
              <a:r>
                <a:rPr lang="en-US" altLang="zh-CN" sz="3200" b="0" i="1" dirty="0">
                  <a:latin typeface="Times New Roman" panose="02020603050405020304" pitchFamily="18" charset="0"/>
                  <a:ea typeface="楷体_GB2312" pitchFamily="49" charset="-122"/>
                  <a:cs typeface="Times New Roman" panose="02020603050405020304" pitchFamily="18" charset="0"/>
                </a:rPr>
                <a:t>2p</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2</a:t>
              </a:r>
              <a:r>
                <a:rPr lang="en-US" altLang="zh-CN" sz="3200" b="0" dirty="0">
                  <a:latin typeface="Times New Roman" panose="02020603050405020304" pitchFamily="18" charset="0"/>
                  <a:ea typeface="楷体_GB2312" pitchFamily="49" charset="-122"/>
                  <a:cs typeface="Times New Roman" panose="02020603050405020304" pitchFamily="18" charset="0"/>
                </a:rPr>
                <a:t> </a:t>
              </a:r>
            </a:p>
            <a:p>
              <a:pPr>
                <a:spcBef>
                  <a:spcPts val="600"/>
                </a:spcBef>
                <a:buClrTx/>
                <a:buSzPct val="65000"/>
                <a:buFont typeface="Wingdings" pitchFamily="2" charset="2"/>
                <a:buChar char="n"/>
              </a:pPr>
              <a:r>
                <a:rPr lang="en-US" altLang="zh-CN" sz="3200" b="0" dirty="0">
                  <a:latin typeface="Times New Roman" panose="02020603050405020304" pitchFamily="18" charset="0"/>
                  <a:ea typeface="楷体_GB2312" pitchFamily="49" charset="-122"/>
                  <a:cs typeface="Times New Roman" panose="02020603050405020304" pitchFamily="18" charset="0"/>
                </a:rPr>
                <a:t> </a:t>
              </a:r>
              <a:r>
                <a:rPr lang="en-US" altLang="zh-CN" sz="3200" b="0" i="1" dirty="0">
                  <a:latin typeface="Times New Roman" panose="02020603050405020304" pitchFamily="18" charset="0"/>
                  <a:ea typeface="楷体_GB2312" pitchFamily="49" charset="-122"/>
                  <a:cs typeface="Times New Roman" panose="02020603050405020304" pitchFamily="18" charset="0"/>
                </a:rPr>
                <a:t>2s</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2</a:t>
              </a:r>
              <a:r>
                <a:rPr lang="en-US" altLang="zh-CN" sz="3200" b="0" i="1" dirty="0">
                  <a:latin typeface="Times New Roman" panose="02020603050405020304" pitchFamily="18" charset="0"/>
                  <a:ea typeface="楷体_GB2312" pitchFamily="49" charset="-122"/>
                  <a:cs typeface="Times New Roman" panose="02020603050405020304" pitchFamily="18" charset="0"/>
                </a:rPr>
                <a:t>2p</a:t>
              </a:r>
              <a:r>
                <a:rPr lang="en-US" altLang="zh-CN" sz="3200" b="0" i="1" baseline="-25000" dirty="0">
                  <a:latin typeface="Times New Roman" panose="02020603050405020304" pitchFamily="18" charset="0"/>
                  <a:ea typeface="楷体_GB2312" pitchFamily="49" charset="-122"/>
                  <a:cs typeface="Times New Roman" panose="02020603050405020304" pitchFamily="18" charset="0"/>
                </a:rPr>
                <a:t>x</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1</a:t>
              </a:r>
              <a:r>
                <a:rPr lang="en-US" altLang="zh-CN" sz="3200" b="0" i="1" dirty="0">
                  <a:latin typeface="Times New Roman" panose="02020603050405020304" pitchFamily="18" charset="0"/>
                  <a:ea typeface="楷体_GB2312" pitchFamily="49" charset="-122"/>
                  <a:cs typeface="Times New Roman" panose="02020603050405020304" pitchFamily="18" charset="0"/>
                </a:rPr>
                <a:t>2p</a:t>
              </a:r>
              <a:r>
                <a:rPr lang="en-US" altLang="zh-CN" sz="3200" b="0" i="1" baseline="-25000" dirty="0">
                  <a:latin typeface="Times New Roman" panose="02020603050405020304" pitchFamily="18" charset="0"/>
                  <a:ea typeface="楷体_GB2312" pitchFamily="49" charset="-122"/>
                  <a:cs typeface="Times New Roman" panose="02020603050405020304" pitchFamily="18" charset="0"/>
                </a:rPr>
                <a:t>y</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1</a:t>
              </a:r>
              <a:r>
                <a:rPr lang="en-US" altLang="zh-CN" sz="3200" b="0" i="1" dirty="0">
                  <a:latin typeface="Times New Roman" panose="02020603050405020304" pitchFamily="18" charset="0"/>
                  <a:ea typeface="楷体_GB2312" pitchFamily="49" charset="-122"/>
                  <a:cs typeface="Times New Roman" panose="02020603050405020304" pitchFamily="18" charset="0"/>
                </a:rPr>
                <a:t>2p</a:t>
              </a:r>
              <a:r>
                <a:rPr lang="en-US" altLang="zh-CN" sz="3200" b="0" i="1" baseline="-25000" dirty="0">
                  <a:latin typeface="Times New Roman" panose="02020603050405020304" pitchFamily="18" charset="0"/>
                  <a:ea typeface="楷体_GB2312" pitchFamily="49" charset="-122"/>
                  <a:cs typeface="Times New Roman" panose="02020603050405020304" pitchFamily="18" charset="0"/>
                </a:rPr>
                <a:t>z</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0</a:t>
              </a:r>
              <a:r>
                <a:rPr lang="en-US" altLang="zh-CN" sz="3200" b="0" dirty="0">
                  <a:latin typeface="Times New Roman" panose="02020603050405020304" pitchFamily="18" charset="0"/>
                  <a:ea typeface="楷体_GB2312" pitchFamily="49" charset="-122"/>
                  <a:cs typeface="Times New Roman" panose="02020603050405020304" pitchFamily="18" charset="0"/>
                </a:rPr>
                <a:t>                    </a:t>
              </a:r>
              <a:r>
                <a:rPr lang="en-US" altLang="zh-CN" sz="3200" b="0" i="1" dirty="0">
                  <a:latin typeface="Times New Roman" panose="02020603050405020304" pitchFamily="18" charset="0"/>
                  <a:ea typeface="楷体_GB2312" pitchFamily="49" charset="-122"/>
                  <a:cs typeface="Times New Roman" panose="02020603050405020304" pitchFamily="18" charset="0"/>
                </a:rPr>
                <a:t>2s</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1</a:t>
              </a:r>
              <a:r>
                <a:rPr lang="en-US" altLang="zh-CN" sz="3200" b="0" i="1" dirty="0">
                  <a:latin typeface="Times New Roman" panose="02020603050405020304" pitchFamily="18" charset="0"/>
                  <a:ea typeface="楷体_GB2312" pitchFamily="49" charset="-122"/>
                  <a:cs typeface="Times New Roman" panose="02020603050405020304" pitchFamily="18" charset="0"/>
                </a:rPr>
                <a:t>2p</a:t>
              </a:r>
              <a:r>
                <a:rPr lang="en-US" altLang="zh-CN" sz="3200" b="0" i="1" baseline="-25000" dirty="0">
                  <a:latin typeface="Times New Roman" panose="02020603050405020304" pitchFamily="18" charset="0"/>
                  <a:ea typeface="楷体_GB2312" pitchFamily="49" charset="-122"/>
                  <a:cs typeface="Times New Roman" panose="02020603050405020304" pitchFamily="18" charset="0"/>
                </a:rPr>
                <a:t>x</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1</a:t>
              </a:r>
              <a:r>
                <a:rPr lang="en-US" altLang="zh-CN" sz="3200" b="0" i="1" dirty="0">
                  <a:latin typeface="Times New Roman" panose="02020603050405020304" pitchFamily="18" charset="0"/>
                  <a:ea typeface="楷体_GB2312" pitchFamily="49" charset="-122"/>
                  <a:cs typeface="Times New Roman" panose="02020603050405020304" pitchFamily="18" charset="0"/>
                </a:rPr>
                <a:t>2p</a:t>
              </a:r>
              <a:r>
                <a:rPr lang="en-US" altLang="zh-CN" sz="3200" b="0" i="1" baseline="-25000" dirty="0">
                  <a:latin typeface="Times New Roman" panose="02020603050405020304" pitchFamily="18" charset="0"/>
                  <a:ea typeface="楷体_GB2312" pitchFamily="49" charset="-122"/>
                  <a:cs typeface="Times New Roman" panose="02020603050405020304" pitchFamily="18" charset="0"/>
                </a:rPr>
                <a:t>y</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1</a:t>
              </a:r>
              <a:r>
                <a:rPr lang="en-US" altLang="zh-CN" sz="3200" b="0" i="1" dirty="0">
                  <a:latin typeface="Times New Roman" panose="02020603050405020304" pitchFamily="18" charset="0"/>
                  <a:ea typeface="楷体_GB2312" pitchFamily="49" charset="-122"/>
                  <a:cs typeface="Times New Roman" panose="02020603050405020304" pitchFamily="18" charset="0"/>
                </a:rPr>
                <a:t>2p</a:t>
              </a:r>
              <a:r>
                <a:rPr lang="en-US" altLang="zh-CN" sz="3200" b="0" i="1" baseline="-25000" dirty="0">
                  <a:latin typeface="Times New Roman" panose="02020603050405020304" pitchFamily="18" charset="0"/>
                  <a:ea typeface="楷体_GB2312" pitchFamily="49" charset="-122"/>
                  <a:cs typeface="Times New Roman" panose="02020603050405020304" pitchFamily="18" charset="0"/>
                </a:rPr>
                <a:t>z</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1</a:t>
              </a:r>
              <a:r>
                <a:rPr lang="en-US" altLang="zh-CN" sz="3200" b="0" dirty="0">
                  <a:latin typeface="Times New Roman" panose="02020603050405020304" pitchFamily="18" charset="0"/>
                  <a:ea typeface="楷体_GB2312" pitchFamily="49" charset="-122"/>
                  <a:cs typeface="Times New Roman" panose="02020603050405020304" pitchFamily="18" charset="0"/>
                </a:rPr>
                <a:t> </a:t>
              </a:r>
            </a:p>
            <a:p>
              <a:pPr>
                <a:spcBef>
                  <a:spcPts val="600"/>
                </a:spcBef>
                <a:buClrTx/>
                <a:buSzPct val="65000"/>
                <a:buFont typeface="Wingdings" pitchFamily="2" charset="2"/>
                <a:buChar char="n"/>
              </a:pPr>
              <a:r>
                <a:rPr lang="en-US" altLang="zh-CN" sz="3200" b="0" dirty="0">
                  <a:latin typeface="Times New Roman" panose="02020603050405020304" pitchFamily="18" charset="0"/>
                  <a:ea typeface="楷体_GB2312" pitchFamily="49" charset="-122"/>
                  <a:cs typeface="Times New Roman" panose="02020603050405020304" pitchFamily="18" charset="0"/>
                </a:rPr>
                <a:t> </a:t>
              </a:r>
              <a:r>
                <a:rPr lang="en-US" altLang="zh-CN" sz="3200" b="0" i="1" dirty="0">
                  <a:latin typeface="Times New Roman" panose="02020603050405020304" pitchFamily="18" charset="0"/>
                  <a:ea typeface="楷体_GB2312" pitchFamily="49" charset="-122"/>
                  <a:cs typeface="Times New Roman" panose="02020603050405020304" pitchFamily="18" charset="0"/>
                </a:rPr>
                <a:t>1s</a:t>
              </a:r>
              <a:r>
                <a:rPr lang="en-US" altLang="zh-CN" sz="3200" b="0" dirty="0">
                  <a:latin typeface="Times New Roman" panose="02020603050405020304" pitchFamily="18" charset="0"/>
                  <a:ea typeface="楷体_GB2312" pitchFamily="49" charset="-122"/>
                  <a:cs typeface="Times New Roman" panose="02020603050405020304" pitchFamily="18" charset="0"/>
                </a:rPr>
                <a:t> + </a:t>
              </a:r>
              <a:r>
                <a:rPr lang="en-US" altLang="zh-CN" sz="3200" b="0" i="1" dirty="0">
                  <a:latin typeface="Times New Roman" panose="02020603050405020304" pitchFamily="18" charset="0"/>
                  <a:ea typeface="楷体_GB2312" pitchFamily="49" charset="-122"/>
                  <a:cs typeface="Times New Roman" panose="02020603050405020304" pitchFamily="18" charset="0"/>
                </a:rPr>
                <a:t>1p</a:t>
              </a:r>
              <a:r>
                <a:rPr lang="en-US" altLang="zh-CN" sz="3200" b="0" i="1" baseline="-25000" dirty="0">
                  <a:latin typeface="Times New Roman" panose="02020603050405020304" pitchFamily="18" charset="0"/>
                  <a:ea typeface="楷体_GB2312" pitchFamily="49" charset="-122"/>
                  <a:cs typeface="Times New Roman" panose="02020603050405020304" pitchFamily="18" charset="0"/>
                </a:rPr>
                <a:t>x</a:t>
              </a:r>
              <a:r>
                <a:rPr lang="en-US" altLang="zh-CN" sz="3200" b="0" baseline="-25000" dirty="0">
                  <a:latin typeface="Times New Roman" panose="02020603050405020304" pitchFamily="18" charset="0"/>
                  <a:ea typeface="楷体_GB2312" pitchFamily="49" charset="-122"/>
                  <a:cs typeface="Times New Roman" panose="02020603050405020304" pitchFamily="18" charset="0"/>
                </a:rPr>
                <a:t> </a:t>
              </a:r>
              <a:r>
                <a:rPr lang="en-US" altLang="zh-CN" sz="3200" b="0" dirty="0">
                  <a:latin typeface="Times New Roman" panose="02020603050405020304" pitchFamily="18" charset="0"/>
                  <a:ea typeface="楷体_GB2312" pitchFamily="49" charset="-122"/>
                  <a:cs typeface="Times New Roman" panose="02020603050405020304" pitchFamily="18" charset="0"/>
                </a:rPr>
                <a:t>+</a:t>
              </a:r>
              <a:r>
                <a:rPr lang="en-US" altLang="zh-CN" sz="3200" b="0" baseline="-25000" dirty="0">
                  <a:latin typeface="Times New Roman" panose="02020603050405020304" pitchFamily="18" charset="0"/>
                  <a:ea typeface="楷体_GB2312" pitchFamily="49" charset="-122"/>
                  <a:cs typeface="Times New Roman" panose="02020603050405020304" pitchFamily="18" charset="0"/>
                </a:rPr>
                <a:t> </a:t>
              </a:r>
              <a:r>
                <a:rPr lang="en-US" altLang="zh-CN" sz="3200" b="0" i="1" dirty="0">
                  <a:latin typeface="Times New Roman" panose="02020603050405020304" pitchFamily="18" charset="0"/>
                  <a:ea typeface="楷体_GB2312" pitchFamily="49" charset="-122"/>
                  <a:cs typeface="Times New Roman" panose="02020603050405020304" pitchFamily="18" charset="0"/>
                </a:rPr>
                <a:t>1p</a:t>
              </a:r>
              <a:r>
                <a:rPr lang="en-US" altLang="zh-CN" sz="3200" b="0" i="1" baseline="-25000" dirty="0">
                  <a:latin typeface="Times New Roman" panose="02020603050405020304" pitchFamily="18" charset="0"/>
                  <a:ea typeface="楷体_GB2312" pitchFamily="49" charset="-122"/>
                  <a:cs typeface="Times New Roman" panose="02020603050405020304" pitchFamily="18" charset="0"/>
                </a:rPr>
                <a:t>y</a:t>
              </a:r>
              <a:r>
                <a:rPr lang="en-US" altLang="zh-CN" sz="3200" b="0" baseline="-25000" dirty="0">
                  <a:latin typeface="Times New Roman" panose="02020603050405020304" pitchFamily="18" charset="0"/>
                  <a:ea typeface="楷体_GB2312" pitchFamily="49" charset="-122"/>
                  <a:cs typeface="Times New Roman" panose="02020603050405020304" pitchFamily="18" charset="0"/>
                </a:rPr>
                <a:t>  </a:t>
              </a:r>
              <a:r>
                <a:rPr lang="en-US" altLang="zh-CN" sz="3200" b="0" dirty="0">
                  <a:latin typeface="Times New Roman" panose="02020603050405020304" pitchFamily="18" charset="0"/>
                  <a:ea typeface="楷体_GB2312" pitchFamily="49" charset="-122"/>
                  <a:cs typeface="Times New Roman" panose="02020603050405020304" pitchFamily="18" charset="0"/>
                </a:rPr>
                <a:t>+</a:t>
              </a:r>
              <a:r>
                <a:rPr lang="en-US" altLang="zh-CN" sz="3200" b="0" baseline="-25000" dirty="0">
                  <a:latin typeface="Times New Roman" panose="02020603050405020304" pitchFamily="18" charset="0"/>
                  <a:ea typeface="楷体_GB2312" pitchFamily="49" charset="-122"/>
                  <a:cs typeface="Times New Roman" panose="02020603050405020304" pitchFamily="18" charset="0"/>
                </a:rPr>
                <a:t> </a:t>
              </a:r>
              <a:r>
                <a:rPr lang="en-US" altLang="zh-CN" sz="3200" b="0" i="1" dirty="0">
                  <a:latin typeface="Times New Roman" panose="02020603050405020304" pitchFamily="18" charset="0"/>
                  <a:ea typeface="楷体_GB2312" pitchFamily="49" charset="-122"/>
                  <a:cs typeface="Times New Roman" panose="02020603050405020304" pitchFamily="18" charset="0"/>
                </a:rPr>
                <a:t>1p</a:t>
              </a:r>
              <a:r>
                <a:rPr lang="en-US" altLang="zh-CN" sz="3200" b="0" i="1" baseline="-25000" dirty="0">
                  <a:latin typeface="Times New Roman" panose="02020603050405020304" pitchFamily="18" charset="0"/>
                  <a:ea typeface="楷体_GB2312" pitchFamily="49" charset="-122"/>
                  <a:cs typeface="Times New Roman" panose="02020603050405020304" pitchFamily="18" charset="0"/>
                </a:rPr>
                <a:t>z</a:t>
              </a:r>
              <a:r>
                <a:rPr lang="en-US" altLang="zh-CN" sz="3200" b="0" dirty="0">
                  <a:latin typeface="Times New Roman" panose="02020603050405020304" pitchFamily="18" charset="0"/>
                  <a:ea typeface="楷体_GB2312" pitchFamily="49" charset="-122"/>
                  <a:cs typeface="Times New Roman" panose="02020603050405020304" pitchFamily="18" charset="0"/>
                </a:rPr>
                <a:t>                    </a:t>
              </a:r>
              <a:r>
                <a:rPr lang="en-US" altLang="zh-CN" sz="3200" b="0" i="1" dirty="0">
                  <a:latin typeface="Times New Roman" panose="02020603050405020304" pitchFamily="18" charset="0"/>
                  <a:ea typeface="楷体_GB2312" pitchFamily="49" charset="-122"/>
                  <a:cs typeface="Times New Roman" panose="02020603050405020304" pitchFamily="18" charset="0"/>
                </a:rPr>
                <a:t>4 sp</a:t>
              </a:r>
              <a:r>
                <a:rPr lang="en-US" altLang="zh-CN" sz="3200" b="0" i="1" baseline="30000" dirty="0">
                  <a:latin typeface="Times New Roman" panose="02020603050405020304" pitchFamily="18" charset="0"/>
                  <a:ea typeface="楷体_GB2312" pitchFamily="49" charset="-122"/>
                  <a:cs typeface="Times New Roman" panose="02020603050405020304" pitchFamily="18" charset="0"/>
                </a:rPr>
                <a:t>3</a:t>
              </a:r>
              <a:endParaRPr lang="en-US" altLang="zh-CN" sz="3200" b="0" i="1" dirty="0">
                <a:latin typeface="Times New Roman" panose="02020603050405020304" pitchFamily="18" charset="0"/>
                <a:ea typeface="楷体_GB2312" pitchFamily="49" charset="-122"/>
                <a:cs typeface="Times New Roman" panose="02020603050405020304" pitchFamily="18" charset="0"/>
              </a:endParaRPr>
            </a:p>
            <a:p>
              <a:pPr>
                <a:spcBef>
                  <a:spcPts val="600"/>
                </a:spcBef>
                <a:buClrTx/>
                <a:buSzPct val="65000"/>
                <a:buFont typeface="Wingdings" pitchFamily="2" charset="2"/>
                <a:buChar char="n"/>
              </a:pPr>
              <a:r>
                <a:rPr lang="zh-CN" altLang="en-US" sz="3200" b="0" dirty="0">
                  <a:latin typeface="Times New Roman" panose="02020603050405020304" pitchFamily="18" charset="0"/>
                  <a:ea typeface="楷体_GB2312" pitchFamily="49" charset="-122"/>
                  <a:cs typeface="Times New Roman" panose="02020603050405020304" pitchFamily="18" charset="0"/>
                </a:rPr>
                <a:t> 每个轨道有一个电子。</a:t>
              </a:r>
            </a:p>
          </p:txBody>
        </p:sp>
        <p:sp>
          <p:nvSpPr>
            <p:cNvPr id="118792" name="Line 7"/>
            <p:cNvSpPr>
              <a:spLocks noChangeShapeType="1"/>
            </p:cNvSpPr>
            <p:nvPr/>
          </p:nvSpPr>
          <p:spPr bwMode="auto">
            <a:xfrm>
              <a:off x="2245" y="2705"/>
              <a:ext cx="104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8793" name="Line 8"/>
            <p:cNvSpPr>
              <a:spLocks noChangeShapeType="1"/>
            </p:cNvSpPr>
            <p:nvPr/>
          </p:nvSpPr>
          <p:spPr bwMode="auto">
            <a:xfrm>
              <a:off x="2699" y="3067"/>
              <a:ext cx="104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8794" name="Rectangle 9"/>
            <p:cNvSpPr>
              <a:spLocks noChangeArrowheads="1"/>
            </p:cNvSpPr>
            <p:nvPr/>
          </p:nvSpPr>
          <p:spPr bwMode="auto">
            <a:xfrm>
              <a:off x="2472" y="2387"/>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2400" b="0" dirty="0">
                  <a:solidFill>
                    <a:srgbClr val="FF0000"/>
                  </a:solidFill>
                  <a:latin typeface="Times New Roman" panose="02020603050405020304" pitchFamily="18" charset="0"/>
                  <a:ea typeface="宋体" pitchFamily="2" charset="-122"/>
                  <a:cs typeface="Times New Roman" panose="02020603050405020304" pitchFamily="18" charset="0"/>
                </a:rPr>
                <a:t>激发</a:t>
              </a:r>
            </a:p>
          </p:txBody>
        </p:sp>
        <p:sp>
          <p:nvSpPr>
            <p:cNvPr id="118795" name="Rectangle 10"/>
            <p:cNvSpPr>
              <a:spLocks noChangeArrowheads="1"/>
            </p:cNvSpPr>
            <p:nvPr/>
          </p:nvSpPr>
          <p:spPr bwMode="auto">
            <a:xfrm>
              <a:off x="2966" y="279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2400" b="0" dirty="0">
                  <a:solidFill>
                    <a:srgbClr val="FF0000"/>
                  </a:solidFill>
                  <a:latin typeface="Times New Roman" panose="02020603050405020304" pitchFamily="18" charset="0"/>
                  <a:ea typeface="宋体" pitchFamily="2" charset="-122"/>
                  <a:cs typeface="Times New Roman" panose="02020603050405020304" pitchFamily="18" charset="0"/>
                </a:rPr>
                <a:t>杂化</a:t>
              </a:r>
            </a:p>
          </p:txBody>
        </p:sp>
      </p:grpSp>
    </p:spTree>
  </p:cSld>
  <p:clrMapOvr>
    <a:masterClrMapping/>
  </p:clrMapOvr>
  <p:transition advClick="0"/>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5"/>
          <p:cNvSpPr>
            <a:spLocks noGrp="1" noChangeArrowheads="1"/>
          </p:cNvSpPr>
          <p:nvPr>
            <p:ph type="title"/>
          </p:nvPr>
        </p:nvSpPr>
        <p:spPr>
          <a:xfrm>
            <a:off x="251520" y="315913"/>
            <a:ext cx="6609655" cy="676275"/>
          </a:xfrm>
        </p:spPr>
        <p:txBody>
          <a:bodyPr/>
          <a:lstStyle/>
          <a:p>
            <a:pPr eaLnBrk="1" hangingPunct="1">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i="1" dirty="0"/>
          </a:p>
        </p:txBody>
      </p:sp>
      <p:pic>
        <p:nvPicPr>
          <p:cNvPr id="119811" name="Picture 2052"/>
          <p:cNvPicPr>
            <a:picLocks noChangeAspect="1" noChangeArrowheads="1"/>
          </p:cNvPicPr>
          <p:nvPr/>
        </p:nvPicPr>
        <p:blipFill>
          <a:blip r:embed="rId3">
            <a:extLst>
              <a:ext uri="{28A0092B-C50C-407E-A947-70E740481C1C}">
                <a14:useLocalDpi xmlns:a14="http://schemas.microsoft.com/office/drawing/2010/main" val="0"/>
              </a:ext>
            </a:extLst>
          </a:blip>
          <a:srcRect l="33594" t="31250" r="47656" b="42708"/>
          <a:stretch>
            <a:fillRect/>
          </a:stretch>
        </p:blipFill>
        <p:spPr bwMode="auto">
          <a:xfrm>
            <a:off x="3779838" y="4365625"/>
            <a:ext cx="240030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Picture 2053"/>
          <p:cNvPicPr>
            <a:picLocks noChangeAspect="1" noChangeArrowheads="1"/>
          </p:cNvPicPr>
          <p:nvPr/>
        </p:nvPicPr>
        <p:blipFill>
          <a:blip r:embed="rId4">
            <a:extLst>
              <a:ext uri="{28A0092B-C50C-407E-A947-70E740481C1C}">
                <a14:useLocalDpi xmlns:a14="http://schemas.microsoft.com/office/drawing/2010/main" val="0"/>
              </a:ext>
            </a:extLst>
          </a:blip>
          <a:srcRect l="46094" t="40625" r="33594" b="29167"/>
          <a:stretch>
            <a:fillRect/>
          </a:stretch>
        </p:blipFill>
        <p:spPr bwMode="auto">
          <a:xfrm>
            <a:off x="1128713" y="4365625"/>
            <a:ext cx="2147887"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矩形 5"/>
          <p:cNvSpPr>
            <a:spLocks noChangeArrowheads="1"/>
          </p:cNvSpPr>
          <p:nvPr/>
        </p:nvSpPr>
        <p:spPr bwMode="auto">
          <a:xfrm>
            <a:off x="6300788" y="5589588"/>
            <a:ext cx="1974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400" b="0">
                <a:latin typeface="Arial" pitchFamily="34" charset="0"/>
                <a:ea typeface="宋体" pitchFamily="2" charset="-122"/>
              </a:rPr>
              <a:t>CH</a:t>
            </a:r>
            <a:r>
              <a:rPr lang="en-US" altLang="zh-CN" sz="2400" b="0" baseline="-25000">
                <a:latin typeface="Arial" pitchFamily="34" charset="0"/>
                <a:ea typeface="宋体" pitchFamily="2" charset="-122"/>
              </a:rPr>
              <a:t>4</a:t>
            </a:r>
            <a:r>
              <a:rPr lang="zh-CN" altLang="en-US" sz="2400" b="0">
                <a:latin typeface="Arial" pitchFamily="34" charset="0"/>
                <a:ea typeface="宋体" pitchFamily="2" charset="-122"/>
              </a:rPr>
              <a:t>分子结构</a:t>
            </a:r>
          </a:p>
        </p:txBody>
      </p:sp>
      <p:grpSp>
        <p:nvGrpSpPr>
          <p:cNvPr id="119814" name="Group 5"/>
          <p:cNvGrpSpPr>
            <a:grpSpLocks/>
          </p:cNvGrpSpPr>
          <p:nvPr/>
        </p:nvGrpSpPr>
        <p:grpSpPr bwMode="auto">
          <a:xfrm>
            <a:off x="1116013" y="1052513"/>
            <a:ext cx="6696075" cy="3240087"/>
            <a:chOff x="96" y="768"/>
            <a:chExt cx="4400" cy="2437"/>
          </a:xfrm>
        </p:grpSpPr>
        <p:pic>
          <p:nvPicPr>
            <p:cNvPr id="1198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 y="768"/>
              <a:ext cx="4400" cy="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6" name="Picture 7"/>
            <p:cNvPicPr>
              <a:picLocks noChangeAspect="1" noChangeArrowheads="1"/>
            </p:cNvPicPr>
            <p:nvPr/>
          </p:nvPicPr>
          <p:blipFill>
            <a:blip r:embed="rId6">
              <a:extLst>
                <a:ext uri="{28A0092B-C50C-407E-A947-70E740481C1C}">
                  <a14:useLocalDpi xmlns:a14="http://schemas.microsoft.com/office/drawing/2010/main" val="0"/>
                </a:ext>
              </a:extLst>
            </a:blip>
            <a:srcRect l="62643" t="50986" r="22391" b="25616"/>
            <a:stretch>
              <a:fillRect/>
            </a:stretch>
          </p:blipFill>
          <p:spPr bwMode="auto">
            <a:xfrm>
              <a:off x="3264" y="768"/>
              <a:ext cx="1200"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advClick="0"/>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solidFill>
                <a:schemeClr val="accent1"/>
              </a:solidFill>
            </a:endParaRPr>
          </a:p>
        </p:txBody>
      </p:sp>
      <p:sp>
        <p:nvSpPr>
          <p:cNvPr id="191494" name="Rectangle 6"/>
          <p:cNvSpPr>
            <a:spLocks noGrp="1" noChangeArrowheads="1"/>
          </p:cNvSpPr>
          <p:nvPr>
            <p:ph type="body" idx="1"/>
          </p:nvPr>
        </p:nvSpPr>
        <p:spPr>
          <a:xfrm>
            <a:off x="323850" y="1773238"/>
            <a:ext cx="8458200" cy="3167062"/>
          </a:xfrm>
        </p:spPr>
        <p:txBody>
          <a:bodyPr/>
          <a:lstStyle/>
          <a:p>
            <a:pPr>
              <a:buFont typeface="Wingdings" pitchFamily="2" charset="2"/>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NH</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3</a:t>
            </a:r>
            <a:r>
              <a:rPr lang="en-US" altLang="zh-CN" dirty="0">
                <a:effectLst/>
                <a:latin typeface="Times New Roman" panose="02020603050405020304" pitchFamily="18" charset="0"/>
                <a:ea typeface="楷体_GB2312" pitchFamily="49" charset="-122"/>
                <a:cs typeface="Times New Roman" panose="02020603050405020304" pitchFamily="18" charset="0"/>
              </a:rPr>
              <a:t> (107</a:t>
            </a:r>
            <a:r>
              <a:rPr lang="en-US" altLang="zh-CN" dirty="0">
                <a:effectLst/>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dirty="0">
                <a:effectLst/>
                <a:latin typeface="Times New Roman" panose="02020603050405020304" pitchFamily="18" charset="0"/>
                <a:ea typeface="楷体_GB2312" pitchFamily="49" charset="-122"/>
                <a:cs typeface="Times New Roman" panose="02020603050405020304" pitchFamily="18" charset="0"/>
              </a:rPr>
              <a:t>) </a:t>
            </a:r>
            <a:r>
              <a:rPr lang="zh-CN" altLang="en-US" dirty="0">
                <a:effectLst/>
                <a:latin typeface="Times New Roman" panose="02020603050405020304" pitchFamily="18" charset="0"/>
                <a:ea typeface="楷体_GB2312" pitchFamily="49" charset="-122"/>
                <a:cs typeface="Times New Roman" panose="02020603050405020304" pitchFamily="18" charset="0"/>
              </a:rPr>
              <a:t>和</a:t>
            </a:r>
            <a:r>
              <a:rPr lang="en-US" altLang="zh-CN" dirty="0">
                <a:effectLst/>
                <a:latin typeface="Times New Roman" panose="02020603050405020304" pitchFamily="18" charset="0"/>
                <a:ea typeface="楷体_GB2312" pitchFamily="49" charset="-122"/>
                <a:cs typeface="Times New Roman" panose="02020603050405020304" pitchFamily="18" charset="0"/>
              </a:rPr>
              <a:t>H</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O (104</a:t>
            </a:r>
            <a:r>
              <a:rPr lang="en-US" altLang="zh-CN" baseline="30000" dirty="0">
                <a:effectLst/>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dirty="0">
                <a:effectLst/>
                <a:latin typeface="Times New Roman" panose="02020603050405020304" pitchFamily="18" charset="0"/>
                <a:ea typeface="楷体_GB2312" pitchFamily="49" charset="-122"/>
                <a:cs typeface="Times New Roman" panose="02020603050405020304" pitchFamily="18" charset="0"/>
                <a:sym typeface="Symbol" pitchFamily="18" charset="2"/>
              </a:rPr>
              <a:t>40’</a:t>
            </a:r>
            <a:r>
              <a:rPr lang="en-US" altLang="zh-CN" dirty="0">
                <a:effectLst/>
                <a:latin typeface="Times New Roman" panose="02020603050405020304" pitchFamily="18" charset="0"/>
                <a:ea typeface="楷体_GB2312" pitchFamily="49" charset="-122"/>
                <a:cs typeface="Times New Roman" panose="02020603050405020304" pitchFamily="18" charset="0"/>
              </a:rPr>
              <a:t>)</a:t>
            </a:r>
            <a:r>
              <a:rPr lang="zh-CN" altLang="en-US" dirty="0">
                <a:effectLst/>
                <a:latin typeface="Times New Roman" panose="02020603050405020304" pitchFamily="18" charset="0"/>
                <a:ea typeface="楷体_GB2312" pitchFamily="49" charset="-122"/>
                <a:cs typeface="Times New Roman" panose="02020603050405020304" pitchFamily="18" charset="0"/>
              </a:rPr>
              <a:t>结构出现例外：</a:t>
            </a:r>
          </a:p>
          <a:p>
            <a:pPr>
              <a:spcBef>
                <a:spcPct val="50000"/>
              </a:spcBef>
              <a:buFont typeface="Wingdings" pitchFamily="2" charset="2"/>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N  1s</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2s</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2p</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3</a:t>
            </a:r>
          </a:p>
          <a:p>
            <a:pPr>
              <a:buFont typeface="Wingdings" pitchFamily="2" charset="2"/>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     2s</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2p</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x</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1</a:t>
            </a:r>
            <a:r>
              <a:rPr lang="en-US" altLang="zh-CN" dirty="0">
                <a:effectLst/>
                <a:latin typeface="Times New Roman" panose="02020603050405020304" pitchFamily="18" charset="0"/>
                <a:ea typeface="楷体_GB2312" pitchFamily="49" charset="-122"/>
                <a:cs typeface="Times New Roman" panose="02020603050405020304" pitchFamily="18" charset="0"/>
              </a:rPr>
              <a:t>2p</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y</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1</a:t>
            </a:r>
            <a:r>
              <a:rPr lang="en-US" altLang="zh-CN" dirty="0">
                <a:effectLst/>
                <a:latin typeface="Times New Roman" panose="02020603050405020304" pitchFamily="18" charset="0"/>
                <a:ea typeface="楷体_GB2312" pitchFamily="49" charset="-122"/>
                <a:cs typeface="Times New Roman" panose="02020603050405020304" pitchFamily="18" charset="0"/>
              </a:rPr>
              <a:t>2p</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z</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1</a:t>
            </a:r>
          </a:p>
          <a:p>
            <a:pPr>
              <a:buFont typeface="Wingdings" pitchFamily="2" charset="2"/>
              <a:buNone/>
              <a:defRPr/>
            </a:pPr>
            <a:endParaRPr lang="en-US" altLang="zh-CN" baseline="30000" dirty="0">
              <a:effectLst/>
              <a:latin typeface="Times New Roman" panose="02020603050405020304" pitchFamily="18" charset="0"/>
              <a:ea typeface="楷体_GB2312" pitchFamily="49" charset="-122"/>
              <a:cs typeface="Times New Roman" panose="02020603050405020304" pitchFamily="18" charset="0"/>
            </a:endParaRPr>
          </a:p>
          <a:p>
            <a:pPr>
              <a:buFont typeface="Wingdings" pitchFamily="2" charset="2"/>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O  1s</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2s</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2p</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4</a:t>
            </a:r>
          </a:p>
          <a:p>
            <a:pPr>
              <a:buFont typeface="Wingdings" pitchFamily="2" charset="2"/>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     2s</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2p</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x</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2p</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y</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1</a:t>
            </a:r>
            <a:r>
              <a:rPr lang="en-US" altLang="zh-CN" dirty="0">
                <a:effectLst/>
                <a:latin typeface="Times New Roman" panose="02020603050405020304" pitchFamily="18" charset="0"/>
                <a:ea typeface="楷体_GB2312" pitchFamily="49" charset="-122"/>
                <a:cs typeface="Times New Roman" panose="02020603050405020304" pitchFamily="18" charset="0"/>
              </a:rPr>
              <a:t>2p</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z</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1</a:t>
            </a:r>
          </a:p>
        </p:txBody>
      </p:sp>
      <p:sp>
        <p:nvSpPr>
          <p:cNvPr id="191495" name="Text Box 7"/>
          <p:cNvSpPr txBox="1">
            <a:spLocks noChangeArrowheads="1"/>
          </p:cNvSpPr>
          <p:nvPr/>
        </p:nvSpPr>
        <p:spPr bwMode="auto">
          <a:xfrm>
            <a:off x="323850" y="5013325"/>
            <a:ext cx="8820150" cy="1384300"/>
          </a:xfrm>
          <a:prstGeom prst="rect">
            <a:avLst/>
          </a:prstGeom>
          <a:noFill/>
          <a:ln w="9525">
            <a:noFill/>
            <a:miter lim="800000"/>
            <a:headEnd/>
            <a:tailEnd/>
          </a:ln>
          <a:effectLst/>
        </p:spPr>
        <p:txBody>
          <a:bodyPr>
            <a:spAutoFit/>
          </a:bodyPr>
          <a:lstStyle/>
          <a:p>
            <a:pPr indent="457200" eaLnBrk="0" hangingPunct="0">
              <a:defRPr/>
            </a:pPr>
            <a:r>
              <a:rPr lang="zh-CN" altLang="en-US" sz="2800" b="1" dirty="0">
                <a:latin typeface="Times New Roman" panose="02020603050405020304" pitchFamily="18" charset="0"/>
                <a:cs typeface="Times New Roman" panose="02020603050405020304" pitchFamily="18" charset="0"/>
              </a:rPr>
              <a:t>杂化轨道理论认为二者均为</a:t>
            </a:r>
            <a:r>
              <a:rPr lang="en-US" altLang="zh-CN" sz="2800" b="1" dirty="0">
                <a:latin typeface="Times New Roman" panose="02020603050405020304" pitchFamily="18" charset="0"/>
                <a:cs typeface="Times New Roman" panose="02020603050405020304" pitchFamily="18" charset="0"/>
              </a:rPr>
              <a:t>sp</a:t>
            </a:r>
            <a:r>
              <a:rPr lang="en-US" altLang="zh-CN" sz="2800" b="1" baseline="30000" dirty="0">
                <a:latin typeface="Times New Roman" panose="02020603050405020304" pitchFamily="18" charset="0"/>
                <a:cs typeface="Times New Roman" panose="02020603050405020304" pitchFamily="18" charset="0"/>
              </a:rPr>
              <a:t>3</a:t>
            </a:r>
            <a:r>
              <a:rPr lang="zh-CN" altLang="en-US" sz="2800" b="1" dirty="0">
                <a:latin typeface="Times New Roman" panose="02020603050405020304" pitchFamily="18" charset="0"/>
                <a:cs typeface="Times New Roman" panose="02020603050405020304" pitchFamily="18" charset="0"/>
              </a:rPr>
              <a:t>杂化，但由于部分杂化轨道上为孤对电子所占用，导致</a:t>
            </a:r>
            <a:r>
              <a:rPr lang="en-US" altLang="zh-CN" sz="2800" b="1" dirty="0">
                <a:latin typeface="Times New Roman" panose="02020603050405020304" pitchFamily="18" charset="0"/>
                <a:cs typeface="Times New Roman" panose="02020603050405020304" pitchFamily="18" charset="0"/>
              </a:rPr>
              <a:t>NH</a:t>
            </a:r>
            <a:r>
              <a:rPr lang="en-US" altLang="zh-CN" sz="2800" b="1" baseline="-25000" dirty="0">
                <a:latin typeface="Times New Roman" panose="02020603050405020304" pitchFamily="18" charset="0"/>
                <a:cs typeface="Times New Roman" panose="02020603050405020304" pitchFamily="18" charset="0"/>
              </a:rPr>
              <a:t>3</a:t>
            </a:r>
            <a:r>
              <a:rPr lang="zh-CN" altLang="en-US" sz="2800" b="1" dirty="0">
                <a:latin typeface="Times New Roman" panose="02020603050405020304" pitchFamily="18" charset="0"/>
                <a:cs typeface="Times New Roman" panose="02020603050405020304" pitchFamily="18" charset="0"/>
              </a:rPr>
              <a:t>和</a:t>
            </a:r>
            <a:r>
              <a:rPr lang="en-US" altLang="zh-CN" sz="2800" b="1" dirty="0">
                <a:latin typeface="Times New Roman" panose="02020603050405020304" pitchFamily="18" charset="0"/>
                <a:cs typeface="Times New Roman" panose="02020603050405020304" pitchFamily="18" charset="0"/>
              </a:rPr>
              <a:t>H</a:t>
            </a:r>
            <a:r>
              <a:rPr lang="en-US" altLang="zh-CN" sz="2800" b="1" baseline="-25000" dirty="0">
                <a:latin typeface="Times New Roman" panose="02020603050405020304" pitchFamily="18" charset="0"/>
                <a:cs typeface="Times New Roman" panose="02020603050405020304" pitchFamily="18" charset="0"/>
              </a:rPr>
              <a:t>2</a:t>
            </a:r>
            <a:r>
              <a:rPr lang="en-US" altLang="zh-CN" sz="2800" b="1" dirty="0">
                <a:latin typeface="Times New Roman" panose="02020603050405020304" pitchFamily="18" charset="0"/>
                <a:cs typeface="Times New Roman" panose="02020603050405020304" pitchFamily="18" charset="0"/>
              </a:rPr>
              <a:t>O</a:t>
            </a:r>
            <a:r>
              <a:rPr lang="zh-CN" altLang="en-US" sz="2800" b="1" dirty="0">
                <a:latin typeface="Times New Roman" panose="02020603050405020304" pitchFamily="18" charset="0"/>
                <a:cs typeface="Times New Roman" panose="02020603050405020304" pitchFamily="18" charset="0"/>
              </a:rPr>
              <a:t>的键角与甲烷 </a:t>
            </a:r>
            <a:r>
              <a:rPr lang="en-US" altLang="zh-CN" sz="2800" b="1" dirty="0">
                <a:latin typeface="Times New Roman" panose="02020603050405020304" pitchFamily="18" charset="0"/>
                <a:cs typeface="Times New Roman" panose="02020603050405020304" pitchFamily="18" charset="0"/>
              </a:rPr>
              <a:t>(109</a:t>
            </a:r>
            <a:r>
              <a:rPr lang="en-US" altLang="zh-CN" sz="2800" b="1" dirty="0">
                <a:latin typeface="Times New Roman" panose="02020603050405020304" pitchFamily="18" charset="0"/>
                <a:cs typeface="Times New Roman" panose="02020603050405020304" pitchFamily="18" charset="0"/>
                <a:sym typeface="Symbol"/>
              </a:rPr>
              <a:t></a:t>
            </a:r>
            <a:r>
              <a:rPr lang="en-US" altLang="zh-CN" sz="2800" b="1" dirty="0">
                <a:latin typeface="Times New Roman" panose="02020603050405020304" pitchFamily="18" charset="0"/>
                <a:cs typeface="Times New Roman" panose="02020603050405020304" pitchFamily="18" charset="0"/>
              </a:rPr>
              <a:t>28’ ) </a:t>
            </a:r>
            <a:r>
              <a:rPr lang="zh-CN" altLang="en-US" sz="2800" b="1" dirty="0">
                <a:latin typeface="Times New Roman" panose="02020603050405020304" pitchFamily="18" charset="0"/>
                <a:cs typeface="Times New Roman" panose="02020603050405020304" pitchFamily="18" charset="0"/>
              </a:rPr>
              <a:t>的不一样，这就是</a:t>
            </a:r>
            <a:r>
              <a:rPr lang="zh-CN" altLang="en-US" sz="2800" b="1" dirty="0">
                <a:solidFill>
                  <a:srgbClr val="FF0000"/>
                </a:solidFill>
                <a:latin typeface="Times New Roman" panose="02020603050405020304" pitchFamily="18" charset="0"/>
                <a:cs typeface="Times New Roman" panose="02020603050405020304" pitchFamily="18" charset="0"/>
              </a:rPr>
              <a:t>不等性杂化。</a:t>
            </a:r>
          </a:p>
        </p:txBody>
      </p:sp>
      <p:sp>
        <p:nvSpPr>
          <p:cNvPr id="6" name="矩形 5"/>
          <p:cNvSpPr/>
          <p:nvPr/>
        </p:nvSpPr>
        <p:spPr>
          <a:xfrm>
            <a:off x="395288" y="1125538"/>
            <a:ext cx="4464050" cy="522287"/>
          </a:xfrm>
          <a:prstGeom prst="rect">
            <a:avLst/>
          </a:prstGeom>
        </p:spPr>
        <p:txBody>
          <a:bodyPr>
            <a:spAutoFit/>
          </a:bodyPr>
          <a:lstStyle/>
          <a:p>
            <a:pPr eaLnBrk="0" hangingPunct="0">
              <a:defRPr/>
            </a:pPr>
            <a:r>
              <a:rPr lang="en-US" altLang="zh-CN" sz="2800" b="1" dirty="0">
                <a:solidFill>
                  <a:srgbClr val="FF0000"/>
                </a:solidFill>
                <a:latin typeface="Times New Roman" panose="02020603050405020304" pitchFamily="18" charset="0"/>
                <a:cs typeface="Times New Roman" panose="02020603050405020304" pitchFamily="18" charset="0"/>
              </a:rPr>
              <a:t>(4) </a:t>
            </a:r>
            <a:r>
              <a:rPr lang="zh-CN" altLang="en-US" sz="2800" b="1" dirty="0">
                <a:solidFill>
                  <a:srgbClr val="FF0000"/>
                </a:solidFill>
                <a:latin typeface="Times New Roman" panose="02020603050405020304" pitchFamily="18" charset="0"/>
                <a:cs typeface="Times New Roman" panose="02020603050405020304" pitchFamily="18" charset="0"/>
              </a:rPr>
              <a:t>不等性杂化</a:t>
            </a:r>
            <a:r>
              <a:rPr lang="en-US" altLang="zh-CN" sz="2800" b="1" dirty="0">
                <a:solidFill>
                  <a:srgbClr val="FF0000"/>
                </a:solidFill>
                <a:latin typeface="Times New Roman" panose="02020603050405020304" pitchFamily="18" charset="0"/>
                <a:cs typeface="Times New Roman" panose="02020603050405020304" pitchFamily="18" charset="0"/>
              </a:rPr>
              <a:t>(sp</a:t>
            </a:r>
            <a:r>
              <a:rPr lang="en-US" altLang="zh-CN" sz="2800" b="1" baseline="30000" dirty="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cs typeface="Times New Roman" panose="02020603050405020304" pitchFamily="18" charset="0"/>
              </a:rPr>
              <a:t>)</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05000"/>
            <a:ext cx="37687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905000"/>
            <a:ext cx="3805238"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标题 147"/>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p>
        </p:txBody>
      </p:sp>
      <p:sp>
        <p:nvSpPr>
          <p:cNvPr id="149" name="矩形 148"/>
          <p:cNvSpPr/>
          <p:nvPr/>
        </p:nvSpPr>
        <p:spPr>
          <a:xfrm>
            <a:off x="611188" y="1268413"/>
            <a:ext cx="3792537" cy="523875"/>
          </a:xfrm>
          <a:prstGeom prst="rect">
            <a:avLst/>
          </a:prstGeom>
        </p:spPr>
        <p:txBody>
          <a:bodyPr wrap="none">
            <a:spAutoFit/>
          </a:bodyPr>
          <a:lstStyle/>
          <a:p>
            <a:pPr eaLnBrk="0" hangingPunct="0">
              <a:defRPr/>
            </a:pPr>
            <a:r>
              <a:rPr lang="zh-CN" altLang="en-US" sz="2800" b="1" dirty="0"/>
              <a:t>水分子与氨分子的键角</a:t>
            </a:r>
          </a:p>
        </p:txBody>
      </p:sp>
    </p:spTree>
  </p:cSld>
  <p:clrMapOvr>
    <a:masterClrMapping/>
  </p:clrMapOvr>
  <p:transition advClick="0"/>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3">
            <a:extLst>
              <a:ext uri="{28A0092B-C50C-407E-A947-70E740481C1C}">
                <a14:useLocalDpi xmlns:a14="http://schemas.microsoft.com/office/drawing/2010/main" val="0"/>
              </a:ext>
            </a:extLst>
          </a:blip>
          <a:srcRect l="37500" t="31250" r="32031" b="30208"/>
          <a:stretch>
            <a:fillRect/>
          </a:stretch>
        </p:blipFill>
        <p:spPr bwMode="auto">
          <a:xfrm>
            <a:off x="323850" y="1557338"/>
            <a:ext cx="42672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3" name="Picture 3"/>
          <p:cNvPicPr>
            <a:picLocks noChangeAspect="1" noChangeArrowheads="1"/>
          </p:cNvPicPr>
          <p:nvPr/>
        </p:nvPicPr>
        <p:blipFill>
          <a:blip r:embed="rId4">
            <a:extLst>
              <a:ext uri="{28A0092B-C50C-407E-A947-70E740481C1C}">
                <a14:useLocalDpi xmlns:a14="http://schemas.microsoft.com/office/drawing/2010/main" val="0"/>
              </a:ext>
            </a:extLst>
          </a:blip>
          <a:srcRect l="38281" t="43750" r="35938" b="22523"/>
          <a:stretch>
            <a:fillRect/>
          </a:stretch>
        </p:blipFill>
        <p:spPr bwMode="auto">
          <a:xfrm>
            <a:off x="4716463" y="1557338"/>
            <a:ext cx="4114800"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Rectangle 5"/>
          <p:cNvSpPr>
            <a:spLocks noGrp="1" noChangeArrowheads="1"/>
          </p:cNvSpPr>
          <p:nvPr>
            <p:ph type="title"/>
          </p:nvPr>
        </p:nvSpPr>
        <p:spPr>
          <a:xfrm>
            <a:off x="251520" y="333375"/>
            <a:ext cx="7901880" cy="609600"/>
          </a:xfrm>
        </p:spPr>
        <p:txBody>
          <a:bodyPr/>
          <a:lstStyle/>
          <a:p>
            <a:pPr eaLnBrk="1" hangingPunct="1">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p>
        </p:txBody>
      </p:sp>
      <p:sp>
        <p:nvSpPr>
          <p:cNvPr id="5" name="矩形 4"/>
          <p:cNvSpPr/>
          <p:nvPr/>
        </p:nvSpPr>
        <p:spPr>
          <a:xfrm>
            <a:off x="1979613" y="5732463"/>
            <a:ext cx="5705475" cy="523875"/>
          </a:xfrm>
          <a:prstGeom prst="rect">
            <a:avLst/>
          </a:prstGeom>
        </p:spPr>
        <p:txBody>
          <a:bodyPr wrap="none">
            <a:spAutoFit/>
          </a:bodyPr>
          <a:lstStyle/>
          <a:p>
            <a:pPr eaLnBrk="0" hangingPunct="0">
              <a:defRPr/>
            </a:pPr>
            <a:r>
              <a:rPr lang="en-US" altLang="zh-CN" sz="2800" b="1" dirty="0"/>
              <a:t>V</a:t>
            </a:r>
            <a:r>
              <a:rPr lang="zh-CN" altLang="en-US" sz="2800" b="1" dirty="0"/>
              <a:t>型                                   三角锥形</a:t>
            </a:r>
          </a:p>
        </p:txBody>
      </p:sp>
    </p:spTree>
  </p:cSld>
  <p:clrMapOvr>
    <a:masterClrMapping/>
  </p:clrMapOvr>
  <p:transition advClick="0"/>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268413"/>
            <a:ext cx="6858000" cy="463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1" name="Rectangle 5"/>
          <p:cNvSpPr>
            <a:spLocks noGrp="1" noChangeArrowheads="1"/>
          </p:cNvSpPr>
          <p:nvPr>
            <p:ph type="title"/>
          </p:nvPr>
        </p:nvSpPr>
        <p:spPr>
          <a:xfrm>
            <a:off x="251520" y="364207"/>
            <a:ext cx="6480720" cy="544513"/>
          </a:xfrm>
        </p:spPr>
        <p:txBody>
          <a:bodyPr/>
          <a:lstStyle/>
          <a:p>
            <a:pPr eaLnBrk="1" hangingPunct="1">
              <a:defRPr/>
            </a:pPr>
            <a:r>
              <a:rPr lang="en-US" altLang="zh-CN" sz="3200" dirty="0">
                <a:latin typeface="Arial" panose="020B0604020202020204" pitchFamily="34" charset="0"/>
                <a:cs typeface="Arial" panose="020B0604020202020204" pitchFamily="34" charset="0"/>
              </a:rPr>
              <a:t>2.3.2.3  </a:t>
            </a:r>
            <a:r>
              <a:rPr lang="zh-CN" altLang="en-US" sz="3200" dirty="0">
                <a:latin typeface="+mj-ea"/>
              </a:rPr>
              <a:t>杂化轨道与分子空间构型</a:t>
            </a:r>
            <a:endParaRPr lang="zh-CN" altLang="en-US" sz="3200" dirty="0"/>
          </a:p>
        </p:txBody>
      </p:sp>
      <p:sp>
        <p:nvSpPr>
          <p:cNvPr id="4" name="矩形 3"/>
          <p:cNvSpPr/>
          <p:nvPr/>
        </p:nvSpPr>
        <p:spPr>
          <a:xfrm>
            <a:off x="3419475" y="5949950"/>
            <a:ext cx="2252663" cy="522288"/>
          </a:xfrm>
          <a:prstGeom prst="rect">
            <a:avLst/>
          </a:prstGeom>
        </p:spPr>
        <p:txBody>
          <a:bodyPr wrap="none">
            <a:spAutoFit/>
          </a:bodyPr>
          <a:lstStyle/>
          <a:p>
            <a:pPr eaLnBrk="0" hangingPunct="0">
              <a:defRPr/>
            </a:pPr>
            <a:r>
              <a:rPr lang="en-US" altLang="zh-CN" sz="2800" b="1" dirty="0"/>
              <a:t>PH</a:t>
            </a:r>
            <a:r>
              <a:rPr lang="en-US" altLang="zh-CN" sz="2800" b="1" baseline="-25000" dirty="0"/>
              <a:t>3</a:t>
            </a:r>
            <a:r>
              <a:rPr lang="zh-CN" altLang="en-US" sz="2800" b="1" dirty="0"/>
              <a:t>分子结构</a:t>
            </a:r>
          </a:p>
        </p:txBody>
      </p:sp>
    </p:spTree>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050"/>
          <p:cNvSpPr>
            <a:spLocks noGrp="1" noChangeArrowheads="1"/>
          </p:cNvSpPr>
          <p:nvPr>
            <p:ph type="ctrTitle"/>
          </p:nvPr>
        </p:nvSpPr>
        <p:spPr>
          <a:xfrm>
            <a:off x="250824" y="188913"/>
            <a:ext cx="5580807" cy="762000"/>
          </a:xfrm>
        </p:spPr>
        <p:txBody>
          <a:bodyPr/>
          <a:lstStyle/>
          <a:p>
            <a:pPr eaLnBrk="1" hangingPunct="1"/>
            <a:r>
              <a:rPr lang="en-US" altLang="zh-CN" sz="3200" dirty="0">
                <a:latin typeface="Arial" panose="020B0604020202020204" pitchFamily="34" charset="0"/>
                <a:cs typeface="Arial" panose="020B0604020202020204" pitchFamily="34" charset="0"/>
              </a:rPr>
              <a:t>2.1.4</a:t>
            </a:r>
            <a:r>
              <a:rPr lang="en-US" altLang="zh-CN" sz="3200" dirty="0"/>
              <a:t>  </a:t>
            </a:r>
            <a:r>
              <a:rPr lang="zh-CN" altLang="en-US" sz="3200" dirty="0"/>
              <a:t>物质的其它聚集状态</a:t>
            </a:r>
          </a:p>
        </p:txBody>
      </p:sp>
      <p:sp>
        <p:nvSpPr>
          <p:cNvPr id="1040387" name="Rectangle 2051"/>
          <p:cNvSpPr>
            <a:spLocks noGrp="1" noChangeArrowheads="1"/>
          </p:cNvSpPr>
          <p:nvPr>
            <p:ph type="subTitle" idx="1"/>
          </p:nvPr>
        </p:nvSpPr>
        <p:spPr>
          <a:xfrm>
            <a:off x="250825" y="908050"/>
            <a:ext cx="8642351" cy="5761038"/>
          </a:xfrm>
        </p:spPr>
        <p:txBody>
          <a:bodyPr>
            <a:normAutofit/>
          </a:bodyPr>
          <a:lstStyle/>
          <a:p>
            <a:pPr eaLnBrk="1" hangingPunct="1">
              <a:lnSpc>
                <a:spcPct val="130000"/>
              </a:lnSpc>
              <a:spcBef>
                <a:spcPct val="0"/>
              </a:spcBef>
              <a:defRPr/>
            </a:pPr>
            <a:r>
              <a:rPr lang="en-US" altLang="zh-CN" sz="2800" b="0" dirty="0">
                <a:solidFill>
                  <a:srgbClr val="FF0000"/>
                </a:solidFill>
                <a:effectLst/>
                <a:latin typeface="Times New Roman" panose="02020603050405020304" pitchFamily="18" charset="0"/>
                <a:cs typeface="Times New Roman" panose="02020603050405020304" pitchFamily="18" charset="0"/>
              </a:rPr>
              <a:t>2.1.4</a:t>
            </a:r>
            <a:r>
              <a:rPr lang="en-US" altLang="zh-CN" sz="2800" dirty="0">
                <a:solidFill>
                  <a:srgbClr val="FF0000"/>
                </a:solidFill>
                <a:effectLst/>
              </a:rPr>
              <a:t>  </a:t>
            </a:r>
            <a:r>
              <a:rPr lang="zh-CN" altLang="en-US" sz="2800" dirty="0">
                <a:solidFill>
                  <a:srgbClr val="FF0000"/>
                </a:solidFill>
                <a:effectLst/>
              </a:rPr>
              <a:t>等离子体</a:t>
            </a:r>
            <a:r>
              <a:rPr lang="zh-CN" altLang="en-US" sz="3600" dirty="0">
                <a:solidFill>
                  <a:srgbClr val="FF0000"/>
                </a:solidFill>
                <a:effectLst/>
                <a:ea typeface="楷体_GB2312" pitchFamily="49" charset="-122"/>
              </a:rPr>
              <a:t>  </a:t>
            </a:r>
          </a:p>
          <a:p>
            <a:pPr eaLnBrk="1" hangingPunct="1">
              <a:lnSpc>
                <a:spcPct val="130000"/>
              </a:lnSpc>
              <a:spcBef>
                <a:spcPct val="0"/>
              </a:spcBef>
              <a:defRPr/>
            </a:pPr>
            <a:r>
              <a:rPr lang="zh-CN" altLang="en-US" sz="2400" dirty="0">
                <a:solidFill>
                  <a:srgbClr val="000000"/>
                </a:solidFill>
                <a:effectLst>
                  <a:outerShdw blurRad="38100" dist="38100" dir="2700000" algn="tl">
                    <a:srgbClr val="FFFFFF"/>
                  </a:outerShdw>
                </a:effectLst>
              </a:rPr>
              <a:t>    气体物质在高温、电磁场、放电、高能磁场、热核反应等作用下，气态原子部分电离成离子和自由电子，形成的净电荷数为零、由自由电子、原子和离子组成的、密度小、能导电的聚集体。由于等离子体富集了离子、电子激发态的原子、分子和自由基，具有较高的化学活性，利于发生高能量、高密度的化学反应。</a:t>
            </a:r>
            <a:endParaRPr lang="en-US" altLang="zh-CN" sz="2400" dirty="0">
              <a:solidFill>
                <a:srgbClr val="000000"/>
              </a:solidFill>
              <a:effectLst>
                <a:outerShdw blurRad="38100" dist="38100" dir="2700000" algn="tl">
                  <a:srgbClr val="FFFFFF"/>
                </a:outerShdw>
              </a:effectLst>
            </a:endParaRPr>
          </a:p>
          <a:p>
            <a:pPr eaLnBrk="1" hangingPunct="1">
              <a:lnSpc>
                <a:spcPct val="130000"/>
              </a:lnSpc>
              <a:spcBef>
                <a:spcPct val="0"/>
              </a:spcBef>
              <a:defRPr/>
            </a:pPr>
            <a:r>
              <a:rPr lang="en-US" altLang="zh-CN" sz="2800" dirty="0">
                <a:solidFill>
                  <a:srgbClr val="FF0000"/>
                </a:solidFill>
                <a:effectLst/>
                <a:latin typeface="Times New Roman" panose="02020603050405020304" pitchFamily="18" charset="0"/>
                <a:cs typeface="Times New Roman" panose="02020603050405020304" pitchFamily="18" charset="0"/>
              </a:rPr>
              <a:t>2.1.5</a:t>
            </a:r>
            <a:r>
              <a:rPr lang="en-US" altLang="zh-CN" sz="2800" dirty="0">
                <a:solidFill>
                  <a:srgbClr val="FF0000"/>
                </a:solidFill>
                <a:effectLst/>
              </a:rPr>
              <a:t>  </a:t>
            </a:r>
            <a:r>
              <a:rPr lang="zh-CN" altLang="en-US" sz="2800" dirty="0">
                <a:solidFill>
                  <a:srgbClr val="FF0000"/>
                </a:solidFill>
                <a:effectLst/>
              </a:rPr>
              <a:t>中子态</a:t>
            </a:r>
            <a:endParaRPr lang="en-US" altLang="zh-CN" sz="2800" dirty="0">
              <a:solidFill>
                <a:srgbClr val="FF0000"/>
              </a:solidFill>
              <a:effectLst/>
            </a:endParaRPr>
          </a:p>
          <a:p>
            <a:pPr eaLnBrk="1" hangingPunct="1">
              <a:lnSpc>
                <a:spcPct val="130000"/>
              </a:lnSpc>
              <a:spcBef>
                <a:spcPct val="0"/>
              </a:spcBef>
              <a:defRPr/>
            </a:pPr>
            <a:r>
              <a:rPr kumimoji="1" lang="zh-CN" altLang="en-US" sz="2400" dirty="0">
                <a:solidFill>
                  <a:srgbClr val="000000"/>
                </a:solidFill>
                <a:effectLst>
                  <a:outerShdw blurRad="38100" dist="38100" dir="2700000" algn="tl">
                    <a:srgbClr val="FFFFFF"/>
                  </a:outerShdw>
                </a:effectLst>
                <a:latin typeface="Times New Roman" pitchFamily="18" charset="0"/>
              </a:rPr>
              <a:t>    金属态物质在高压或超高压下，核外电子被压缩进入原子核，电子与质子结合成中子，形成中子态。密度极大</a:t>
            </a:r>
            <a:r>
              <a:rPr kumimoji="1" lang="zh-CN" altLang="en-US" sz="2400" dirty="0">
                <a:solidFill>
                  <a:srgbClr val="000000"/>
                </a:solidFill>
                <a:effectLst>
                  <a:outerShdw blurRad="38100" dist="38100" dir="2700000" algn="tl">
                    <a:srgbClr val="FFFFFF"/>
                  </a:outerShdw>
                </a:effectLst>
                <a:latin typeface="Times New Roman" pitchFamily="18" charset="0"/>
                <a:ea typeface="楷体_GB2312" pitchFamily="49" charset="-122"/>
              </a:rPr>
              <a:t>。</a:t>
            </a:r>
            <a:r>
              <a:rPr kumimoji="1" lang="zh-CN" altLang="en-US" sz="2400" dirty="0">
                <a:solidFill>
                  <a:srgbClr val="000000"/>
                </a:solidFill>
                <a:effectLst>
                  <a:outerShdw blurRad="38100" dist="38100" dir="2700000" algn="tl">
                    <a:srgbClr val="FFFFFF"/>
                  </a:outerShdw>
                </a:effectLst>
                <a:latin typeface="Times New Roman" pitchFamily="18" charset="0"/>
              </a:rPr>
              <a:t>宇宙中的“中子星”就是密度极大的星体，其密度为</a:t>
            </a:r>
            <a:r>
              <a:rPr lang="en-US" altLang="zh-CN" sz="2000" dirty="0">
                <a:solidFill>
                  <a:srgbClr val="0000FF"/>
                </a:solidFill>
                <a:effectLst/>
              </a:rPr>
              <a:t>10</a:t>
            </a:r>
            <a:r>
              <a:rPr lang="zh-CN" altLang="en-US" sz="2000" dirty="0">
                <a:solidFill>
                  <a:srgbClr val="0000FF"/>
                </a:solidFill>
                <a:effectLst/>
              </a:rPr>
              <a:t>亿吨</a:t>
            </a:r>
            <a:r>
              <a:rPr lang="en-US" altLang="zh-CN" sz="2000" dirty="0">
                <a:solidFill>
                  <a:srgbClr val="0000FF"/>
                </a:solidFill>
                <a:effectLst/>
              </a:rPr>
              <a:t>/cm</a:t>
            </a:r>
            <a:r>
              <a:rPr lang="en-US" altLang="zh-CN" sz="2000" baseline="30000" dirty="0">
                <a:solidFill>
                  <a:srgbClr val="0000FF"/>
                </a:solidFill>
                <a:effectLst/>
              </a:rPr>
              <a:t>3</a:t>
            </a:r>
            <a:r>
              <a:rPr kumimoji="1" lang="zh-CN" altLang="en-US" sz="2000" dirty="0">
                <a:solidFill>
                  <a:srgbClr val="0000FF"/>
                </a:solidFill>
                <a:effectLst/>
                <a:latin typeface="Times New Roman" pitchFamily="18" charset="0"/>
              </a:rPr>
              <a:t> </a:t>
            </a:r>
            <a:r>
              <a:rPr kumimoji="1" lang="zh-CN" altLang="en-US" sz="2000" dirty="0">
                <a:solidFill>
                  <a:srgbClr val="000000"/>
                </a:solidFill>
                <a:effectLst>
                  <a:outerShdw blurRad="38100" dist="38100" dir="2700000" algn="tl">
                    <a:srgbClr val="FFFFFF"/>
                  </a:outerShdw>
                </a:effectLst>
                <a:latin typeface="Times New Roman" pitchFamily="18" charset="0"/>
              </a:rPr>
              <a:t>。</a:t>
            </a:r>
            <a:endParaRPr lang="en-US" altLang="zh-CN" sz="2000" baseline="30000" dirty="0"/>
          </a:p>
        </p:txBody>
      </p:sp>
    </p:spTree>
  </p:cSld>
  <p:clrMapOvr>
    <a:masterClrMapping/>
  </p:clrMapOvr>
  <p:transition advClick="0"/>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solidFill>
                <a:schemeClr val="accent1"/>
              </a:solidFill>
              <a:latin typeface="Times New Roman" pitchFamily="18" charset="0"/>
              <a:ea typeface="楷体_GB2312" pitchFamily="49" charset="-122"/>
            </a:endParaRPr>
          </a:p>
        </p:txBody>
      </p:sp>
      <p:sp>
        <p:nvSpPr>
          <p:cNvPr id="194566" name="Rectangle 6"/>
          <p:cNvSpPr>
            <a:spLocks noChangeArrowheads="1"/>
          </p:cNvSpPr>
          <p:nvPr/>
        </p:nvSpPr>
        <p:spPr bwMode="auto">
          <a:xfrm>
            <a:off x="4140200" y="3141663"/>
            <a:ext cx="896938" cy="523875"/>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800" dirty="0"/>
              <a:t>PCl</a:t>
            </a:r>
            <a:r>
              <a:rPr lang="en-GB" altLang="zh-CN" sz="2800" baseline="-25000" dirty="0"/>
              <a:t>5</a:t>
            </a:r>
            <a:endParaRPr lang="en-US" altLang="zh-CN" sz="2800" dirty="0"/>
          </a:p>
        </p:txBody>
      </p:sp>
      <p:grpSp>
        <p:nvGrpSpPr>
          <p:cNvPr id="124932" name="Group 7"/>
          <p:cNvGrpSpPr>
            <a:grpSpLocks/>
          </p:cNvGrpSpPr>
          <p:nvPr/>
        </p:nvGrpSpPr>
        <p:grpSpPr bwMode="auto">
          <a:xfrm>
            <a:off x="5508625" y="981075"/>
            <a:ext cx="2424113" cy="2609850"/>
            <a:chOff x="3408" y="432"/>
            <a:chExt cx="1527" cy="1644"/>
          </a:xfrm>
        </p:grpSpPr>
        <p:sp>
          <p:nvSpPr>
            <p:cNvPr id="124944" name="Oval 8"/>
            <p:cNvSpPr>
              <a:spLocks noChangeArrowheads="1"/>
            </p:cNvSpPr>
            <p:nvPr/>
          </p:nvSpPr>
          <p:spPr bwMode="auto">
            <a:xfrm>
              <a:off x="3984" y="1075"/>
              <a:ext cx="211" cy="214"/>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4945" name="Oval 9"/>
            <p:cNvSpPr>
              <a:spLocks noChangeArrowheads="1"/>
            </p:cNvSpPr>
            <p:nvPr/>
          </p:nvSpPr>
          <p:spPr bwMode="auto">
            <a:xfrm>
              <a:off x="4037" y="646"/>
              <a:ext cx="105" cy="107"/>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4946" name="Line 10"/>
            <p:cNvSpPr>
              <a:spLocks noChangeShapeType="1"/>
            </p:cNvSpPr>
            <p:nvPr/>
          </p:nvSpPr>
          <p:spPr bwMode="auto">
            <a:xfrm>
              <a:off x="4089" y="753"/>
              <a:ext cx="0" cy="32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47" name="Line 11"/>
            <p:cNvSpPr>
              <a:spLocks noChangeShapeType="1"/>
            </p:cNvSpPr>
            <p:nvPr/>
          </p:nvSpPr>
          <p:spPr bwMode="auto">
            <a:xfrm>
              <a:off x="4089" y="1289"/>
              <a:ext cx="0" cy="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48" name="Oval 12"/>
            <p:cNvSpPr>
              <a:spLocks noChangeArrowheads="1"/>
            </p:cNvSpPr>
            <p:nvPr/>
          </p:nvSpPr>
          <p:spPr bwMode="auto">
            <a:xfrm>
              <a:off x="4037" y="1557"/>
              <a:ext cx="105" cy="107"/>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4949" name="Line 13"/>
            <p:cNvSpPr>
              <a:spLocks noChangeShapeType="1"/>
            </p:cNvSpPr>
            <p:nvPr/>
          </p:nvSpPr>
          <p:spPr bwMode="auto">
            <a:xfrm flipH="1">
              <a:off x="4176" y="1200"/>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50" name="Line 14"/>
            <p:cNvSpPr>
              <a:spLocks noChangeShapeType="1"/>
            </p:cNvSpPr>
            <p:nvPr/>
          </p:nvSpPr>
          <p:spPr bwMode="auto">
            <a:xfrm flipH="1">
              <a:off x="3792" y="1248"/>
              <a:ext cx="24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51" name="Line 15"/>
            <p:cNvSpPr>
              <a:spLocks noChangeShapeType="1"/>
            </p:cNvSpPr>
            <p:nvPr/>
          </p:nvSpPr>
          <p:spPr bwMode="auto">
            <a:xfrm flipH="1" flipV="1">
              <a:off x="3696" y="960"/>
              <a:ext cx="288"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52" name="Oval 16"/>
            <p:cNvSpPr>
              <a:spLocks noChangeArrowheads="1"/>
            </p:cNvSpPr>
            <p:nvPr/>
          </p:nvSpPr>
          <p:spPr bwMode="auto">
            <a:xfrm>
              <a:off x="4560" y="1152"/>
              <a:ext cx="106" cy="107"/>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4953" name="Oval 17"/>
            <p:cNvSpPr>
              <a:spLocks noChangeArrowheads="1"/>
            </p:cNvSpPr>
            <p:nvPr/>
          </p:nvSpPr>
          <p:spPr bwMode="auto">
            <a:xfrm>
              <a:off x="3648" y="912"/>
              <a:ext cx="105" cy="107"/>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4954" name="Oval 18"/>
            <p:cNvSpPr>
              <a:spLocks noChangeArrowheads="1"/>
            </p:cNvSpPr>
            <p:nvPr/>
          </p:nvSpPr>
          <p:spPr bwMode="auto">
            <a:xfrm>
              <a:off x="3744" y="1344"/>
              <a:ext cx="105" cy="107"/>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4955" name="Line 19"/>
            <p:cNvSpPr>
              <a:spLocks noChangeShapeType="1"/>
            </p:cNvSpPr>
            <p:nvPr/>
          </p:nvSpPr>
          <p:spPr bwMode="auto">
            <a:xfrm>
              <a:off x="3696" y="960"/>
              <a:ext cx="96" cy="43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56" name="Line 20"/>
            <p:cNvSpPr>
              <a:spLocks noChangeShapeType="1"/>
            </p:cNvSpPr>
            <p:nvPr/>
          </p:nvSpPr>
          <p:spPr bwMode="auto">
            <a:xfrm>
              <a:off x="3744" y="1008"/>
              <a:ext cx="336" cy="57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57" name="Line 21"/>
            <p:cNvSpPr>
              <a:spLocks noChangeShapeType="1"/>
            </p:cNvSpPr>
            <p:nvPr/>
          </p:nvSpPr>
          <p:spPr bwMode="auto">
            <a:xfrm flipH="1">
              <a:off x="3792" y="720"/>
              <a:ext cx="288" cy="67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58" name="Line 22"/>
            <p:cNvSpPr>
              <a:spLocks noChangeShapeType="1"/>
            </p:cNvSpPr>
            <p:nvPr/>
          </p:nvSpPr>
          <p:spPr bwMode="auto">
            <a:xfrm flipH="1">
              <a:off x="3696" y="720"/>
              <a:ext cx="364" cy="24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59" name="Line 23"/>
            <p:cNvSpPr>
              <a:spLocks noChangeShapeType="1"/>
            </p:cNvSpPr>
            <p:nvPr/>
          </p:nvSpPr>
          <p:spPr bwMode="auto">
            <a:xfrm>
              <a:off x="4128" y="720"/>
              <a:ext cx="480" cy="48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60" name="Line 24"/>
            <p:cNvSpPr>
              <a:spLocks noChangeShapeType="1"/>
            </p:cNvSpPr>
            <p:nvPr/>
          </p:nvSpPr>
          <p:spPr bwMode="auto">
            <a:xfrm>
              <a:off x="3696" y="960"/>
              <a:ext cx="912" cy="24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61" name="Line 25"/>
            <p:cNvSpPr>
              <a:spLocks noChangeShapeType="1"/>
            </p:cNvSpPr>
            <p:nvPr/>
          </p:nvSpPr>
          <p:spPr bwMode="auto">
            <a:xfrm flipV="1">
              <a:off x="4128" y="1248"/>
              <a:ext cx="480" cy="33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62" name="Line 26"/>
            <p:cNvSpPr>
              <a:spLocks noChangeShapeType="1"/>
            </p:cNvSpPr>
            <p:nvPr/>
          </p:nvSpPr>
          <p:spPr bwMode="auto">
            <a:xfrm flipV="1">
              <a:off x="3792" y="1200"/>
              <a:ext cx="802"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4963" name="Line 27"/>
            <p:cNvSpPr>
              <a:spLocks noChangeShapeType="1"/>
            </p:cNvSpPr>
            <p:nvPr/>
          </p:nvSpPr>
          <p:spPr bwMode="auto">
            <a:xfrm flipH="1" flipV="1">
              <a:off x="3792" y="1392"/>
              <a:ext cx="288"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94588" name="Rectangle 28"/>
            <p:cNvSpPr>
              <a:spLocks noChangeArrowheads="1"/>
            </p:cNvSpPr>
            <p:nvPr/>
          </p:nvSpPr>
          <p:spPr bwMode="auto">
            <a:xfrm>
              <a:off x="3984" y="1056"/>
              <a:ext cx="240" cy="231"/>
            </a:xfrm>
            <a:prstGeom prst="rect">
              <a:avLst/>
            </a:prstGeom>
            <a:noFill/>
            <a:ln w="9525">
              <a:noFill/>
              <a:miter lim="800000"/>
              <a:headEnd/>
              <a:tailEnd/>
            </a:ln>
            <a:effectLst/>
          </p:spPr>
          <p:txBody>
            <a:bodyPr lIns="92075" tIns="46038" rIns="92075" bIns="46038">
              <a:spAutoFit/>
            </a:bodyPr>
            <a:lstStyle/>
            <a:p>
              <a:pPr eaLnBrk="0" hangingPunct="0">
                <a:defRPr/>
              </a:pPr>
              <a:r>
                <a:rPr lang="en-GB" altLang="zh-CN" b="1" i="1">
                  <a:ea typeface="楷体_GB2312" pitchFamily="49" charset="-122"/>
                </a:rPr>
                <a:t>P</a:t>
              </a:r>
              <a:endParaRPr lang="en-US" altLang="zh-CN" b="1" i="1">
                <a:ea typeface="楷体_GB2312" pitchFamily="49" charset="-122"/>
              </a:endParaRPr>
            </a:p>
          </p:txBody>
        </p:sp>
        <p:sp>
          <p:nvSpPr>
            <p:cNvPr id="194589" name="Rectangle 29"/>
            <p:cNvSpPr>
              <a:spLocks noChangeArrowheads="1"/>
            </p:cNvSpPr>
            <p:nvPr/>
          </p:nvSpPr>
          <p:spPr bwMode="auto">
            <a:xfrm>
              <a:off x="3931" y="432"/>
              <a:ext cx="279"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b="1" i="1">
                  <a:ea typeface="楷体_GB2312" pitchFamily="49" charset="-122"/>
                </a:rPr>
                <a:t>Cl</a:t>
              </a:r>
              <a:endParaRPr lang="en-US" altLang="zh-CN" sz="2000" b="1" i="1">
                <a:ea typeface="楷体_GB2312" pitchFamily="49" charset="-122"/>
              </a:endParaRPr>
            </a:p>
          </p:txBody>
        </p:sp>
        <p:sp>
          <p:nvSpPr>
            <p:cNvPr id="194590" name="Rectangle 30"/>
            <p:cNvSpPr>
              <a:spLocks noChangeArrowheads="1"/>
            </p:cNvSpPr>
            <p:nvPr/>
          </p:nvSpPr>
          <p:spPr bwMode="auto">
            <a:xfrm>
              <a:off x="3984" y="1610"/>
              <a:ext cx="279"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b="1" i="1">
                  <a:ea typeface="楷体_GB2312" pitchFamily="49" charset="-122"/>
                </a:rPr>
                <a:t>Cl</a:t>
              </a:r>
              <a:endParaRPr lang="en-US" altLang="zh-CN" sz="2000" b="1" i="1">
                <a:ea typeface="楷体_GB2312" pitchFamily="49" charset="-122"/>
              </a:endParaRPr>
            </a:p>
          </p:txBody>
        </p:sp>
        <p:sp>
          <p:nvSpPr>
            <p:cNvPr id="194591" name="Rectangle 31"/>
            <p:cNvSpPr>
              <a:spLocks noChangeArrowheads="1"/>
            </p:cNvSpPr>
            <p:nvPr/>
          </p:nvSpPr>
          <p:spPr bwMode="auto">
            <a:xfrm>
              <a:off x="4656" y="1104"/>
              <a:ext cx="279"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b="1" i="1">
                  <a:ea typeface="楷体_GB2312" pitchFamily="49" charset="-122"/>
                </a:rPr>
                <a:t>Cl</a:t>
              </a:r>
              <a:endParaRPr lang="en-US" altLang="zh-CN" sz="2000" b="1" i="1">
                <a:ea typeface="楷体_GB2312" pitchFamily="49" charset="-122"/>
              </a:endParaRPr>
            </a:p>
          </p:txBody>
        </p:sp>
        <p:sp>
          <p:nvSpPr>
            <p:cNvPr id="194592" name="Rectangle 32"/>
            <p:cNvSpPr>
              <a:spLocks noChangeArrowheads="1"/>
            </p:cNvSpPr>
            <p:nvPr/>
          </p:nvSpPr>
          <p:spPr bwMode="auto">
            <a:xfrm>
              <a:off x="3504" y="1344"/>
              <a:ext cx="279"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b="1" i="1">
                  <a:ea typeface="楷体_GB2312" pitchFamily="49" charset="-122"/>
                </a:rPr>
                <a:t>Cl</a:t>
              </a:r>
              <a:endParaRPr lang="en-US" altLang="zh-CN" sz="2000" b="1" i="1">
                <a:ea typeface="楷体_GB2312" pitchFamily="49" charset="-122"/>
              </a:endParaRPr>
            </a:p>
          </p:txBody>
        </p:sp>
        <p:sp>
          <p:nvSpPr>
            <p:cNvPr id="194593" name="Rectangle 33"/>
            <p:cNvSpPr>
              <a:spLocks noChangeArrowheads="1"/>
            </p:cNvSpPr>
            <p:nvPr/>
          </p:nvSpPr>
          <p:spPr bwMode="auto">
            <a:xfrm>
              <a:off x="3408" y="816"/>
              <a:ext cx="279"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b="1" i="1">
                  <a:ea typeface="楷体_GB2312" pitchFamily="49" charset="-122"/>
                </a:rPr>
                <a:t>Cl</a:t>
              </a:r>
              <a:endParaRPr lang="en-US" altLang="zh-CN" sz="2000" b="1" i="1">
                <a:ea typeface="楷体_GB2312" pitchFamily="49" charset="-122"/>
              </a:endParaRPr>
            </a:p>
          </p:txBody>
        </p:sp>
        <p:sp>
          <p:nvSpPr>
            <p:cNvPr id="124970" name="Rectangle 34"/>
            <p:cNvSpPr>
              <a:spLocks noChangeArrowheads="1"/>
            </p:cNvSpPr>
            <p:nvPr/>
          </p:nvSpPr>
          <p:spPr bwMode="auto">
            <a:xfrm>
              <a:off x="3744" y="1824"/>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2000" dirty="0">
                  <a:latin typeface="Arial" pitchFamily="34" charset="0"/>
                  <a:ea typeface="楷体_GB2312" pitchFamily="49" charset="-122"/>
                </a:rPr>
                <a:t>三角双锥</a:t>
              </a:r>
            </a:p>
          </p:txBody>
        </p:sp>
      </p:grpSp>
      <p:grpSp>
        <p:nvGrpSpPr>
          <p:cNvPr id="124933" name="Group 35"/>
          <p:cNvGrpSpPr>
            <a:grpSpLocks/>
          </p:cNvGrpSpPr>
          <p:nvPr/>
        </p:nvGrpSpPr>
        <p:grpSpPr bwMode="auto">
          <a:xfrm>
            <a:off x="1800225" y="1757363"/>
            <a:ext cx="1692275" cy="1600200"/>
            <a:chOff x="1046" y="576"/>
            <a:chExt cx="1066" cy="1008"/>
          </a:xfrm>
        </p:grpSpPr>
        <p:sp>
          <p:nvSpPr>
            <p:cNvPr id="194596" name="Oval 36"/>
            <p:cNvSpPr>
              <a:spLocks noChangeArrowheads="1"/>
            </p:cNvSpPr>
            <p:nvPr/>
          </p:nvSpPr>
          <p:spPr bwMode="auto">
            <a:xfrm rot="-4074323">
              <a:off x="1259" y="697"/>
              <a:ext cx="159" cy="585"/>
            </a:xfrm>
            <a:prstGeom prst="ellipse">
              <a:avLst/>
            </a:prstGeom>
            <a:gradFill rotWithShape="0">
              <a:gsLst>
                <a:gs pos="0">
                  <a:srgbClr val="FFFFFF"/>
                </a:gs>
                <a:gs pos="100000">
                  <a:srgbClr val="FFCC00"/>
                </a:gs>
              </a:gsLst>
              <a:path path="shape">
                <a:fillToRect l="50000" t="50000" r="50000" b="50000"/>
              </a:path>
            </a:gradFill>
            <a:ln w="9525">
              <a:solidFill>
                <a:schemeClr val="bg2"/>
              </a:solidFill>
              <a:round/>
              <a:headEnd/>
              <a:tailEnd/>
            </a:ln>
            <a:effectLst/>
          </p:spPr>
          <p:txBody>
            <a:bodyPr vert="eaVert" wrap="none" lIns="92075" tIns="46038" rIns="92075" bIns="46038" anchor="ctr"/>
            <a:lstStyle/>
            <a:p>
              <a:pPr algn="ctr" eaLnBrk="0" hangingPunct="0">
                <a:defRPr/>
              </a:pPr>
              <a:endParaRPr lang="zh-CN" altLang="zh-CN">
                <a:effectLst>
                  <a:outerShdw blurRad="38100" dist="38100" dir="2700000" algn="tl">
                    <a:srgbClr val="C0C0C0"/>
                  </a:outerShdw>
                </a:effectLst>
              </a:endParaRPr>
            </a:p>
          </p:txBody>
        </p:sp>
        <p:sp>
          <p:nvSpPr>
            <p:cNvPr id="124940" name="Oval 37"/>
            <p:cNvSpPr>
              <a:spLocks noChangeArrowheads="1"/>
            </p:cNvSpPr>
            <p:nvPr/>
          </p:nvSpPr>
          <p:spPr bwMode="auto">
            <a:xfrm rot="-5338459">
              <a:off x="1762" y="801"/>
              <a:ext cx="146" cy="555"/>
            </a:xfrm>
            <a:prstGeom prst="ellipse">
              <a:avLst/>
            </a:prstGeom>
            <a:gradFill rotWithShape="0">
              <a:gsLst>
                <a:gs pos="0">
                  <a:srgbClr val="FFFFFF"/>
                </a:gs>
                <a:gs pos="100000">
                  <a:srgbClr val="FFCC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24941" name="Oval 38"/>
            <p:cNvSpPr>
              <a:spLocks noChangeArrowheads="1"/>
            </p:cNvSpPr>
            <p:nvPr/>
          </p:nvSpPr>
          <p:spPr bwMode="auto">
            <a:xfrm>
              <a:off x="1488" y="1104"/>
              <a:ext cx="192" cy="480"/>
            </a:xfrm>
            <a:prstGeom prst="ellipse">
              <a:avLst/>
            </a:prstGeom>
            <a:gradFill rotWithShape="0">
              <a:gsLst>
                <a:gs pos="0">
                  <a:srgbClr val="FFFFFF"/>
                </a:gs>
                <a:gs pos="100000">
                  <a:srgbClr val="FFCC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24942" name="Oval 39"/>
            <p:cNvSpPr>
              <a:spLocks noChangeArrowheads="1"/>
            </p:cNvSpPr>
            <p:nvPr/>
          </p:nvSpPr>
          <p:spPr bwMode="auto">
            <a:xfrm>
              <a:off x="1488" y="576"/>
              <a:ext cx="192" cy="528"/>
            </a:xfrm>
            <a:prstGeom prst="ellipse">
              <a:avLst/>
            </a:prstGeom>
            <a:gradFill rotWithShape="0">
              <a:gsLst>
                <a:gs pos="0">
                  <a:srgbClr val="FFFFFF"/>
                </a:gs>
                <a:gs pos="100000">
                  <a:srgbClr val="FFCC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24943" name="Oval 40"/>
            <p:cNvSpPr>
              <a:spLocks noChangeArrowheads="1"/>
            </p:cNvSpPr>
            <p:nvPr/>
          </p:nvSpPr>
          <p:spPr bwMode="auto">
            <a:xfrm rot="-8349078">
              <a:off x="1296" y="1008"/>
              <a:ext cx="166" cy="512"/>
            </a:xfrm>
            <a:prstGeom prst="ellipse">
              <a:avLst/>
            </a:prstGeom>
            <a:gradFill rotWithShape="0">
              <a:gsLst>
                <a:gs pos="0">
                  <a:srgbClr val="FFFFFF"/>
                </a:gs>
                <a:gs pos="100000">
                  <a:srgbClr val="FFCC00"/>
                </a:gs>
              </a:gsLst>
              <a:path path="shape">
                <a:fillToRect l="50000" t="50000" r="50000" b="50000"/>
              </a:path>
            </a:gra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grpSp>
      <p:pic>
        <p:nvPicPr>
          <p:cNvPr id="194601" name="Picture 41" descr="sp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573463"/>
            <a:ext cx="2303463"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2" name="Picture 42"/>
          <p:cNvPicPr>
            <a:picLocks noChangeAspect="1" noChangeArrowheads="1"/>
          </p:cNvPicPr>
          <p:nvPr/>
        </p:nvPicPr>
        <p:blipFill>
          <a:blip r:embed="rId3">
            <a:extLst>
              <a:ext uri="{28A0092B-C50C-407E-A947-70E740481C1C}">
                <a14:useLocalDpi xmlns:a14="http://schemas.microsoft.com/office/drawing/2010/main" val="0"/>
              </a:ext>
            </a:extLst>
          </a:blip>
          <a:srcRect l="81314" t="17999" r="6978" b="54063"/>
          <a:stretch>
            <a:fillRect/>
          </a:stretch>
        </p:blipFill>
        <p:spPr bwMode="auto">
          <a:xfrm>
            <a:off x="5651500" y="3789363"/>
            <a:ext cx="20161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6" name="Rectangle 43"/>
          <p:cNvSpPr>
            <a:spLocks noChangeArrowheads="1"/>
          </p:cNvSpPr>
          <p:nvPr/>
        </p:nvSpPr>
        <p:spPr bwMode="auto">
          <a:xfrm>
            <a:off x="6011863" y="5661025"/>
            <a:ext cx="160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buFont typeface="Wingdings" pitchFamily="2" charset="2"/>
              <a:buNone/>
            </a:pPr>
            <a:r>
              <a:rPr lang="zh-CN" altLang="en-US" sz="2400">
                <a:latin typeface="楷体_GB2312" pitchFamily="49" charset="-122"/>
                <a:ea typeface="楷体_GB2312" pitchFamily="49" charset="-122"/>
              </a:rPr>
              <a:t>三角双锥  </a:t>
            </a:r>
          </a:p>
        </p:txBody>
      </p:sp>
      <p:sp>
        <p:nvSpPr>
          <p:cNvPr id="124937" name="Rectangle 44"/>
          <p:cNvSpPr>
            <a:spLocks noChangeArrowheads="1"/>
          </p:cNvSpPr>
          <p:nvPr/>
        </p:nvSpPr>
        <p:spPr bwMode="auto">
          <a:xfrm>
            <a:off x="1763713" y="5780088"/>
            <a:ext cx="1943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i="1" dirty="0">
                <a:latin typeface="Arial" pitchFamily="34" charset="0"/>
                <a:ea typeface="宋体" pitchFamily="2" charset="-122"/>
              </a:rPr>
              <a:t>sp</a:t>
            </a:r>
            <a:r>
              <a:rPr lang="en-US" altLang="zh-CN" sz="2000" baseline="30000" dirty="0">
                <a:latin typeface="Arial" pitchFamily="34" charset="0"/>
                <a:ea typeface="宋体" pitchFamily="2" charset="-122"/>
              </a:rPr>
              <a:t>3</a:t>
            </a:r>
            <a:r>
              <a:rPr lang="en-US" altLang="zh-CN" sz="2000" i="1" dirty="0">
                <a:latin typeface="Arial" pitchFamily="34" charset="0"/>
                <a:ea typeface="宋体" pitchFamily="2" charset="-122"/>
              </a:rPr>
              <a:t>d  </a:t>
            </a:r>
            <a:r>
              <a:rPr lang="en-US" altLang="zh-CN" sz="2000" dirty="0">
                <a:latin typeface="Arial" pitchFamily="34" charset="0"/>
                <a:ea typeface="宋体" pitchFamily="2" charset="-122"/>
              </a:rPr>
              <a:t>hybrid</a:t>
            </a:r>
          </a:p>
        </p:txBody>
      </p:sp>
      <p:sp>
        <p:nvSpPr>
          <p:cNvPr id="124938" name="矩形 42"/>
          <p:cNvSpPr>
            <a:spLocks noChangeArrowheads="1"/>
          </p:cNvSpPr>
          <p:nvPr/>
        </p:nvSpPr>
        <p:spPr bwMode="auto">
          <a:xfrm>
            <a:off x="395288" y="1052513"/>
            <a:ext cx="2552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dirty="0">
                <a:solidFill>
                  <a:srgbClr val="FF0000"/>
                </a:solidFill>
                <a:latin typeface="Times New Roman" pitchFamily="18" charset="0"/>
                <a:ea typeface="楷体_GB2312" pitchFamily="49" charset="-122"/>
              </a:rPr>
              <a:t>(5) s-p-d</a:t>
            </a:r>
            <a:r>
              <a:rPr lang="zh-CN" altLang="en-US" dirty="0">
                <a:solidFill>
                  <a:srgbClr val="FF0000"/>
                </a:solidFill>
                <a:latin typeface="Times New Roman" pitchFamily="18" charset="0"/>
                <a:ea typeface="楷体_GB2312" pitchFamily="49" charset="-122"/>
              </a:rPr>
              <a:t>型杂化</a:t>
            </a:r>
            <a:endParaRPr lang="zh-CN" altLang="en-US" b="0" dirty="0">
              <a:solidFill>
                <a:srgbClr val="FF0000"/>
              </a:solidFill>
              <a:latin typeface="Arial"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4601"/>
                                        </p:tgtEl>
                                        <p:attrNameLst>
                                          <p:attrName>style.visibility</p:attrName>
                                        </p:attrNameLst>
                                      </p:cBhvr>
                                      <p:to>
                                        <p:strVal val="visible"/>
                                      </p:to>
                                    </p:set>
                                    <p:anim calcmode="lin" valueType="num">
                                      <p:cBhvr additive="base">
                                        <p:cTn id="7" dur="500" fill="hold"/>
                                        <p:tgtEl>
                                          <p:spTgt spid="194601"/>
                                        </p:tgtEl>
                                        <p:attrNameLst>
                                          <p:attrName>ppt_x</p:attrName>
                                        </p:attrNameLst>
                                      </p:cBhvr>
                                      <p:tavLst>
                                        <p:tav tm="0">
                                          <p:val>
                                            <p:strVal val="0-#ppt_w/2"/>
                                          </p:val>
                                        </p:tav>
                                        <p:tav tm="100000">
                                          <p:val>
                                            <p:strVal val="#ppt_x"/>
                                          </p:val>
                                        </p:tav>
                                      </p:tavLst>
                                    </p:anim>
                                    <p:anim calcmode="lin" valueType="num">
                                      <p:cBhvr additive="base">
                                        <p:cTn id="8" dur="500" fill="hold"/>
                                        <p:tgtEl>
                                          <p:spTgt spid="19460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94602"/>
                                        </p:tgtEl>
                                        <p:attrNameLst>
                                          <p:attrName>style.visibility</p:attrName>
                                        </p:attrNameLst>
                                      </p:cBhvr>
                                      <p:to>
                                        <p:strVal val="visible"/>
                                      </p:to>
                                    </p:set>
                                    <p:anim calcmode="lin" valueType="num">
                                      <p:cBhvr additive="base">
                                        <p:cTn id="13" dur="500" fill="hold"/>
                                        <p:tgtEl>
                                          <p:spTgt spid="194602"/>
                                        </p:tgtEl>
                                        <p:attrNameLst>
                                          <p:attrName>ppt_x</p:attrName>
                                        </p:attrNameLst>
                                      </p:cBhvr>
                                      <p:tavLst>
                                        <p:tav tm="0">
                                          <p:val>
                                            <p:strVal val="1+#ppt_w/2"/>
                                          </p:val>
                                        </p:tav>
                                        <p:tav tm="100000">
                                          <p:val>
                                            <p:strVal val="#ppt_x"/>
                                          </p:val>
                                        </p:tav>
                                      </p:tavLst>
                                    </p:anim>
                                    <p:anim calcmode="lin" valueType="num">
                                      <p:cBhvr additive="base">
                                        <p:cTn id="14" dur="500" fill="hold"/>
                                        <p:tgtEl>
                                          <p:spTgt spid="1946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1" name="Picture 5" descr="sp3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3716338"/>
            <a:ext cx="228917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2" name="Picture 6"/>
          <p:cNvPicPr>
            <a:picLocks noChangeAspect="1" noChangeArrowheads="1"/>
          </p:cNvPicPr>
          <p:nvPr/>
        </p:nvPicPr>
        <p:blipFill>
          <a:blip r:embed="rId4">
            <a:extLst>
              <a:ext uri="{28A0092B-C50C-407E-A947-70E740481C1C}">
                <a14:useLocalDpi xmlns:a14="http://schemas.microsoft.com/office/drawing/2010/main" val="0"/>
              </a:ext>
            </a:extLst>
          </a:blip>
          <a:srcRect l="80659" t="59999" r="6961" b="13560"/>
          <a:stretch>
            <a:fillRect/>
          </a:stretch>
        </p:blipFill>
        <p:spPr bwMode="auto">
          <a:xfrm>
            <a:off x="5364163" y="3789363"/>
            <a:ext cx="2232025"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43" name="Rectangle 7"/>
          <p:cNvSpPr>
            <a:spLocks noChangeArrowheads="1"/>
          </p:cNvSpPr>
          <p:nvPr/>
        </p:nvSpPr>
        <p:spPr bwMode="auto">
          <a:xfrm>
            <a:off x="3851275" y="3213100"/>
            <a:ext cx="990600" cy="523875"/>
          </a:xfrm>
          <a:prstGeom prst="rect">
            <a:avLst/>
          </a:prstGeom>
          <a:noFill/>
          <a:ln w="9525">
            <a:noFill/>
            <a:miter lim="800000"/>
            <a:headEnd/>
            <a:tailEnd/>
          </a:ln>
          <a:effectLst/>
        </p:spPr>
        <p:txBody>
          <a:bodyPr lIns="92075" tIns="46038" rIns="92075" bIns="46038">
            <a:spAutoFit/>
          </a:bodyPr>
          <a:lstStyle/>
          <a:p>
            <a:pPr algn="ctr" eaLnBrk="0" hangingPunct="0">
              <a:defRPr/>
            </a:pPr>
            <a:r>
              <a:rPr lang="en-GB" altLang="zh-CN" sz="2800" b="1" dirty="0">
                <a:ea typeface="楷体_GB2312" pitchFamily="49" charset="-122"/>
              </a:rPr>
              <a:t>SF</a:t>
            </a:r>
            <a:r>
              <a:rPr lang="en-GB" altLang="zh-CN" sz="2800" b="1" baseline="-25000" dirty="0">
                <a:ea typeface="楷体_GB2312" pitchFamily="49" charset="-122"/>
              </a:rPr>
              <a:t>6</a:t>
            </a:r>
            <a:endParaRPr lang="en-US" altLang="zh-CN" sz="2800" b="1" baseline="-25000" dirty="0">
              <a:ea typeface="楷体_GB2312" pitchFamily="49" charset="-122"/>
            </a:endParaRPr>
          </a:p>
        </p:txBody>
      </p:sp>
      <p:sp>
        <p:nvSpPr>
          <p:cNvPr id="125957" name="Rectangle 8"/>
          <p:cNvSpPr>
            <a:spLocks noChangeArrowheads="1"/>
          </p:cNvSpPr>
          <p:nvPr/>
        </p:nvSpPr>
        <p:spPr bwMode="auto">
          <a:xfrm>
            <a:off x="1600200" y="3132138"/>
            <a:ext cx="1804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GB" altLang="zh-CN" sz="2000" i="1" baseline="30000" dirty="0">
                <a:latin typeface="Arial" pitchFamily="34" charset="0"/>
                <a:ea typeface="楷体_GB2312" pitchFamily="49" charset="-122"/>
              </a:rPr>
              <a:t> </a:t>
            </a:r>
            <a:r>
              <a:rPr lang="en-US" altLang="zh-CN" sz="2000" i="1" dirty="0">
                <a:latin typeface="Arial" pitchFamily="34" charset="0"/>
                <a:ea typeface="楷体_GB2312" pitchFamily="49" charset="-122"/>
              </a:rPr>
              <a:t>sp</a:t>
            </a:r>
            <a:r>
              <a:rPr lang="en-US" altLang="zh-CN" sz="2000" baseline="30000" dirty="0">
                <a:latin typeface="Arial" pitchFamily="34" charset="0"/>
                <a:ea typeface="楷体_GB2312" pitchFamily="49" charset="-122"/>
              </a:rPr>
              <a:t>3</a:t>
            </a:r>
            <a:r>
              <a:rPr lang="en-US" altLang="zh-CN" sz="2000" i="1" dirty="0">
                <a:latin typeface="Arial" pitchFamily="34" charset="0"/>
                <a:ea typeface="楷体_GB2312" pitchFamily="49" charset="-122"/>
              </a:rPr>
              <a:t>d</a:t>
            </a:r>
            <a:r>
              <a:rPr lang="en-US" altLang="zh-CN" sz="2000" baseline="30000" dirty="0">
                <a:latin typeface="Arial" pitchFamily="34" charset="0"/>
                <a:ea typeface="楷体_GB2312" pitchFamily="49" charset="-122"/>
              </a:rPr>
              <a:t>2</a:t>
            </a:r>
            <a:r>
              <a:rPr lang="en-US" altLang="zh-CN" sz="2000" i="1" dirty="0">
                <a:latin typeface="Arial" pitchFamily="34" charset="0"/>
                <a:ea typeface="楷体_GB2312" pitchFamily="49" charset="-122"/>
              </a:rPr>
              <a:t> </a:t>
            </a:r>
            <a:r>
              <a:rPr lang="en-US" altLang="zh-CN" sz="2000" dirty="0">
                <a:latin typeface="Arial" pitchFamily="34" charset="0"/>
                <a:ea typeface="楷体_GB2312" pitchFamily="49" charset="-122"/>
              </a:rPr>
              <a:t>hybrid</a:t>
            </a:r>
            <a:r>
              <a:rPr lang="en-US" altLang="zh-CN" sz="2000" i="1" dirty="0">
                <a:latin typeface="Arial" pitchFamily="34" charset="0"/>
                <a:ea typeface="楷体_GB2312" pitchFamily="49" charset="-122"/>
              </a:rPr>
              <a:t> </a:t>
            </a:r>
          </a:p>
        </p:txBody>
      </p:sp>
      <p:grpSp>
        <p:nvGrpSpPr>
          <p:cNvPr id="125958" name="Group 9"/>
          <p:cNvGrpSpPr>
            <a:grpSpLocks/>
          </p:cNvGrpSpPr>
          <p:nvPr/>
        </p:nvGrpSpPr>
        <p:grpSpPr bwMode="auto">
          <a:xfrm>
            <a:off x="5508624" y="981076"/>
            <a:ext cx="1933575" cy="2503488"/>
            <a:chOff x="3504" y="2496"/>
            <a:chExt cx="1218" cy="1577"/>
          </a:xfrm>
        </p:grpSpPr>
        <p:sp>
          <p:nvSpPr>
            <p:cNvPr id="125963" name="Oval 10"/>
            <p:cNvSpPr>
              <a:spLocks noChangeArrowheads="1"/>
            </p:cNvSpPr>
            <p:nvPr/>
          </p:nvSpPr>
          <p:spPr bwMode="auto">
            <a:xfrm>
              <a:off x="4032" y="3139"/>
              <a:ext cx="211" cy="214"/>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5964" name="Oval 11"/>
            <p:cNvSpPr>
              <a:spLocks noChangeArrowheads="1"/>
            </p:cNvSpPr>
            <p:nvPr/>
          </p:nvSpPr>
          <p:spPr bwMode="auto">
            <a:xfrm>
              <a:off x="4084" y="2710"/>
              <a:ext cx="106" cy="107"/>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5965" name="Line 12"/>
            <p:cNvSpPr>
              <a:spLocks noChangeShapeType="1"/>
            </p:cNvSpPr>
            <p:nvPr/>
          </p:nvSpPr>
          <p:spPr bwMode="auto">
            <a:xfrm>
              <a:off x="4137" y="2817"/>
              <a:ext cx="0" cy="32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66" name="Line 13"/>
            <p:cNvSpPr>
              <a:spLocks noChangeShapeType="1"/>
            </p:cNvSpPr>
            <p:nvPr/>
          </p:nvSpPr>
          <p:spPr bwMode="auto">
            <a:xfrm>
              <a:off x="4137" y="3353"/>
              <a:ext cx="0" cy="3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67" name="Oval 14"/>
            <p:cNvSpPr>
              <a:spLocks noChangeArrowheads="1"/>
            </p:cNvSpPr>
            <p:nvPr/>
          </p:nvSpPr>
          <p:spPr bwMode="auto">
            <a:xfrm>
              <a:off x="4084" y="3621"/>
              <a:ext cx="106" cy="107"/>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5968" name="Line 15"/>
            <p:cNvSpPr>
              <a:spLocks noChangeShapeType="1"/>
            </p:cNvSpPr>
            <p:nvPr/>
          </p:nvSpPr>
          <p:spPr bwMode="auto">
            <a:xfrm flipH="1">
              <a:off x="4190" y="3085"/>
              <a:ext cx="264" cy="10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69" name="Line 16"/>
            <p:cNvSpPr>
              <a:spLocks noChangeShapeType="1"/>
            </p:cNvSpPr>
            <p:nvPr/>
          </p:nvSpPr>
          <p:spPr bwMode="auto">
            <a:xfrm flipH="1">
              <a:off x="3821" y="3246"/>
              <a:ext cx="263" cy="10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70" name="Line 17"/>
            <p:cNvSpPr>
              <a:spLocks noChangeShapeType="1"/>
            </p:cNvSpPr>
            <p:nvPr/>
          </p:nvSpPr>
          <p:spPr bwMode="auto">
            <a:xfrm flipH="1" flipV="1">
              <a:off x="4190" y="3246"/>
              <a:ext cx="264" cy="10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71" name="Line 18"/>
            <p:cNvSpPr>
              <a:spLocks noChangeShapeType="1"/>
            </p:cNvSpPr>
            <p:nvPr/>
          </p:nvSpPr>
          <p:spPr bwMode="auto">
            <a:xfrm flipH="1" flipV="1">
              <a:off x="3821" y="3085"/>
              <a:ext cx="263" cy="10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72" name="Oval 19"/>
            <p:cNvSpPr>
              <a:spLocks noChangeArrowheads="1"/>
            </p:cNvSpPr>
            <p:nvPr/>
          </p:nvSpPr>
          <p:spPr bwMode="auto">
            <a:xfrm>
              <a:off x="4454" y="3032"/>
              <a:ext cx="105" cy="107"/>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5973" name="Oval 20"/>
            <p:cNvSpPr>
              <a:spLocks noChangeArrowheads="1"/>
            </p:cNvSpPr>
            <p:nvPr/>
          </p:nvSpPr>
          <p:spPr bwMode="auto">
            <a:xfrm>
              <a:off x="3768" y="3032"/>
              <a:ext cx="105" cy="107"/>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5974" name="Oval 21"/>
            <p:cNvSpPr>
              <a:spLocks noChangeArrowheads="1"/>
            </p:cNvSpPr>
            <p:nvPr/>
          </p:nvSpPr>
          <p:spPr bwMode="auto">
            <a:xfrm>
              <a:off x="4401" y="3299"/>
              <a:ext cx="105" cy="108"/>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5975" name="Oval 22"/>
            <p:cNvSpPr>
              <a:spLocks noChangeArrowheads="1"/>
            </p:cNvSpPr>
            <p:nvPr/>
          </p:nvSpPr>
          <p:spPr bwMode="auto">
            <a:xfrm>
              <a:off x="3768" y="3299"/>
              <a:ext cx="105" cy="108"/>
            </a:xfrm>
            <a:prstGeom prst="ellipse">
              <a:avLst/>
            </a:prstGeom>
            <a:gradFill rotWithShape="0">
              <a:gsLst>
                <a:gs pos="0">
                  <a:srgbClr val="00FFFF"/>
                </a:gs>
                <a:gs pos="100000">
                  <a:schemeClr val="tx2"/>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Arial" pitchFamily="34" charset="0"/>
                <a:ea typeface="宋体" pitchFamily="2" charset="-122"/>
              </a:endParaRPr>
            </a:p>
          </p:txBody>
        </p:sp>
        <p:sp>
          <p:nvSpPr>
            <p:cNvPr id="125976" name="Line 23"/>
            <p:cNvSpPr>
              <a:spLocks noChangeShapeType="1"/>
            </p:cNvSpPr>
            <p:nvPr/>
          </p:nvSpPr>
          <p:spPr bwMode="auto">
            <a:xfrm>
              <a:off x="4137" y="2764"/>
              <a:ext cx="369" cy="32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77" name="Line 24"/>
            <p:cNvSpPr>
              <a:spLocks noChangeShapeType="1"/>
            </p:cNvSpPr>
            <p:nvPr/>
          </p:nvSpPr>
          <p:spPr bwMode="auto">
            <a:xfrm>
              <a:off x="3768" y="3353"/>
              <a:ext cx="369" cy="32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78" name="Line 25"/>
            <p:cNvSpPr>
              <a:spLocks noChangeShapeType="1"/>
            </p:cNvSpPr>
            <p:nvPr/>
          </p:nvSpPr>
          <p:spPr bwMode="auto">
            <a:xfrm flipH="1">
              <a:off x="4454" y="3085"/>
              <a:ext cx="52" cy="2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79" name="Line 26"/>
            <p:cNvSpPr>
              <a:spLocks noChangeShapeType="1"/>
            </p:cNvSpPr>
            <p:nvPr/>
          </p:nvSpPr>
          <p:spPr bwMode="auto">
            <a:xfrm flipH="1">
              <a:off x="3821" y="2764"/>
              <a:ext cx="316" cy="32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80" name="Line 27"/>
            <p:cNvSpPr>
              <a:spLocks noChangeShapeType="1"/>
            </p:cNvSpPr>
            <p:nvPr/>
          </p:nvSpPr>
          <p:spPr bwMode="auto">
            <a:xfrm flipV="1">
              <a:off x="4137" y="3353"/>
              <a:ext cx="317" cy="32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81" name="Line 28"/>
            <p:cNvSpPr>
              <a:spLocks noChangeShapeType="1"/>
            </p:cNvSpPr>
            <p:nvPr/>
          </p:nvSpPr>
          <p:spPr bwMode="auto">
            <a:xfrm flipH="1">
              <a:off x="3768" y="3085"/>
              <a:ext cx="53" cy="2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82" name="Line 29"/>
            <p:cNvSpPr>
              <a:spLocks noChangeShapeType="1"/>
            </p:cNvSpPr>
            <p:nvPr/>
          </p:nvSpPr>
          <p:spPr bwMode="auto">
            <a:xfrm flipH="1">
              <a:off x="3821" y="2764"/>
              <a:ext cx="316" cy="589"/>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83" name="Line 30"/>
            <p:cNvSpPr>
              <a:spLocks noChangeShapeType="1"/>
            </p:cNvSpPr>
            <p:nvPr/>
          </p:nvSpPr>
          <p:spPr bwMode="auto">
            <a:xfrm>
              <a:off x="4137" y="2764"/>
              <a:ext cx="317" cy="589"/>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84" name="Line 31"/>
            <p:cNvSpPr>
              <a:spLocks noChangeShapeType="1"/>
            </p:cNvSpPr>
            <p:nvPr/>
          </p:nvSpPr>
          <p:spPr bwMode="auto">
            <a:xfrm>
              <a:off x="3768" y="3085"/>
              <a:ext cx="738"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85" name="Line 32"/>
            <p:cNvSpPr>
              <a:spLocks noChangeShapeType="1"/>
            </p:cNvSpPr>
            <p:nvPr/>
          </p:nvSpPr>
          <p:spPr bwMode="auto">
            <a:xfrm flipV="1">
              <a:off x="3821" y="3353"/>
              <a:ext cx="633"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86" name="Line 33"/>
            <p:cNvSpPr>
              <a:spLocks noChangeShapeType="1"/>
            </p:cNvSpPr>
            <p:nvPr/>
          </p:nvSpPr>
          <p:spPr bwMode="auto">
            <a:xfrm flipV="1">
              <a:off x="4137" y="3085"/>
              <a:ext cx="369" cy="589"/>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25987" name="Line 34"/>
            <p:cNvSpPr>
              <a:spLocks noChangeShapeType="1"/>
            </p:cNvSpPr>
            <p:nvPr/>
          </p:nvSpPr>
          <p:spPr bwMode="auto">
            <a:xfrm flipH="1" flipV="1">
              <a:off x="3821" y="3085"/>
              <a:ext cx="316" cy="589"/>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p>
          </p:txBody>
        </p:sp>
        <p:sp>
          <p:nvSpPr>
            <p:cNvPr id="193571" name="Rectangle 35"/>
            <p:cNvSpPr>
              <a:spLocks noChangeArrowheads="1"/>
            </p:cNvSpPr>
            <p:nvPr/>
          </p:nvSpPr>
          <p:spPr bwMode="auto">
            <a:xfrm>
              <a:off x="4032" y="3083"/>
              <a:ext cx="214" cy="233"/>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b="1" i="1">
                  <a:ea typeface="楷体_GB2312" pitchFamily="49" charset="-122"/>
                </a:rPr>
                <a:t>S</a:t>
              </a:r>
              <a:endParaRPr lang="en-US" altLang="zh-CN" b="1" i="1">
                <a:ea typeface="楷体_GB2312" pitchFamily="49" charset="-122"/>
              </a:endParaRPr>
            </a:p>
          </p:txBody>
        </p:sp>
        <p:sp>
          <p:nvSpPr>
            <p:cNvPr id="193572" name="Rectangle 36"/>
            <p:cNvSpPr>
              <a:spLocks noChangeArrowheads="1"/>
            </p:cNvSpPr>
            <p:nvPr/>
          </p:nvSpPr>
          <p:spPr bwMode="auto">
            <a:xfrm>
              <a:off x="3557" y="2871"/>
              <a:ext cx="216"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b="1" i="1">
                  <a:ea typeface="楷体_GB2312" pitchFamily="49" charset="-122"/>
                </a:rPr>
                <a:t>F</a:t>
              </a:r>
              <a:endParaRPr lang="en-US" altLang="zh-CN" sz="2000" b="1" i="1">
                <a:ea typeface="楷体_GB2312" pitchFamily="49" charset="-122"/>
              </a:endParaRPr>
            </a:p>
          </p:txBody>
        </p:sp>
        <p:sp>
          <p:nvSpPr>
            <p:cNvPr id="193573" name="Rectangle 37"/>
            <p:cNvSpPr>
              <a:spLocks noChangeArrowheads="1"/>
            </p:cNvSpPr>
            <p:nvPr/>
          </p:nvSpPr>
          <p:spPr bwMode="auto">
            <a:xfrm>
              <a:off x="4032" y="2496"/>
              <a:ext cx="216"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b="1" i="1">
                  <a:ea typeface="楷体_GB2312" pitchFamily="49" charset="-122"/>
                </a:rPr>
                <a:t>F</a:t>
              </a:r>
              <a:endParaRPr lang="en-US" altLang="zh-CN" sz="2000" b="1" i="1">
                <a:ea typeface="楷体_GB2312" pitchFamily="49" charset="-122"/>
              </a:endParaRPr>
            </a:p>
          </p:txBody>
        </p:sp>
        <p:sp>
          <p:nvSpPr>
            <p:cNvPr id="193574" name="Rectangle 38"/>
            <p:cNvSpPr>
              <a:spLocks noChangeArrowheads="1"/>
            </p:cNvSpPr>
            <p:nvPr/>
          </p:nvSpPr>
          <p:spPr bwMode="auto">
            <a:xfrm>
              <a:off x="3504" y="3246"/>
              <a:ext cx="216"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b="1" i="1">
                  <a:ea typeface="楷体_GB2312" pitchFamily="49" charset="-122"/>
                </a:rPr>
                <a:t>F</a:t>
              </a:r>
              <a:endParaRPr lang="en-US" altLang="zh-CN" sz="2000" b="1" i="1">
                <a:ea typeface="楷体_GB2312" pitchFamily="49" charset="-122"/>
              </a:endParaRPr>
            </a:p>
          </p:txBody>
        </p:sp>
        <p:sp>
          <p:nvSpPr>
            <p:cNvPr id="193575" name="Rectangle 39"/>
            <p:cNvSpPr>
              <a:spLocks noChangeArrowheads="1"/>
            </p:cNvSpPr>
            <p:nvPr/>
          </p:nvSpPr>
          <p:spPr bwMode="auto">
            <a:xfrm>
              <a:off x="4506" y="2871"/>
              <a:ext cx="216"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b="1" i="1">
                  <a:ea typeface="楷体_GB2312" pitchFamily="49" charset="-122"/>
                </a:rPr>
                <a:t>F</a:t>
              </a:r>
              <a:endParaRPr lang="en-US" altLang="zh-CN" sz="2000" b="1" i="1">
                <a:ea typeface="楷体_GB2312" pitchFamily="49" charset="-122"/>
              </a:endParaRPr>
            </a:p>
          </p:txBody>
        </p:sp>
        <p:sp>
          <p:nvSpPr>
            <p:cNvPr id="193576" name="Rectangle 40"/>
            <p:cNvSpPr>
              <a:spLocks noChangeArrowheads="1"/>
            </p:cNvSpPr>
            <p:nvPr/>
          </p:nvSpPr>
          <p:spPr bwMode="auto">
            <a:xfrm>
              <a:off x="4506" y="3192"/>
              <a:ext cx="216"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b="1" i="1">
                  <a:ea typeface="楷体_GB2312" pitchFamily="49" charset="-122"/>
                </a:rPr>
                <a:t>F</a:t>
              </a:r>
              <a:endParaRPr lang="en-US" altLang="zh-CN" sz="2000" b="1" i="1">
                <a:ea typeface="楷体_GB2312" pitchFamily="49" charset="-122"/>
              </a:endParaRPr>
            </a:p>
          </p:txBody>
        </p:sp>
        <p:sp>
          <p:nvSpPr>
            <p:cNvPr id="193577" name="Rectangle 41"/>
            <p:cNvSpPr>
              <a:spLocks noChangeArrowheads="1"/>
            </p:cNvSpPr>
            <p:nvPr/>
          </p:nvSpPr>
          <p:spPr bwMode="auto">
            <a:xfrm>
              <a:off x="4032" y="3674"/>
              <a:ext cx="216"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b="1" i="1">
                  <a:ea typeface="楷体_GB2312" pitchFamily="49" charset="-122"/>
                </a:rPr>
                <a:t>F</a:t>
              </a:r>
              <a:endParaRPr lang="en-US" altLang="zh-CN" sz="2000" b="1" i="1">
                <a:ea typeface="楷体_GB2312" pitchFamily="49" charset="-122"/>
              </a:endParaRPr>
            </a:p>
          </p:txBody>
        </p:sp>
        <p:sp>
          <p:nvSpPr>
            <p:cNvPr id="193578" name="Rectangle 42"/>
            <p:cNvSpPr>
              <a:spLocks noChangeArrowheads="1"/>
            </p:cNvSpPr>
            <p:nvPr/>
          </p:nvSpPr>
          <p:spPr bwMode="auto">
            <a:xfrm>
              <a:off x="3792" y="3840"/>
              <a:ext cx="553" cy="233"/>
            </a:xfrm>
            <a:prstGeom prst="rect">
              <a:avLst/>
            </a:prstGeom>
            <a:noFill/>
            <a:ln w="9525">
              <a:noFill/>
              <a:miter lim="800000"/>
              <a:headEnd/>
              <a:tailEnd/>
            </a:ln>
            <a:effectLst/>
          </p:spPr>
          <p:txBody>
            <a:bodyPr wrap="none" lIns="92075" tIns="46038" rIns="92075" bIns="46038">
              <a:spAutoFit/>
            </a:bodyPr>
            <a:lstStyle/>
            <a:p>
              <a:pPr eaLnBrk="0" hangingPunct="0">
                <a:spcBef>
                  <a:spcPct val="20000"/>
                </a:spcBef>
                <a:defRPr/>
              </a:pPr>
              <a:r>
                <a:rPr lang="zh-CN" altLang="en-US" b="1" dirty="0">
                  <a:ea typeface="楷体_GB2312" pitchFamily="49" charset="-122"/>
                </a:rPr>
                <a:t>八面体</a:t>
              </a:r>
            </a:p>
          </p:txBody>
        </p:sp>
      </p:grpSp>
      <p:sp>
        <p:nvSpPr>
          <p:cNvPr id="125959" name="Rectangle 43"/>
          <p:cNvSpPr>
            <a:spLocks noChangeArrowheads="1"/>
          </p:cNvSpPr>
          <p:nvPr/>
        </p:nvSpPr>
        <p:spPr bwMode="auto">
          <a:xfrm>
            <a:off x="1692275" y="5661025"/>
            <a:ext cx="1684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i="1" dirty="0">
                <a:latin typeface="Arial" pitchFamily="34" charset="0"/>
                <a:ea typeface="宋体" pitchFamily="2" charset="-122"/>
              </a:rPr>
              <a:t>sp</a:t>
            </a:r>
            <a:r>
              <a:rPr lang="en-US" altLang="zh-CN" sz="2000" baseline="30000" dirty="0">
                <a:latin typeface="Arial" pitchFamily="34" charset="0"/>
                <a:ea typeface="宋体" pitchFamily="2" charset="-122"/>
              </a:rPr>
              <a:t>3</a:t>
            </a:r>
            <a:r>
              <a:rPr lang="en-US" altLang="zh-CN" sz="2000" i="1" dirty="0">
                <a:latin typeface="Arial" pitchFamily="34" charset="0"/>
                <a:ea typeface="宋体" pitchFamily="2" charset="-122"/>
              </a:rPr>
              <a:t>d</a:t>
            </a:r>
            <a:r>
              <a:rPr lang="en-US" altLang="zh-CN" sz="2000" baseline="30000" dirty="0">
                <a:latin typeface="Arial" pitchFamily="34" charset="0"/>
                <a:ea typeface="宋体" pitchFamily="2" charset="-122"/>
              </a:rPr>
              <a:t>2</a:t>
            </a:r>
            <a:r>
              <a:rPr lang="en-US" altLang="zh-CN" sz="2000" dirty="0">
                <a:latin typeface="Arial" pitchFamily="34" charset="0"/>
                <a:ea typeface="宋体" pitchFamily="2" charset="-122"/>
              </a:rPr>
              <a:t> hybrid</a:t>
            </a:r>
          </a:p>
        </p:txBody>
      </p:sp>
      <p:sp>
        <p:nvSpPr>
          <p:cNvPr id="125960" name="Rectangle 44"/>
          <p:cNvSpPr>
            <a:spLocks noChangeArrowheads="1"/>
          </p:cNvSpPr>
          <p:nvPr/>
        </p:nvSpPr>
        <p:spPr bwMode="auto">
          <a:xfrm>
            <a:off x="6156325" y="5589588"/>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buClrTx/>
              <a:buSzTx/>
              <a:buFontTx/>
              <a:buNone/>
            </a:pPr>
            <a:r>
              <a:rPr lang="zh-CN" altLang="en-US" sz="2000">
                <a:latin typeface="Arial" pitchFamily="34" charset="0"/>
                <a:ea typeface="楷体_GB2312" pitchFamily="49" charset="-122"/>
              </a:rPr>
              <a:t>八面体</a:t>
            </a:r>
          </a:p>
        </p:txBody>
      </p:sp>
      <p:graphicFrame>
        <p:nvGraphicFramePr>
          <p:cNvPr id="125961" name="Object 2"/>
          <p:cNvGraphicFramePr>
            <a:graphicFrameLocks noChangeAspect="1"/>
          </p:cNvGraphicFramePr>
          <p:nvPr/>
        </p:nvGraphicFramePr>
        <p:xfrm>
          <a:off x="1447800" y="1150938"/>
          <a:ext cx="2057400" cy="1870075"/>
        </p:xfrm>
        <a:graphic>
          <a:graphicData uri="http://schemas.openxmlformats.org/presentationml/2006/ole">
            <mc:AlternateContent xmlns:mc="http://schemas.openxmlformats.org/markup-compatibility/2006">
              <mc:Choice xmlns:v="urn:schemas-microsoft-com:vml" Requires="v">
                <p:oleObj spid="_x0000_s126200" name="Image" r:id="rId5" imgW="2847619" imgH="2228571" progId="">
                  <p:embed/>
                </p:oleObj>
              </mc:Choice>
              <mc:Fallback>
                <p:oleObj name="Image" r:id="rId5" imgW="2847619" imgH="2228571"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l="5882" t="7520" r="29411" b="17285"/>
                      <a:stretch>
                        <a:fillRect/>
                      </a:stretch>
                    </p:blipFill>
                    <p:spPr bwMode="auto">
                      <a:xfrm>
                        <a:off x="1447800" y="1150938"/>
                        <a:ext cx="2057400"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 name="标题 45"/>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3541"/>
                                        </p:tgtEl>
                                        <p:attrNameLst>
                                          <p:attrName>style.visibility</p:attrName>
                                        </p:attrNameLst>
                                      </p:cBhvr>
                                      <p:to>
                                        <p:strVal val="visible"/>
                                      </p:to>
                                    </p:set>
                                    <p:anim calcmode="lin" valueType="num">
                                      <p:cBhvr additive="base">
                                        <p:cTn id="7" dur="500" fill="hold"/>
                                        <p:tgtEl>
                                          <p:spTgt spid="193541"/>
                                        </p:tgtEl>
                                        <p:attrNameLst>
                                          <p:attrName>ppt_x</p:attrName>
                                        </p:attrNameLst>
                                      </p:cBhvr>
                                      <p:tavLst>
                                        <p:tav tm="0">
                                          <p:val>
                                            <p:strVal val="0-#ppt_w/2"/>
                                          </p:val>
                                        </p:tav>
                                        <p:tav tm="100000">
                                          <p:val>
                                            <p:strVal val="#ppt_x"/>
                                          </p:val>
                                        </p:tav>
                                      </p:tavLst>
                                    </p:anim>
                                    <p:anim calcmode="lin" valueType="num">
                                      <p:cBhvr additive="base">
                                        <p:cTn id="8" dur="500" fill="hold"/>
                                        <p:tgtEl>
                                          <p:spTgt spid="19354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93542"/>
                                        </p:tgtEl>
                                        <p:attrNameLst>
                                          <p:attrName>style.visibility</p:attrName>
                                        </p:attrNameLst>
                                      </p:cBhvr>
                                      <p:to>
                                        <p:strVal val="visible"/>
                                      </p:to>
                                    </p:set>
                                    <p:anim calcmode="lin" valueType="num">
                                      <p:cBhvr additive="base">
                                        <p:cTn id="13" dur="500" fill="hold"/>
                                        <p:tgtEl>
                                          <p:spTgt spid="193542"/>
                                        </p:tgtEl>
                                        <p:attrNameLst>
                                          <p:attrName>ppt_x</p:attrName>
                                        </p:attrNameLst>
                                      </p:cBhvr>
                                      <p:tavLst>
                                        <p:tav tm="0">
                                          <p:val>
                                            <p:strVal val="1+#ppt_w/2"/>
                                          </p:val>
                                        </p:tav>
                                        <p:tav tm="100000">
                                          <p:val>
                                            <p:strVal val="#ppt_x"/>
                                          </p:val>
                                        </p:tav>
                                      </p:tavLst>
                                    </p:anim>
                                    <p:anim calcmode="lin" valueType="num">
                                      <p:cBhvr additive="base">
                                        <p:cTn id="14" dur="500" fill="hold"/>
                                        <p:tgtEl>
                                          <p:spTgt spid="1935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p>
        </p:txBody>
      </p:sp>
      <p:graphicFrame>
        <p:nvGraphicFramePr>
          <p:cNvPr id="196668" name="Group 60"/>
          <p:cNvGraphicFramePr>
            <a:graphicFrameLocks noGrp="1"/>
          </p:cNvGraphicFramePr>
          <p:nvPr>
            <p:ph idx="1"/>
          </p:nvPr>
        </p:nvGraphicFramePr>
        <p:xfrm>
          <a:off x="323850" y="2636838"/>
          <a:ext cx="8569325" cy="3384552"/>
        </p:xfrm>
        <a:graphic>
          <a:graphicData uri="http://schemas.openxmlformats.org/drawingml/2006/table">
            <a:tbl>
              <a:tblPr>
                <a:tableStyleId>{9D7B26C5-4107-4FEC-AEDC-1716B250A1EF}</a:tableStyleId>
              </a:tblPr>
              <a:tblGrid>
                <a:gridCol w="1481286">
                  <a:extLst>
                    <a:ext uri="{9D8B030D-6E8A-4147-A177-3AD203B41FA5}">
                      <a16:colId xmlns:a16="http://schemas.microsoft.com/office/drawing/2014/main" val="20000"/>
                    </a:ext>
                  </a:extLst>
                </a:gridCol>
                <a:gridCol w="1431910">
                  <a:extLst>
                    <a:ext uri="{9D8B030D-6E8A-4147-A177-3AD203B41FA5}">
                      <a16:colId xmlns:a16="http://schemas.microsoft.com/office/drawing/2014/main" val="20001"/>
                    </a:ext>
                  </a:extLst>
                </a:gridCol>
                <a:gridCol w="1534067">
                  <a:extLst>
                    <a:ext uri="{9D8B030D-6E8A-4147-A177-3AD203B41FA5}">
                      <a16:colId xmlns:a16="http://schemas.microsoft.com/office/drawing/2014/main" val="20002"/>
                    </a:ext>
                  </a:extLst>
                </a:gridCol>
                <a:gridCol w="1374021">
                  <a:extLst>
                    <a:ext uri="{9D8B030D-6E8A-4147-A177-3AD203B41FA5}">
                      <a16:colId xmlns:a16="http://schemas.microsoft.com/office/drawing/2014/main" val="20003"/>
                    </a:ext>
                  </a:extLst>
                </a:gridCol>
                <a:gridCol w="1454044">
                  <a:extLst>
                    <a:ext uri="{9D8B030D-6E8A-4147-A177-3AD203B41FA5}">
                      <a16:colId xmlns:a16="http://schemas.microsoft.com/office/drawing/2014/main" val="20004"/>
                    </a:ext>
                  </a:extLst>
                </a:gridCol>
                <a:gridCol w="1293997">
                  <a:extLst>
                    <a:ext uri="{9D8B030D-6E8A-4147-A177-3AD203B41FA5}">
                      <a16:colId xmlns:a16="http://schemas.microsoft.com/office/drawing/2014/main" val="20005"/>
                    </a:ext>
                  </a:extLst>
                </a:gridCol>
              </a:tblGrid>
              <a:tr h="64928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u="none" strike="noStrike" cap="none" normalizeH="0" baseline="0" dirty="0">
                          <a:ln>
                            <a:noFill/>
                          </a:ln>
                          <a:effectLst>
                            <a:outerShdw blurRad="38100" dist="38100" dir="2700000" algn="tl">
                              <a:srgbClr val="C0C0C0"/>
                            </a:outerShdw>
                          </a:effectLst>
                        </a:rPr>
                        <a:t>杂化类型</a:t>
                      </a:r>
                      <a:endParaRPr kumimoji="1" lang="zh-CN" altLang="en-US" sz="20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dirty="0">
                          <a:ln>
                            <a:noFill/>
                          </a:ln>
                          <a:effectLst>
                            <a:outerShdw blurRad="38100" dist="38100" dir="2700000" algn="tl">
                              <a:srgbClr val="C0C0C0"/>
                            </a:outerShdw>
                          </a:effectLst>
                        </a:rPr>
                        <a:t>sp</a:t>
                      </a:r>
                      <a:endParaRPr kumimoji="1" lang="en-US" altLang="zh-CN" sz="2000" b="1" i="1"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sp</a:t>
                      </a:r>
                      <a:r>
                        <a:rPr kumimoji="1" lang="en-US" altLang="zh-CN" sz="2000" u="none" strike="noStrike" cap="none" normalizeH="0" baseline="30000">
                          <a:ln>
                            <a:noFill/>
                          </a:ln>
                          <a:effectLst>
                            <a:outerShdw blurRad="38100" dist="38100" dir="2700000" algn="tl">
                              <a:srgbClr val="C0C0C0"/>
                            </a:outerShdw>
                          </a:effectLst>
                        </a:rPr>
                        <a:t>2</a:t>
                      </a:r>
                      <a:endParaRPr kumimoji="1" lang="en-US" altLang="zh-CN" sz="2000" b="1" i="0" u="none" strike="noStrike" cap="none" normalizeH="0" baseline="3000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sp</a:t>
                      </a:r>
                      <a:r>
                        <a:rPr kumimoji="1" lang="en-US" altLang="zh-CN" sz="2000" u="none" strike="noStrike" cap="none" normalizeH="0" baseline="30000">
                          <a:ln>
                            <a:noFill/>
                          </a:ln>
                          <a:effectLst>
                            <a:outerShdw blurRad="38100" dist="38100" dir="2700000" algn="tl">
                              <a:srgbClr val="C0C0C0"/>
                            </a:outerShdw>
                          </a:effectLst>
                        </a:rPr>
                        <a:t>3</a:t>
                      </a:r>
                      <a:endParaRPr kumimoji="1" lang="en-US" altLang="zh-CN" sz="2000" b="1" i="0" u="none" strike="noStrike" cap="none" normalizeH="0" baseline="3000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sp</a:t>
                      </a:r>
                      <a:r>
                        <a:rPr kumimoji="1" lang="en-US" altLang="zh-CN" sz="2000" u="none" strike="noStrike" cap="none" normalizeH="0" baseline="30000">
                          <a:ln>
                            <a:noFill/>
                          </a:ln>
                          <a:effectLst>
                            <a:outerShdw blurRad="38100" dist="38100" dir="2700000" algn="tl">
                              <a:srgbClr val="C0C0C0"/>
                            </a:outerShdw>
                          </a:effectLst>
                        </a:rPr>
                        <a:t>3</a:t>
                      </a:r>
                      <a:r>
                        <a:rPr kumimoji="1" lang="en-US" altLang="zh-CN" sz="2000" u="none" strike="noStrike" cap="none" normalizeH="0" baseline="0">
                          <a:ln>
                            <a:noFill/>
                          </a:ln>
                          <a:effectLst>
                            <a:outerShdw blurRad="38100" dist="38100" dir="2700000" algn="tl">
                              <a:srgbClr val="C0C0C0"/>
                            </a:outerShdw>
                          </a:effectLst>
                        </a:rPr>
                        <a:t>d</a:t>
                      </a:r>
                      <a:endParaRPr kumimoji="1" lang="en-US" altLang="zh-CN" sz="2000" b="1"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sp</a:t>
                      </a:r>
                      <a:r>
                        <a:rPr kumimoji="1" lang="en-US" altLang="zh-CN" sz="2000" u="none" strike="noStrike" cap="none" normalizeH="0" baseline="30000">
                          <a:ln>
                            <a:noFill/>
                          </a:ln>
                          <a:effectLst>
                            <a:outerShdw blurRad="38100" dist="38100" dir="2700000" algn="tl">
                              <a:srgbClr val="C0C0C0"/>
                            </a:outerShdw>
                          </a:effectLst>
                        </a:rPr>
                        <a:t>3</a:t>
                      </a:r>
                      <a:r>
                        <a:rPr kumimoji="1" lang="en-US" altLang="zh-CN" sz="2000" u="none" strike="noStrike" cap="none" normalizeH="0" baseline="0">
                          <a:ln>
                            <a:noFill/>
                          </a:ln>
                          <a:effectLst>
                            <a:outerShdw blurRad="38100" dist="38100" dir="2700000" algn="tl">
                              <a:srgbClr val="C0C0C0"/>
                            </a:outerShdw>
                          </a:effectLst>
                        </a:rPr>
                        <a:t>d</a:t>
                      </a:r>
                      <a:r>
                        <a:rPr kumimoji="1" lang="en-US" altLang="zh-CN" sz="2000" u="none" strike="noStrike" cap="none" normalizeH="0" baseline="30000">
                          <a:ln>
                            <a:noFill/>
                          </a:ln>
                          <a:effectLst>
                            <a:outerShdw blurRad="38100" dist="38100" dir="2700000" algn="tl">
                              <a:srgbClr val="C0C0C0"/>
                            </a:outerShdw>
                          </a:effectLst>
                        </a:rPr>
                        <a:t>2</a:t>
                      </a:r>
                      <a:endParaRPr kumimoji="1" lang="en-US" altLang="zh-CN" sz="2000" b="1" i="0" u="none" strike="noStrike" cap="none" normalizeH="0" baseline="3000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extLst>
                  <a:ext uri="{0D108BD9-81ED-4DB2-BD59-A6C34878D82A}">
                    <a16:rowId xmlns:a16="http://schemas.microsoft.com/office/drawing/2014/main" val="10000"/>
                  </a:ext>
                </a:extLst>
              </a:tr>
              <a:tr h="71913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u="none" strike="noStrike" cap="none" normalizeH="0" baseline="0">
                          <a:ln>
                            <a:noFill/>
                          </a:ln>
                          <a:effectLst>
                            <a:outerShdw blurRad="38100" dist="38100" dir="2700000" algn="tl">
                              <a:srgbClr val="C0C0C0"/>
                            </a:outerShdw>
                          </a:effectLst>
                        </a:rPr>
                        <a:t>用于杂化的原子轨道数</a:t>
                      </a:r>
                      <a:endParaRPr kumimoji="1" lang="zh-CN" alt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dirty="0">
                          <a:ln>
                            <a:noFill/>
                          </a:ln>
                          <a:effectLst>
                            <a:outerShdw blurRad="38100" dist="38100" dir="2700000" algn="tl">
                              <a:srgbClr val="C0C0C0"/>
                            </a:outerShdw>
                          </a:effectLst>
                        </a:rPr>
                        <a:t>2</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dirty="0">
                          <a:ln>
                            <a:noFill/>
                          </a:ln>
                          <a:effectLst>
                            <a:outerShdw blurRad="38100" dist="38100" dir="2700000" algn="tl">
                              <a:srgbClr val="C0C0C0"/>
                            </a:outerShdw>
                          </a:effectLst>
                        </a:rPr>
                        <a:t>3</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4</a:t>
                      </a:r>
                      <a:endPar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5</a:t>
                      </a:r>
                      <a:endPar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6</a:t>
                      </a:r>
                      <a:endPar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extLst>
                  <a:ext uri="{0D108BD9-81ED-4DB2-BD59-A6C34878D82A}">
                    <a16:rowId xmlns:a16="http://schemas.microsoft.com/office/drawing/2014/main" val="10001"/>
                  </a:ext>
                </a:extLst>
              </a:tr>
              <a:tr h="57626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u="none" strike="noStrike" cap="none" normalizeH="0" baseline="0">
                          <a:ln>
                            <a:noFill/>
                          </a:ln>
                          <a:effectLst>
                            <a:outerShdw blurRad="38100" dist="38100" dir="2700000" algn="tl">
                              <a:srgbClr val="C0C0C0"/>
                            </a:outerShdw>
                          </a:effectLst>
                        </a:rPr>
                        <a:t>杂化轨道数</a:t>
                      </a:r>
                      <a:endParaRPr kumimoji="1" lang="zh-CN" alt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2</a:t>
                      </a:r>
                      <a:endPar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dirty="0">
                          <a:ln>
                            <a:noFill/>
                          </a:ln>
                          <a:effectLst>
                            <a:outerShdw blurRad="38100" dist="38100" dir="2700000" algn="tl">
                              <a:srgbClr val="C0C0C0"/>
                            </a:outerShdw>
                          </a:effectLst>
                        </a:rPr>
                        <a:t>3</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dirty="0">
                          <a:ln>
                            <a:noFill/>
                          </a:ln>
                          <a:effectLst>
                            <a:outerShdw blurRad="38100" dist="38100" dir="2700000" algn="tl">
                              <a:srgbClr val="C0C0C0"/>
                            </a:outerShdw>
                          </a:effectLst>
                        </a:rPr>
                        <a:t>4</a:t>
                      </a:r>
                      <a:endParaRPr kumimoji="1" lang="en-US" altLang="zh-CN" sz="20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5</a:t>
                      </a:r>
                      <a:endPar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6</a:t>
                      </a:r>
                      <a:endParaRPr kumimoji="1" lang="en-US" altLang="zh-CN"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extLst>
                  <a:ext uri="{0D108BD9-81ED-4DB2-BD59-A6C34878D82A}">
                    <a16:rowId xmlns:a16="http://schemas.microsoft.com/office/drawing/2014/main" val="10002"/>
                  </a:ext>
                </a:extLst>
              </a:tr>
              <a:tr h="7207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u="none" strike="noStrike" cap="none" normalizeH="0" baseline="0">
                          <a:ln>
                            <a:noFill/>
                          </a:ln>
                          <a:effectLst>
                            <a:outerShdw blurRad="38100" dist="38100" dir="2700000" algn="tl">
                              <a:srgbClr val="C0C0C0"/>
                            </a:outerShdw>
                          </a:effectLst>
                        </a:rPr>
                        <a:t>空间构型</a:t>
                      </a:r>
                      <a:endParaRPr kumimoji="1" lang="zh-CN" alt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u="none" strike="noStrike" cap="none" normalizeH="0" baseline="0">
                          <a:ln>
                            <a:noFill/>
                          </a:ln>
                          <a:effectLst>
                            <a:outerShdw blurRad="38100" dist="38100" dir="2700000" algn="tl">
                              <a:srgbClr val="C0C0C0"/>
                            </a:outerShdw>
                          </a:effectLst>
                        </a:rPr>
                        <a:t>直线型</a:t>
                      </a:r>
                      <a:endParaRPr kumimoji="1" lang="zh-CN" alt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u="none" strike="noStrike" cap="none" normalizeH="0" baseline="0">
                          <a:ln>
                            <a:noFill/>
                          </a:ln>
                          <a:effectLst>
                            <a:outerShdw blurRad="38100" dist="38100" dir="2700000" algn="tl">
                              <a:srgbClr val="C0C0C0"/>
                            </a:outerShdw>
                          </a:effectLst>
                        </a:rPr>
                        <a:t>平面三角形</a:t>
                      </a:r>
                      <a:endParaRPr kumimoji="1" lang="zh-CN" alt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u="none" strike="noStrike" cap="none" normalizeH="0" baseline="0" dirty="0">
                          <a:ln>
                            <a:noFill/>
                          </a:ln>
                          <a:effectLst>
                            <a:outerShdw blurRad="38100" dist="38100" dir="2700000" algn="tl">
                              <a:srgbClr val="C0C0C0"/>
                            </a:outerShdw>
                          </a:effectLst>
                        </a:rPr>
                        <a:t>四面体</a:t>
                      </a:r>
                      <a:endParaRPr kumimoji="1" lang="zh-CN" altLang="en-US" sz="20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u="none" strike="noStrike" cap="none" normalizeH="0" baseline="0" dirty="0">
                          <a:ln>
                            <a:noFill/>
                          </a:ln>
                          <a:effectLst>
                            <a:outerShdw blurRad="38100" dist="38100" dir="2700000" algn="tl">
                              <a:srgbClr val="C0C0C0"/>
                            </a:outerShdw>
                          </a:effectLst>
                        </a:rPr>
                        <a:t>三角双锥体</a:t>
                      </a:r>
                      <a:endParaRPr kumimoji="1" lang="zh-CN" altLang="en-US" sz="20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u="none" strike="noStrike" cap="none" normalizeH="0" baseline="0">
                          <a:ln>
                            <a:noFill/>
                          </a:ln>
                          <a:effectLst>
                            <a:outerShdw blurRad="38100" dist="38100" dir="2700000" algn="tl">
                              <a:srgbClr val="C0C0C0"/>
                            </a:outerShdw>
                          </a:effectLst>
                        </a:rPr>
                        <a:t>八面体</a:t>
                      </a:r>
                      <a:endParaRPr kumimoji="1" lang="zh-CN" alt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extLst>
                  <a:ext uri="{0D108BD9-81ED-4DB2-BD59-A6C34878D82A}">
                    <a16:rowId xmlns:a16="http://schemas.microsoft.com/office/drawing/2014/main" val="10003"/>
                  </a:ext>
                </a:extLst>
              </a:tr>
              <a:tr h="71913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u="none" strike="noStrike" cap="none" normalizeH="0" baseline="0" dirty="0">
                          <a:ln>
                            <a:noFill/>
                          </a:ln>
                          <a:effectLst>
                            <a:outerShdw blurRad="38100" dist="38100" dir="2700000" algn="tl">
                              <a:srgbClr val="C0C0C0"/>
                            </a:outerShdw>
                          </a:effectLst>
                        </a:rPr>
                        <a:t>实例</a:t>
                      </a:r>
                      <a:endParaRPr kumimoji="1" lang="zh-CN" altLang="en-US" sz="20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BeCl</a:t>
                      </a:r>
                      <a:r>
                        <a:rPr kumimoji="1" lang="en-US" altLang="zh-CN" sz="2000" u="none" strike="noStrike" cap="none" normalizeH="0" baseline="-25000">
                          <a:ln>
                            <a:noFill/>
                          </a:ln>
                          <a:effectLst>
                            <a:outerShdw blurRad="38100" dist="38100" dir="2700000" algn="tl">
                              <a:srgbClr val="C0C0C0"/>
                            </a:outerShdw>
                          </a:effectLst>
                        </a:rPr>
                        <a:t>2</a:t>
                      </a:r>
                      <a:r>
                        <a:rPr kumimoji="1" lang="en-US" altLang="zh-CN" sz="2000" u="none" strike="noStrike" cap="none" normalizeH="0" baseline="0">
                          <a:ln>
                            <a:noFill/>
                          </a:ln>
                          <a:effectLst>
                            <a:outerShdw blurRad="38100" dist="38100" dir="2700000" algn="tl">
                              <a:srgbClr val="C0C0C0"/>
                            </a:outerShdw>
                          </a:effectLst>
                        </a:rPr>
                        <a:t>, CO</a:t>
                      </a:r>
                      <a:r>
                        <a:rPr kumimoji="1" lang="en-US" altLang="zh-CN" sz="2000" u="none" strike="noStrike" cap="none" normalizeH="0" baseline="-25000">
                          <a:ln>
                            <a:noFill/>
                          </a:ln>
                          <a:effectLst>
                            <a:outerShdw blurRad="38100" dist="38100" dir="2700000" algn="tl">
                              <a:srgbClr val="C0C0C0"/>
                            </a:outerShdw>
                          </a:effectLst>
                        </a:rPr>
                        <a:t>2</a:t>
                      </a:r>
                      <a:endParaRPr kumimoji="1" lang="en-US" altLang="zh-CN" sz="2000" b="1" i="0"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BF</a:t>
                      </a:r>
                      <a:r>
                        <a:rPr kumimoji="1" lang="en-US" altLang="zh-CN" sz="2000" u="none" strike="noStrike" cap="none" normalizeH="0" baseline="-25000">
                          <a:ln>
                            <a:noFill/>
                          </a:ln>
                          <a:effectLst>
                            <a:outerShdw blurRad="38100" dist="38100" dir="2700000" algn="tl">
                              <a:srgbClr val="C0C0C0"/>
                            </a:outerShdw>
                          </a:effectLst>
                        </a:rPr>
                        <a:t>3</a:t>
                      </a:r>
                      <a:r>
                        <a:rPr kumimoji="1" lang="en-US" altLang="zh-CN" sz="2000" u="none" strike="noStrike" cap="none" normalizeH="0" baseline="0">
                          <a:ln>
                            <a:noFill/>
                          </a:ln>
                          <a:effectLst>
                            <a:outerShdw blurRad="38100" dist="38100" dir="2700000" algn="tl">
                              <a:srgbClr val="C0C0C0"/>
                            </a:outerShdw>
                          </a:effectLst>
                        </a:rPr>
                        <a:t>, BCl</a:t>
                      </a:r>
                      <a:r>
                        <a:rPr kumimoji="1" lang="en-US" altLang="zh-CN" sz="2000" u="none" strike="noStrike" cap="none" normalizeH="0" baseline="-25000">
                          <a:ln>
                            <a:noFill/>
                          </a:ln>
                          <a:effectLst>
                            <a:outerShdw blurRad="38100" dist="38100" dir="2700000" algn="tl">
                              <a:srgbClr val="C0C0C0"/>
                            </a:outerShdw>
                          </a:effectLst>
                        </a:rPr>
                        <a:t>3</a:t>
                      </a:r>
                      <a:endParaRPr kumimoji="1" lang="en-US" altLang="zh-CN" sz="2000" b="1" i="0"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a:ln>
                            <a:noFill/>
                          </a:ln>
                          <a:effectLst>
                            <a:outerShdw blurRad="38100" dist="38100" dir="2700000" algn="tl">
                              <a:srgbClr val="C0C0C0"/>
                            </a:outerShdw>
                          </a:effectLst>
                        </a:rPr>
                        <a:t>CH</a:t>
                      </a:r>
                      <a:r>
                        <a:rPr kumimoji="1" lang="en-US" altLang="zh-CN" sz="2000" u="none" strike="noStrike" cap="none" normalizeH="0" baseline="-25000">
                          <a:ln>
                            <a:noFill/>
                          </a:ln>
                          <a:effectLst>
                            <a:outerShdw blurRad="38100" dist="38100" dir="2700000" algn="tl">
                              <a:srgbClr val="C0C0C0"/>
                            </a:outerShdw>
                          </a:effectLst>
                        </a:rPr>
                        <a:t>4</a:t>
                      </a:r>
                      <a:r>
                        <a:rPr kumimoji="1" lang="en-US" altLang="zh-CN" sz="2000" u="none" strike="noStrike" cap="none" normalizeH="0" baseline="0">
                          <a:ln>
                            <a:noFill/>
                          </a:ln>
                          <a:effectLst>
                            <a:outerShdw blurRad="38100" dist="38100" dir="2700000" algn="tl">
                              <a:srgbClr val="C0C0C0"/>
                            </a:outerShdw>
                          </a:effectLst>
                        </a:rPr>
                        <a:t>, CCl</a:t>
                      </a:r>
                      <a:r>
                        <a:rPr kumimoji="1" lang="en-US" altLang="zh-CN" sz="2000" u="none" strike="noStrike" cap="none" normalizeH="0" baseline="-25000">
                          <a:ln>
                            <a:noFill/>
                          </a:ln>
                          <a:effectLst>
                            <a:outerShdw blurRad="38100" dist="38100" dir="2700000" algn="tl">
                              <a:srgbClr val="C0C0C0"/>
                            </a:outerShdw>
                          </a:effectLst>
                        </a:rPr>
                        <a:t>4</a:t>
                      </a:r>
                      <a:endParaRPr kumimoji="1" lang="en-US" altLang="zh-CN" sz="2000" b="1" i="0"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1" lang="en-GB" altLang="zh-CN" sz="2000" u="none" strike="noStrike" cap="none" normalizeH="0" baseline="0" dirty="0">
                          <a:ln>
                            <a:noFill/>
                          </a:ln>
                          <a:effectLst>
                            <a:outerShdw blurRad="38100" dist="38100" dir="2700000" algn="tl">
                              <a:srgbClr val="C0C0C0"/>
                            </a:outerShdw>
                          </a:effectLst>
                        </a:rPr>
                        <a:t>PCl</a:t>
                      </a:r>
                      <a:r>
                        <a:rPr kumimoji="1" lang="en-GB" altLang="zh-CN" sz="2000" u="none" strike="noStrike" cap="none" normalizeH="0" baseline="-25000" dirty="0">
                          <a:ln>
                            <a:noFill/>
                          </a:ln>
                          <a:effectLst>
                            <a:outerShdw blurRad="38100" dist="38100" dir="2700000" algn="tl">
                              <a:srgbClr val="C0C0C0"/>
                            </a:outerShdw>
                          </a:effectLst>
                        </a:rPr>
                        <a:t>5</a:t>
                      </a:r>
                      <a:endParaRPr kumimoji="1" lang="en-US" altLang="zh-CN" sz="2000" b="1" i="0" u="none" strike="noStrike" cap="none" normalizeH="0" baseline="-25000" dirty="0">
                        <a:ln>
                          <a:noFill/>
                        </a:ln>
                        <a:solidFill>
                          <a:schemeClr val="tx1"/>
                        </a:solidFill>
                        <a:effectLst>
                          <a:outerShdw blurRad="38100" dist="38100" dir="2700000" algn="tl">
                            <a:srgbClr val="C0C0C0"/>
                          </a:outerShdw>
                        </a:effectLst>
                        <a:latin typeface="Times New Roman" pitchFamily="18" charset="0"/>
                        <a:ea typeface="宋体" charset="-122"/>
                      </a:endParaRPr>
                    </a:p>
                  </a:txBody>
                  <a:tcPr marL="98071" marR="9807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u="none" strike="noStrike" cap="none" normalizeH="0" baseline="0" dirty="0">
                          <a:ln>
                            <a:noFill/>
                          </a:ln>
                          <a:effectLst>
                            <a:outerShdw blurRad="38100" dist="38100" dir="2700000" algn="tl">
                              <a:srgbClr val="C0C0C0"/>
                            </a:outerShdw>
                          </a:effectLst>
                        </a:rPr>
                        <a:t>SF</a:t>
                      </a:r>
                      <a:r>
                        <a:rPr kumimoji="1" lang="en-US" altLang="zh-CN" sz="2000" u="none" strike="noStrike" cap="none" normalizeH="0" baseline="-25000" dirty="0">
                          <a:ln>
                            <a:noFill/>
                          </a:ln>
                          <a:effectLst>
                            <a:outerShdw blurRad="38100" dist="38100" dir="2700000" algn="tl">
                              <a:srgbClr val="C0C0C0"/>
                            </a:outerShdw>
                          </a:effectLst>
                        </a:rPr>
                        <a:t>6</a:t>
                      </a:r>
                      <a:r>
                        <a:rPr kumimoji="1" lang="en-US" altLang="zh-CN" sz="2000" u="none" strike="noStrike" cap="none" normalizeH="0" baseline="0" dirty="0">
                          <a:ln>
                            <a:noFill/>
                          </a:ln>
                          <a:effectLst>
                            <a:outerShdw blurRad="38100" dist="38100" dir="2700000" algn="tl">
                              <a:srgbClr val="C0C0C0"/>
                            </a:outerShdw>
                          </a:effectLst>
                        </a:rPr>
                        <a:t>, SiF</a:t>
                      </a:r>
                      <a:r>
                        <a:rPr kumimoji="1" lang="en-US" altLang="zh-CN" sz="2000" u="none" strike="noStrike" cap="none" normalizeH="0" baseline="-25000" dirty="0">
                          <a:ln>
                            <a:noFill/>
                          </a:ln>
                          <a:effectLst>
                            <a:outerShdw blurRad="38100" dist="38100" dir="2700000" algn="tl">
                              <a:srgbClr val="C0C0C0"/>
                            </a:outerShdw>
                          </a:effectLst>
                        </a:rPr>
                        <a:t>6</a:t>
                      </a:r>
                      <a:r>
                        <a:rPr kumimoji="1" lang="en-US" altLang="zh-CN" sz="2000" u="none" strike="noStrike" cap="none" normalizeH="0" baseline="30000" dirty="0">
                          <a:ln>
                            <a:noFill/>
                          </a:ln>
                          <a:effectLst>
                            <a:outerShdw blurRad="38100" dist="38100" dir="2700000" algn="tl">
                              <a:srgbClr val="C0C0C0"/>
                            </a:outerShdw>
                          </a:effectLst>
                        </a:rPr>
                        <a:t>2-</a:t>
                      </a:r>
                      <a:endParaRPr kumimoji="1" lang="en-US" altLang="zh-CN" sz="2000" b="1" i="0" u="none" strike="noStrike" cap="none" normalizeH="0" baseline="-25000" dirty="0">
                        <a:ln>
                          <a:noFill/>
                        </a:ln>
                        <a:solidFill>
                          <a:schemeClr val="tx1"/>
                        </a:solidFill>
                        <a:effectLst>
                          <a:outerShdw blurRad="38100" dist="38100" dir="2700000" algn="tl">
                            <a:srgbClr val="C0C0C0"/>
                          </a:outerShdw>
                        </a:effectLst>
                        <a:latin typeface="Times New Roman" pitchFamily="18" charset="0"/>
                        <a:ea typeface="楷体_GB2312" pitchFamily="49" charset="-122"/>
                      </a:endParaRPr>
                    </a:p>
                  </a:txBody>
                  <a:tcPr marL="98071" marR="98071" anchor="ctr" anchorCtr="1" horzOverflow="overflow"/>
                </a:tc>
                <a:extLst>
                  <a:ext uri="{0D108BD9-81ED-4DB2-BD59-A6C34878D82A}">
                    <a16:rowId xmlns:a16="http://schemas.microsoft.com/office/drawing/2014/main" val="10004"/>
                  </a:ext>
                </a:extLst>
              </a:tr>
            </a:tbl>
          </a:graphicData>
        </a:graphic>
      </p:graphicFrame>
      <p:sp>
        <p:nvSpPr>
          <p:cNvPr id="196669" name="Rectangle 61"/>
          <p:cNvSpPr>
            <a:spLocks noChangeArrowheads="1"/>
          </p:cNvSpPr>
          <p:nvPr/>
        </p:nvSpPr>
        <p:spPr bwMode="auto">
          <a:xfrm>
            <a:off x="684213" y="1700213"/>
            <a:ext cx="7772400" cy="762000"/>
          </a:xfrm>
          <a:prstGeom prst="rect">
            <a:avLst/>
          </a:prstGeom>
          <a:noFill/>
          <a:ln w="9525">
            <a:noFill/>
            <a:miter lim="800000"/>
            <a:headEnd/>
            <a:tailEnd/>
          </a:ln>
        </p:spPr>
        <p:txBody>
          <a:bodyPr anchor="ctr"/>
          <a:lstStyle/>
          <a:p>
            <a:pPr algn="ctr" eaLnBrk="0" hangingPunct="0">
              <a:defRPr/>
            </a:pPr>
            <a:r>
              <a:rPr lang="zh-CN" altLang="en-US" sz="2800" b="1" dirty="0">
                <a:solidFill>
                  <a:srgbClr val="0000FF"/>
                </a:solidFill>
                <a:latin typeface="Times New Roman" panose="02020603050405020304" pitchFamily="18" charset="0"/>
                <a:ea typeface="楷体_GB2312" pitchFamily="49" charset="-122"/>
                <a:cs typeface="Times New Roman" panose="02020603050405020304" pitchFamily="18" charset="0"/>
              </a:rPr>
              <a:t>杂化轨道的类型与空间结构的关系</a:t>
            </a:r>
          </a:p>
        </p:txBody>
      </p:sp>
    </p:spTree>
  </p:cSld>
  <p:clrMapOvr>
    <a:masterClrMapping/>
  </p:clrMapOvr>
  <p:transition advClick="0"/>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1520" y="315913"/>
            <a:ext cx="6573837" cy="676275"/>
          </a:xfrm>
        </p:spPr>
        <p:txBody>
          <a:bodyPr/>
          <a:lstStyle/>
          <a:p>
            <a:pPr>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p>
        </p:txBody>
      </p:sp>
      <p:sp>
        <p:nvSpPr>
          <p:cNvPr id="197635" name="Rectangle 3"/>
          <p:cNvSpPr>
            <a:spLocks noGrp="1" noChangeArrowheads="1"/>
          </p:cNvSpPr>
          <p:nvPr>
            <p:ph idx="1"/>
          </p:nvPr>
        </p:nvSpPr>
        <p:spPr>
          <a:xfrm>
            <a:off x="287338" y="1268413"/>
            <a:ext cx="8748712" cy="4852987"/>
          </a:xfrm>
        </p:spPr>
        <p:txBody>
          <a:bodyPr/>
          <a:lstStyle/>
          <a:p>
            <a:pPr>
              <a:spcBef>
                <a:spcPts val="600"/>
              </a:spcBef>
              <a:buClrTx/>
              <a:buSzTx/>
              <a:buFontTx/>
              <a:buNone/>
              <a:defRPr/>
            </a:pPr>
            <a:r>
              <a:rPr lang="zh-CN" altLang="en-US" dirty="0">
                <a:solidFill>
                  <a:srgbClr val="FF0000"/>
                </a:solidFill>
                <a:effectLst/>
                <a:latin typeface="Times New Roman" panose="02020603050405020304" pitchFamily="18" charset="0"/>
                <a:ea typeface="楷体_GB2312" pitchFamily="49" charset="-122"/>
                <a:cs typeface="Times New Roman" panose="02020603050405020304" pitchFamily="18" charset="0"/>
              </a:rPr>
              <a:t>例题：</a:t>
            </a:r>
            <a:endPar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endParaRPr>
          </a:p>
          <a:p>
            <a:pPr>
              <a:spcBef>
                <a:spcPts val="600"/>
              </a:spcBef>
              <a:buClrTx/>
              <a:buSzTx/>
              <a:buFontTx/>
              <a:buNone/>
              <a:defRPr/>
            </a:pPr>
            <a:r>
              <a:rPr lang="en-US" altLang="zh-CN" dirty="0">
                <a:solidFill>
                  <a:schemeClr val="accent1"/>
                </a:solidFill>
                <a:effectLst/>
                <a:latin typeface="Times New Roman" panose="02020603050405020304" pitchFamily="18" charset="0"/>
                <a:ea typeface="楷体_GB2312" pitchFamily="49" charset="-122"/>
                <a:cs typeface="Times New Roman" panose="02020603050405020304" pitchFamily="18" charset="0"/>
              </a:rPr>
              <a:t> </a:t>
            </a:r>
            <a:r>
              <a:rPr lang="zh-CN" altLang="en-US" dirty="0">
                <a:effectLst/>
                <a:latin typeface="Times New Roman" panose="02020603050405020304" pitchFamily="18" charset="0"/>
                <a:ea typeface="楷体_GB2312" pitchFamily="49" charset="-122"/>
                <a:cs typeface="Times New Roman" panose="02020603050405020304" pitchFamily="18" charset="0"/>
              </a:rPr>
              <a:t>分别说明</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H</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2</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H</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4</a:t>
            </a:r>
            <a:r>
              <a:rPr lang="zh-CN" altLang="en-US" dirty="0">
                <a:effectLst/>
                <a:latin typeface="Times New Roman" panose="02020603050405020304" pitchFamily="18" charset="0"/>
                <a:ea typeface="楷体_GB2312" pitchFamily="49" charset="-122"/>
                <a:cs typeface="Times New Roman" panose="02020603050405020304" pitchFamily="18" charset="0"/>
              </a:rPr>
              <a:t>和</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H</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6</a:t>
            </a:r>
            <a:r>
              <a:rPr lang="zh-CN" altLang="en-US" dirty="0">
                <a:effectLst/>
                <a:latin typeface="Times New Roman" panose="02020603050405020304" pitchFamily="18" charset="0"/>
                <a:ea typeface="楷体_GB2312" pitchFamily="49" charset="-122"/>
                <a:cs typeface="Times New Roman" panose="02020603050405020304" pitchFamily="18" charset="0"/>
              </a:rPr>
              <a:t>中</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zh-CN" altLang="en-US" dirty="0">
                <a:effectLst/>
                <a:latin typeface="Times New Roman" panose="02020603050405020304" pitchFamily="18" charset="0"/>
                <a:ea typeface="楷体_GB2312" pitchFamily="49" charset="-122"/>
                <a:cs typeface="Times New Roman" panose="02020603050405020304" pitchFamily="18" charset="0"/>
              </a:rPr>
              <a:t>原子杂化类型。</a:t>
            </a:r>
            <a:endParaRPr lang="en-US" altLang="zh-CN" dirty="0">
              <a:effectLst/>
              <a:latin typeface="Times New Roman" panose="02020603050405020304" pitchFamily="18" charset="0"/>
              <a:ea typeface="楷体_GB2312" pitchFamily="49" charset="-122"/>
              <a:cs typeface="Times New Roman" panose="02020603050405020304" pitchFamily="18" charset="0"/>
            </a:endParaRPr>
          </a:p>
          <a:p>
            <a:pPr>
              <a:spcBef>
                <a:spcPts val="600"/>
              </a:spcBef>
              <a:buClrTx/>
              <a:buSzTx/>
              <a:buFontTx/>
              <a:buNone/>
              <a:defRPr/>
            </a:pPr>
            <a:endParaRPr lang="en-US" altLang="zh-CN" dirty="0">
              <a:effectLst/>
              <a:latin typeface="Times New Roman" panose="02020603050405020304" pitchFamily="18" charset="0"/>
              <a:ea typeface="楷体_GB2312" pitchFamily="49" charset="-122"/>
              <a:cs typeface="Times New Roman" panose="02020603050405020304" pitchFamily="18" charset="0"/>
            </a:endParaRPr>
          </a:p>
          <a:p>
            <a:pPr>
              <a:spcBef>
                <a:spcPts val="600"/>
              </a:spcBef>
              <a:buClrTx/>
              <a:buSzTx/>
              <a:buFontTx/>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① </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C</a:t>
            </a:r>
            <a:r>
              <a:rPr lang="en-US" altLang="zh-CN" baseline="-25000" dirty="0">
                <a:solidFill>
                  <a:srgbClr val="0000FF"/>
                </a:solidFill>
                <a:effectLst/>
                <a:latin typeface="Times New Roman" panose="02020603050405020304" pitchFamily="18" charset="0"/>
                <a:ea typeface="楷体_GB2312" pitchFamily="49" charset="-122"/>
                <a:cs typeface="Times New Roman" panose="02020603050405020304" pitchFamily="18" charset="0"/>
              </a:rPr>
              <a:t>2</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H</a:t>
            </a:r>
            <a:r>
              <a:rPr lang="en-US" altLang="zh-CN" baseline="-25000" dirty="0">
                <a:solidFill>
                  <a:srgbClr val="0000FF"/>
                </a:solidFill>
                <a:effectLst/>
                <a:latin typeface="Times New Roman" panose="02020603050405020304" pitchFamily="18" charset="0"/>
                <a:ea typeface="楷体_GB2312" pitchFamily="49" charset="-122"/>
                <a:cs typeface="Times New Roman" panose="02020603050405020304" pitchFamily="18" charset="0"/>
              </a:rPr>
              <a:t>2</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中</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C</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原子</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sp</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杂化</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zh-CN" altLang="en-US" dirty="0">
                <a:effectLst/>
                <a:latin typeface="Times New Roman" panose="02020603050405020304" pitchFamily="18" charset="0"/>
                <a:ea typeface="楷体_GB2312" pitchFamily="49" charset="-122"/>
                <a:cs typeface="Times New Roman" panose="02020603050405020304" pitchFamily="18" charset="0"/>
              </a:rPr>
              <a:t>与</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zh-CN" altLang="en-US" dirty="0">
                <a:effectLst/>
                <a:latin typeface="Times New Roman" panose="02020603050405020304" pitchFamily="18" charset="0"/>
                <a:ea typeface="楷体_GB2312" pitchFamily="49" charset="-122"/>
                <a:cs typeface="Times New Roman" panose="02020603050405020304" pitchFamily="18" charset="0"/>
              </a:rPr>
              <a:t>之间一个</a:t>
            </a:r>
            <a:r>
              <a:rPr lang="en-US" altLang="zh-CN" dirty="0">
                <a:effectLst/>
                <a:latin typeface="Times New Roman" panose="02020603050405020304" pitchFamily="18" charset="0"/>
                <a:ea typeface="楷体_GB2312" pitchFamily="49" charset="-122"/>
                <a:cs typeface="Times New Roman" panose="02020603050405020304" pitchFamily="18" charset="0"/>
              </a:rPr>
              <a:t>σ</a:t>
            </a:r>
            <a:r>
              <a:rPr lang="zh-CN" altLang="en-GB" dirty="0">
                <a:effectLst/>
                <a:latin typeface="Times New Roman" panose="02020603050405020304" pitchFamily="18" charset="0"/>
                <a:ea typeface="楷体_GB2312" pitchFamily="49" charset="-122"/>
                <a:cs typeface="Times New Roman" panose="02020603050405020304" pitchFamily="18" charset="0"/>
              </a:rPr>
              <a:t>键 、两个</a:t>
            </a:r>
            <a:r>
              <a:rPr lang="zh-CN" altLang="en-US" dirty="0">
                <a:effectLst/>
                <a:latin typeface="Times New Roman" panose="02020603050405020304" pitchFamily="18" charset="0"/>
                <a:ea typeface="楷体_GB2312" pitchFamily="49" charset="-122"/>
                <a:cs typeface="Times New Roman" panose="02020603050405020304" pitchFamily="18" charset="0"/>
                <a:sym typeface="Symbol" pitchFamily="18" charset="2"/>
              </a:rPr>
              <a:t></a:t>
            </a:r>
            <a:r>
              <a:rPr lang="zh-CN" altLang="en-US" dirty="0">
                <a:effectLst/>
                <a:latin typeface="Times New Roman" panose="02020603050405020304" pitchFamily="18" charset="0"/>
                <a:ea typeface="楷体_GB2312" pitchFamily="49" charset="-122"/>
                <a:cs typeface="Times New Roman" panose="02020603050405020304" pitchFamily="18" charset="0"/>
              </a:rPr>
              <a:t>键，</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zh-CN" altLang="en-US" dirty="0">
                <a:effectLst/>
                <a:latin typeface="Times New Roman" panose="02020603050405020304" pitchFamily="18" charset="0"/>
                <a:ea typeface="楷体_GB2312" pitchFamily="49" charset="-122"/>
                <a:cs typeface="Times New Roman" panose="02020603050405020304" pitchFamily="18" charset="0"/>
              </a:rPr>
              <a:t>与</a:t>
            </a:r>
            <a:r>
              <a:rPr lang="en-US" altLang="zh-CN" dirty="0">
                <a:effectLst/>
                <a:latin typeface="Times New Roman" panose="02020603050405020304" pitchFamily="18" charset="0"/>
                <a:ea typeface="楷体_GB2312" pitchFamily="49" charset="-122"/>
                <a:cs typeface="Times New Roman" panose="02020603050405020304" pitchFamily="18" charset="0"/>
              </a:rPr>
              <a:t>H</a:t>
            </a:r>
            <a:r>
              <a:rPr lang="zh-CN" altLang="en-US" dirty="0">
                <a:effectLst/>
                <a:latin typeface="Times New Roman" panose="02020603050405020304" pitchFamily="18" charset="0"/>
                <a:ea typeface="楷体_GB2312" pitchFamily="49" charset="-122"/>
                <a:cs typeface="Times New Roman" panose="02020603050405020304" pitchFamily="18" charset="0"/>
              </a:rPr>
              <a:t>之间一个</a:t>
            </a:r>
            <a:r>
              <a:rPr lang="en-US" altLang="zh-CN" dirty="0">
                <a:effectLst/>
                <a:latin typeface="Times New Roman" panose="02020603050405020304" pitchFamily="18" charset="0"/>
                <a:ea typeface="楷体_GB2312" pitchFamily="49" charset="-122"/>
                <a:cs typeface="Times New Roman" panose="02020603050405020304" pitchFamily="18" charset="0"/>
              </a:rPr>
              <a:t>σ</a:t>
            </a:r>
            <a:r>
              <a:rPr lang="zh-CN" altLang="en-GB" dirty="0">
                <a:effectLst/>
                <a:latin typeface="Times New Roman" panose="02020603050405020304" pitchFamily="18" charset="0"/>
                <a:ea typeface="楷体_GB2312" pitchFamily="49" charset="-122"/>
                <a:cs typeface="Times New Roman" panose="02020603050405020304" pitchFamily="18" charset="0"/>
              </a:rPr>
              <a:t>键 </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en-US" altLang="zh-CN" dirty="0" err="1">
                <a:effectLst/>
                <a:latin typeface="Times New Roman" panose="02020603050405020304" pitchFamily="18" charset="0"/>
                <a:ea typeface="楷体_GB2312" pitchFamily="49" charset="-122"/>
                <a:cs typeface="Times New Roman" panose="02020603050405020304" pitchFamily="18" charset="0"/>
              </a:rPr>
              <a:t>Cσ</a:t>
            </a:r>
            <a:r>
              <a:rPr lang="zh-CN" altLang="en-GB" dirty="0">
                <a:effectLst/>
                <a:latin typeface="Times New Roman" panose="02020603050405020304" pitchFamily="18" charset="0"/>
                <a:ea typeface="楷体_GB2312" pitchFamily="49" charset="-122"/>
                <a:cs typeface="Times New Roman" panose="02020603050405020304" pitchFamily="18" charset="0"/>
              </a:rPr>
              <a:t>键</a:t>
            </a:r>
            <a:r>
              <a:rPr lang="zh-CN" altLang="en-US" dirty="0">
                <a:effectLst/>
                <a:latin typeface="Times New Roman" panose="02020603050405020304" pitchFamily="18" charset="0"/>
                <a:ea typeface="楷体_GB2312" pitchFamily="49" charset="-122"/>
                <a:cs typeface="Times New Roman" panose="02020603050405020304" pitchFamily="18" charset="0"/>
              </a:rPr>
              <a:t>与</a:t>
            </a:r>
            <a:r>
              <a:rPr lang="en-US" altLang="zh-CN" dirty="0">
                <a:effectLst/>
                <a:latin typeface="Times New Roman" panose="02020603050405020304" pitchFamily="18" charset="0"/>
                <a:ea typeface="楷体_GB2312" pitchFamily="49" charset="-122"/>
                <a:cs typeface="Times New Roman" panose="02020603050405020304" pitchFamily="18" charset="0"/>
              </a:rPr>
              <a:t>C-H</a:t>
            </a:r>
            <a:r>
              <a:rPr lang="zh-CN" altLang="en-US" dirty="0">
                <a:effectLst/>
                <a:latin typeface="Times New Roman" panose="02020603050405020304" pitchFamily="18" charset="0"/>
                <a:ea typeface="楷体_GB2312" pitchFamily="49" charset="-122"/>
                <a:cs typeface="Times New Roman" panose="02020603050405020304" pitchFamily="18" charset="0"/>
              </a:rPr>
              <a:t>之间为线性。</a:t>
            </a:r>
          </a:p>
          <a:p>
            <a:pPr>
              <a:spcBef>
                <a:spcPts val="600"/>
              </a:spcBef>
              <a:buClrTx/>
              <a:buSzTx/>
              <a:buFontTx/>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② </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C</a:t>
            </a:r>
            <a:r>
              <a:rPr lang="en-US" altLang="zh-CN" baseline="-25000" dirty="0">
                <a:solidFill>
                  <a:srgbClr val="0000FF"/>
                </a:solidFill>
                <a:effectLst/>
                <a:latin typeface="Times New Roman" panose="02020603050405020304" pitchFamily="18" charset="0"/>
                <a:ea typeface="楷体_GB2312" pitchFamily="49" charset="-122"/>
                <a:cs typeface="Times New Roman" panose="02020603050405020304" pitchFamily="18" charset="0"/>
              </a:rPr>
              <a:t>2</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H</a:t>
            </a:r>
            <a:r>
              <a:rPr lang="en-US" altLang="zh-CN" baseline="-25000" dirty="0">
                <a:solidFill>
                  <a:srgbClr val="0000FF"/>
                </a:solidFill>
                <a:effectLst/>
                <a:latin typeface="Times New Roman" panose="02020603050405020304" pitchFamily="18" charset="0"/>
                <a:ea typeface="楷体_GB2312" pitchFamily="49" charset="-122"/>
                <a:cs typeface="Times New Roman" panose="02020603050405020304" pitchFamily="18" charset="0"/>
              </a:rPr>
              <a:t>4</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中</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C</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原子</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sp</a:t>
            </a:r>
            <a:r>
              <a:rPr lang="en-US" altLang="zh-CN" baseline="30000" dirty="0">
                <a:solidFill>
                  <a:srgbClr val="0000FF"/>
                </a:solidFill>
                <a:effectLst/>
                <a:latin typeface="Times New Roman" panose="02020603050405020304" pitchFamily="18" charset="0"/>
                <a:ea typeface="楷体_GB2312" pitchFamily="49" charset="-122"/>
                <a:cs typeface="Times New Roman" panose="02020603050405020304" pitchFamily="18" charset="0"/>
              </a:rPr>
              <a:t>2</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杂化</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zh-CN" altLang="en-US" dirty="0">
                <a:effectLst/>
                <a:latin typeface="Times New Roman" panose="02020603050405020304" pitchFamily="18" charset="0"/>
                <a:ea typeface="楷体_GB2312" pitchFamily="49" charset="-122"/>
                <a:cs typeface="Times New Roman" panose="02020603050405020304" pitchFamily="18" charset="0"/>
              </a:rPr>
              <a:t>与</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zh-CN" altLang="en-US" dirty="0">
                <a:effectLst/>
                <a:latin typeface="Times New Roman" panose="02020603050405020304" pitchFamily="18" charset="0"/>
                <a:ea typeface="楷体_GB2312" pitchFamily="49" charset="-122"/>
                <a:cs typeface="Times New Roman" panose="02020603050405020304" pitchFamily="18" charset="0"/>
              </a:rPr>
              <a:t>之间一个</a:t>
            </a:r>
            <a:r>
              <a:rPr lang="en-US" altLang="zh-CN" dirty="0">
                <a:effectLst/>
                <a:latin typeface="Times New Roman" panose="02020603050405020304" pitchFamily="18" charset="0"/>
                <a:ea typeface="楷体_GB2312" pitchFamily="49" charset="-122"/>
                <a:cs typeface="Times New Roman" panose="02020603050405020304" pitchFamily="18" charset="0"/>
              </a:rPr>
              <a:t>σ</a:t>
            </a:r>
            <a:r>
              <a:rPr lang="zh-CN" altLang="en-GB" dirty="0">
                <a:effectLst/>
                <a:latin typeface="Times New Roman" panose="02020603050405020304" pitchFamily="18" charset="0"/>
                <a:ea typeface="楷体_GB2312" pitchFamily="49" charset="-122"/>
                <a:cs typeface="Times New Roman" panose="02020603050405020304" pitchFamily="18" charset="0"/>
              </a:rPr>
              <a:t>键 、一个</a:t>
            </a:r>
            <a:r>
              <a:rPr lang="zh-CN" altLang="en-US" dirty="0">
                <a:effectLst/>
                <a:latin typeface="Times New Roman" panose="02020603050405020304" pitchFamily="18" charset="0"/>
                <a:ea typeface="楷体_GB2312" pitchFamily="49" charset="-122"/>
                <a:cs typeface="Times New Roman" panose="02020603050405020304" pitchFamily="18" charset="0"/>
                <a:sym typeface="Symbol" pitchFamily="18" charset="2"/>
              </a:rPr>
              <a:t> </a:t>
            </a:r>
            <a:r>
              <a:rPr lang="zh-CN" altLang="en-GB" dirty="0">
                <a:effectLst/>
                <a:latin typeface="Times New Roman" panose="02020603050405020304" pitchFamily="18" charset="0"/>
                <a:ea typeface="楷体_GB2312" pitchFamily="49" charset="-122"/>
                <a:cs typeface="Times New Roman" panose="02020603050405020304" pitchFamily="18" charset="0"/>
              </a:rPr>
              <a:t>键 </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zh-CN" altLang="en-US" dirty="0">
                <a:effectLst/>
                <a:latin typeface="Times New Roman" panose="02020603050405020304" pitchFamily="18" charset="0"/>
                <a:ea typeface="楷体_GB2312" pitchFamily="49" charset="-122"/>
                <a:cs typeface="Times New Roman" panose="02020603050405020304" pitchFamily="18" charset="0"/>
              </a:rPr>
              <a:t>与两个</a:t>
            </a:r>
            <a:r>
              <a:rPr lang="en-US" altLang="zh-CN" dirty="0">
                <a:effectLst/>
                <a:latin typeface="Times New Roman" panose="02020603050405020304" pitchFamily="18" charset="0"/>
                <a:ea typeface="楷体_GB2312" pitchFamily="49" charset="-122"/>
                <a:cs typeface="Times New Roman" panose="02020603050405020304" pitchFamily="18" charset="0"/>
              </a:rPr>
              <a:t>H</a:t>
            </a:r>
            <a:r>
              <a:rPr lang="zh-CN" altLang="en-US" dirty="0">
                <a:effectLst/>
                <a:latin typeface="Times New Roman" panose="02020603050405020304" pitchFamily="18" charset="0"/>
                <a:ea typeface="楷体_GB2312" pitchFamily="49" charset="-122"/>
                <a:cs typeface="Times New Roman" panose="02020603050405020304" pitchFamily="18" charset="0"/>
              </a:rPr>
              <a:t>之间形成两个</a:t>
            </a:r>
            <a:r>
              <a:rPr lang="en-US" altLang="zh-CN" dirty="0">
                <a:effectLst/>
                <a:latin typeface="Times New Roman" panose="02020603050405020304" pitchFamily="18" charset="0"/>
                <a:ea typeface="楷体_GB2312" pitchFamily="49" charset="-122"/>
                <a:cs typeface="Times New Roman" panose="02020603050405020304" pitchFamily="18" charset="0"/>
              </a:rPr>
              <a:t>σ</a:t>
            </a:r>
            <a:r>
              <a:rPr lang="zh-CN" altLang="en-GB" dirty="0">
                <a:effectLst/>
                <a:latin typeface="Times New Roman" panose="02020603050405020304" pitchFamily="18" charset="0"/>
                <a:ea typeface="楷体_GB2312" pitchFamily="49" charset="-122"/>
                <a:cs typeface="Times New Roman" panose="02020603050405020304" pitchFamily="18" charset="0"/>
              </a:rPr>
              <a:t>键 </a:t>
            </a:r>
            <a:r>
              <a:rPr lang="zh-CN" altLang="en-US" dirty="0">
                <a:effectLst/>
                <a:latin typeface="Times New Roman" panose="02020603050405020304" pitchFamily="18" charset="0"/>
                <a:ea typeface="楷体_GB2312" pitchFamily="49" charset="-122"/>
                <a:cs typeface="Times New Roman" panose="02020603050405020304" pitchFamily="18" charset="0"/>
              </a:rPr>
              <a:t>。 </a:t>
            </a:r>
            <a:r>
              <a:rPr lang="en-US" altLang="zh-CN" dirty="0">
                <a:effectLst/>
                <a:latin typeface="Times New Roman" panose="02020603050405020304" pitchFamily="18" charset="0"/>
                <a:ea typeface="楷体_GB2312" pitchFamily="49" charset="-122"/>
                <a:cs typeface="Times New Roman" panose="02020603050405020304" pitchFamily="18" charset="0"/>
              </a:rPr>
              <a:t>C-</a:t>
            </a:r>
            <a:r>
              <a:rPr lang="en-US" altLang="zh-CN" dirty="0" err="1">
                <a:effectLst/>
                <a:latin typeface="Times New Roman" panose="02020603050405020304" pitchFamily="18" charset="0"/>
                <a:ea typeface="楷体_GB2312" pitchFamily="49" charset="-122"/>
                <a:cs typeface="Times New Roman" panose="02020603050405020304" pitchFamily="18" charset="0"/>
              </a:rPr>
              <a:t>Cσ</a:t>
            </a:r>
            <a:r>
              <a:rPr lang="zh-CN" altLang="en-GB" dirty="0">
                <a:effectLst/>
                <a:latin typeface="Times New Roman" panose="02020603050405020304" pitchFamily="18" charset="0"/>
                <a:ea typeface="楷体_GB2312" pitchFamily="49" charset="-122"/>
                <a:cs typeface="Times New Roman" panose="02020603050405020304" pitchFamily="18" charset="0"/>
              </a:rPr>
              <a:t>键与两个</a:t>
            </a:r>
            <a:r>
              <a:rPr lang="en-GB" altLang="zh-CN" dirty="0">
                <a:effectLst/>
                <a:latin typeface="Times New Roman" panose="02020603050405020304" pitchFamily="18" charset="0"/>
                <a:ea typeface="楷体_GB2312" pitchFamily="49" charset="-122"/>
                <a:cs typeface="Times New Roman" panose="02020603050405020304" pitchFamily="18" charset="0"/>
              </a:rPr>
              <a:t>C-H</a:t>
            </a:r>
            <a:r>
              <a:rPr lang="zh-CN" altLang="en-GB" dirty="0">
                <a:effectLst/>
                <a:latin typeface="Times New Roman" panose="02020603050405020304" pitchFamily="18" charset="0"/>
                <a:ea typeface="楷体_GB2312" pitchFamily="49" charset="-122"/>
                <a:cs typeface="Times New Roman" panose="02020603050405020304" pitchFamily="18" charset="0"/>
              </a:rPr>
              <a:t>键之间为平面三角形构型。</a:t>
            </a:r>
            <a:endParaRPr lang="zh-CN" altLang="en-US" dirty="0">
              <a:effectLst/>
              <a:latin typeface="Times New Roman" panose="02020603050405020304" pitchFamily="18" charset="0"/>
              <a:ea typeface="楷体_GB2312" pitchFamily="49" charset="-122"/>
              <a:cs typeface="Times New Roman" panose="02020603050405020304" pitchFamily="18" charset="0"/>
            </a:endParaRPr>
          </a:p>
          <a:p>
            <a:pPr>
              <a:spcBef>
                <a:spcPct val="0"/>
              </a:spcBef>
              <a:buClrTx/>
              <a:buSzTx/>
              <a:buFontTx/>
              <a:buNone/>
              <a:defRPr/>
            </a:pPr>
            <a:r>
              <a:rPr lang="zh-CN" altLang="en-US" i="1" dirty="0">
                <a:effectLst/>
                <a:latin typeface="Times New Roman" panose="02020603050405020304" pitchFamily="18" charset="0"/>
                <a:ea typeface="楷体_GB2312" pitchFamily="49" charset="-122"/>
                <a:cs typeface="Times New Roman" panose="02020603050405020304" pitchFamily="18" charset="0"/>
              </a:rPr>
              <a:t>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61"/>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2.3.2.3  </a:t>
            </a:r>
            <a:r>
              <a:rPr lang="zh-CN" altLang="en-US" dirty="0">
                <a:latin typeface="+mj-ea"/>
              </a:rPr>
              <a:t>杂化轨道与分子空间构型</a:t>
            </a:r>
            <a:endParaRPr lang="zh-CN" altLang="en-US" dirty="0"/>
          </a:p>
        </p:txBody>
      </p:sp>
      <p:sp>
        <p:nvSpPr>
          <p:cNvPr id="199683" name="Rectangle 3"/>
          <p:cNvSpPr>
            <a:spLocks noGrp="1" noChangeArrowheads="1"/>
          </p:cNvSpPr>
          <p:nvPr>
            <p:ph idx="1"/>
          </p:nvPr>
        </p:nvSpPr>
        <p:spPr>
          <a:xfrm>
            <a:off x="323850" y="1312863"/>
            <a:ext cx="8569325" cy="5545137"/>
          </a:xfrm>
        </p:spPr>
        <p:txBody>
          <a:bodyPr/>
          <a:lstStyle/>
          <a:p>
            <a:pPr>
              <a:lnSpc>
                <a:spcPct val="120000"/>
              </a:lnSpc>
              <a:buFont typeface="Wingdings" pitchFamily="2" charset="2"/>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③ </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C</a:t>
            </a:r>
            <a:r>
              <a:rPr lang="en-US" altLang="zh-CN" baseline="-25000" dirty="0">
                <a:solidFill>
                  <a:srgbClr val="0000FF"/>
                </a:solidFill>
                <a:effectLst/>
                <a:latin typeface="Times New Roman" panose="02020603050405020304" pitchFamily="18" charset="0"/>
                <a:ea typeface="楷体_GB2312" pitchFamily="49" charset="-122"/>
                <a:cs typeface="Times New Roman" panose="02020603050405020304" pitchFamily="18" charset="0"/>
              </a:rPr>
              <a:t>2</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H</a:t>
            </a:r>
            <a:r>
              <a:rPr lang="en-US" altLang="zh-CN" baseline="-25000" dirty="0">
                <a:solidFill>
                  <a:srgbClr val="0000FF"/>
                </a:solidFill>
                <a:effectLst/>
                <a:latin typeface="Times New Roman" panose="02020603050405020304" pitchFamily="18" charset="0"/>
                <a:ea typeface="楷体_GB2312" pitchFamily="49" charset="-122"/>
                <a:cs typeface="Times New Roman" panose="02020603050405020304" pitchFamily="18" charset="0"/>
              </a:rPr>
              <a:t>6</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中</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C</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原子</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sp</a:t>
            </a:r>
            <a:r>
              <a:rPr lang="en-US" altLang="zh-CN" baseline="30000" dirty="0">
                <a:solidFill>
                  <a:srgbClr val="0000FF"/>
                </a:solidFill>
                <a:effectLst/>
                <a:latin typeface="Times New Roman" panose="02020603050405020304" pitchFamily="18" charset="0"/>
                <a:ea typeface="楷体_GB2312" pitchFamily="49" charset="-122"/>
                <a:cs typeface="Times New Roman" panose="02020603050405020304" pitchFamily="18" charset="0"/>
              </a:rPr>
              <a:t>3</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杂化</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i="1" dirty="0">
                <a:effectLst/>
                <a:latin typeface="Times New Roman" panose="02020603050405020304" pitchFamily="18" charset="0"/>
                <a:ea typeface="楷体_GB2312" pitchFamily="49" charset="-122"/>
                <a:cs typeface="Times New Roman" panose="02020603050405020304" pitchFamily="18" charset="0"/>
              </a:rPr>
              <a:t>C</a:t>
            </a:r>
            <a:r>
              <a:rPr lang="zh-CN" altLang="en-US" dirty="0">
                <a:effectLst/>
                <a:latin typeface="Times New Roman" panose="02020603050405020304" pitchFamily="18" charset="0"/>
                <a:ea typeface="楷体_GB2312" pitchFamily="49" charset="-122"/>
                <a:cs typeface="Times New Roman" panose="02020603050405020304" pitchFamily="18" charset="0"/>
              </a:rPr>
              <a:t>与</a:t>
            </a:r>
            <a:r>
              <a:rPr lang="en-US" altLang="zh-CN" i="1" dirty="0">
                <a:effectLst/>
                <a:latin typeface="Times New Roman" panose="02020603050405020304" pitchFamily="18" charset="0"/>
                <a:ea typeface="楷体_GB2312" pitchFamily="49" charset="-122"/>
                <a:cs typeface="Times New Roman" panose="02020603050405020304" pitchFamily="18" charset="0"/>
              </a:rPr>
              <a:t>C</a:t>
            </a:r>
            <a:r>
              <a:rPr lang="zh-CN" altLang="en-US" dirty="0">
                <a:effectLst/>
                <a:latin typeface="Times New Roman" panose="02020603050405020304" pitchFamily="18" charset="0"/>
                <a:ea typeface="楷体_GB2312" pitchFamily="49" charset="-122"/>
                <a:cs typeface="Times New Roman" panose="02020603050405020304" pitchFamily="18" charset="0"/>
              </a:rPr>
              <a:t>之间一个</a:t>
            </a:r>
            <a:r>
              <a:rPr lang="en-US" altLang="zh-CN" i="1" dirty="0">
                <a:effectLst/>
                <a:latin typeface="Times New Roman" panose="02020603050405020304" pitchFamily="18" charset="0"/>
                <a:ea typeface="楷体_GB2312" pitchFamily="49" charset="-122"/>
                <a:cs typeface="Times New Roman" panose="02020603050405020304" pitchFamily="18" charset="0"/>
              </a:rPr>
              <a:t>σ</a:t>
            </a:r>
            <a:r>
              <a:rPr lang="zh-CN" altLang="en-GB" dirty="0">
                <a:effectLst/>
                <a:latin typeface="Times New Roman" panose="02020603050405020304" pitchFamily="18" charset="0"/>
                <a:ea typeface="楷体_GB2312" pitchFamily="49" charset="-122"/>
                <a:cs typeface="Times New Roman" panose="02020603050405020304" pitchFamily="18" charset="0"/>
              </a:rPr>
              <a:t>键 ，</a:t>
            </a:r>
            <a:r>
              <a:rPr lang="en-US" altLang="zh-CN" i="1" dirty="0">
                <a:effectLst/>
                <a:latin typeface="Times New Roman" panose="02020603050405020304" pitchFamily="18" charset="0"/>
                <a:ea typeface="楷体_GB2312" pitchFamily="49" charset="-122"/>
                <a:cs typeface="Times New Roman" panose="02020603050405020304" pitchFamily="18" charset="0"/>
              </a:rPr>
              <a:t>C</a:t>
            </a:r>
            <a:r>
              <a:rPr lang="zh-CN" altLang="en-US" dirty="0">
                <a:effectLst/>
                <a:latin typeface="Times New Roman" panose="02020603050405020304" pitchFamily="18" charset="0"/>
                <a:ea typeface="楷体_GB2312" pitchFamily="49" charset="-122"/>
                <a:cs typeface="Times New Roman" panose="02020603050405020304" pitchFamily="18" charset="0"/>
              </a:rPr>
              <a:t>与三个</a:t>
            </a:r>
            <a:r>
              <a:rPr lang="en-US" altLang="zh-CN" i="1" dirty="0">
                <a:effectLst/>
                <a:latin typeface="Times New Roman" panose="02020603050405020304" pitchFamily="18" charset="0"/>
                <a:ea typeface="楷体_GB2312" pitchFamily="49" charset="-122"/>
                <a:cs typeface="Times New Roman" panose="02020603050405020304" pitchFamily="18" charset="0"/>
              </a:rPr>
              <a:t>H</a:t>
            </a:r>
            <a:r>
              <a:rPr lang="zh-CN" altLang="en-US" dirty="0">
                <a:effectLst/>
                <a:latin typeface="Times New Roman" panose="02020603050405020304" pitchFamily="18" charset="0"/>
                <a:ea typeface="楷体_GB2312" pitchFamily="49" charset="-122"/>
                <a:cs typeface="Times New Roman" panose="02020603050405020304" pitchFamily="18" charset="0"/>
              </a:rPr>
              <a:t>之间形成三个</a:t>
            </a:r>
            <a:r>
              <a:rPr lang="en-US" altLang="zh-CN" i="1" dirty="0">
                <a:effectLst/>
                <a:latin typeface="Times New Roman" panose="02020603050405020304" pitchFamily="18" charset="0"/>
                <a:ea typeface="楷体_GB2312" pitchFamily="49" charset="-122"/>
                <a:cs typeface="Times New Roman" panose="02020603050405020304" pitchFamily="18" charset="0"/>
              </a:rPr>
              <a:t>σ</a:t>
            </a:r>
            <a:r>
              <a:rPr lang="zh-CN" altLang="en-GB" dirty="0">
                <a:effectLst/>
                <a:latin typeface="Times New Roman" panose="02020603050405020304" pitchFamily="18" charset="0"/>
                <a:ea typeface="楷体_GB2312" pitchFamily="49" charset="-122"/>
                <a:cs typeface="Times New Roman" panose="02020603050405020304" pitchFamily="18" charset="0"/>
              </a:rPr>
              <a:t>键 </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i="1" dirty="0">
                <a:effectLst/>
                <a:latin typeface="Times New Roman" panose="02020603050405020304" pitchFamily="18" charset="0"/>
                <a:ea typeface="楷体_GB2312" pitchFamily="49" charset="-122"/>
                <a:cs typeface="Times New Roman" panose="02020603050405020304" pitchFamily="18" charset="0"/>
              </a:rPr>
              <a:t>C-</a:t>
            </a:r>
            <a:r>
              <a:rPr lang="en-US" altLang="zh-CN" i="1" dirty="0" err="1">
                <a:effectLst/>
                <a:latin typeface="Times New Roman" panose="02020603050405020304" pitchFamily="18" charset="0"/>
                <a:ea typeface="楷体_GB2312" pitchFamily="49" charset="-122"/>
                <a:cs typeface="Times New Roman" panose="02020603050405020304" pitchFamily="18" charset="0"/>
              </a:rPr>
              <a:t>Cσ</a:t>
            </a:r>
            <a:r>
              <a:rPr lang="zh-CN" altLang="en-GB" dirty="0">
                <a:effectLst/>
                <a:latin typeface="Times New Roman" panose="02020603050405020304" pitchFamily="18" charset="0"/>
                <a:ea typeface="楷体_GB2312" pitchFamily="49" charset="-122"/>
                <a:cs typeface="Times New Roman" panose="02020603050405020304" pitchFamily="18" charset="0"/>
              </a:rPr>
              <a:t>键与三个</a:t>
            </a:r>
            <a:r>
              <a:rPr lang="en-GB" altLang="zh-CN" dirty="0">
                <a:effectLst/>
                <a:latin typeface="Times New Roman" panose="02020603050405020304" pitchFamily="18" charset="0"/>
                <a:ea typeface="楷体_GB2312" pitchFamily="49" charset="-122"/>
                <a:cs typeface="Times New Roman" panose="02020603050405020304" pitchFamily="18" charset="0"/>
              </a:rPr>
              <a:t>C-H</a:t>
            </a:r>
            <a:r>
              <a:rPr lang="zh-CN" altLang="en-GB" dirty="0">
                <a:effectLst/>
                <a:latin typeface="Times New Roman" panose="02020603050405020304" pitchFamily="18" charset="0"/>
                <a:ea typeface="楷体_GB2312" pitchFamily="49" charset="-122"/>
                <a:cs typeface="Times New Roman" panose="02020603050405020304" pitchFamily="18" charset="0"/>
              </a:rPr>
              <a:t>键之间为四面体构型。</a:t>
            </a:r>
            <a:endParaRPr lang="zh-CN" altLang="en-US" dirty="0">
              <a:effectLst/>
              <a:latin typeface="Times New Roman" panose="02020603050405020304" pitchFamily="18" charset="0"/>
              <a:ea typeface="楷体_GB2312" pitchFamily="49" charset="-122"/>
              <a:cs typeface="Times New Roman" panose="02020603050405020304" pitchFamily="18" charset="0"/>
            </a:endParaRPr>
          </a:p>
        </p:txBody>
      </p:sp>
      <p:grpSp>
        <p:nvGrpSpPr>
          <p:cNvPr id="129028" name="Group 61"/>
          <p:cNvGrpSpPr>
            <a:grpSpLocks/>
          </p:cNvGrpSpPr>
          <p:nvPr/>
        </p:nvGrpSpPr>
        <p:grpSpPr bwMode="auto">
          <a:xfrm>
            <a:off x="395288" y="3213100"/>
            <a:ext cx="8232775" cy="1924050"/>
            <a:chOff x="249" y="2750"/>
            <a:chExt cx="5186" cy="1212"/>
          </a:xfrm>
        </p:grpSpPr>
        <p:grpSp>
          <p:nvGrpSpPr>
            <p:cNvPr id="129030" name="Group 5"/>
            <p:cNvGrpSpPr>
              <a:grpSpLocks/>
            </p:cNvGrpSpPr>
            <p:nvPr/>
          </p:nvGrpSpPr>
          <p:grpSpPr bwMode="auto">
            <a:xfrm>
              <a:off x="249" y="2767"/>
              <a:ext cx="1826" cy="1104"/>
              <a:chOff x="384" y="2880"/>
              <a:chExt cx="1826" cy="1104"/>
            </a:xfrm>
          </p:grpSpPr>
          <p:sp>
            <p:nvSpPr>
              <p:cNvPr id="199686" name="Rectangle 6"/>
              <p:cNvSpPr>
                <a:spLocks noChangeArrowheads="1"/>
              </p:cNvSpPr>
              <p:nvPr/>
            </p:nvSpPr>
            <p:spPr bwMode="auto">
              <a:xfrm>
                <a:off x="384" y="3264"/>
                <a:ext cx="265" cy="252"/>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000" b="1">
                    <a:latin typeface="Times New Roman" panose="02020603050405020304" pitchFamily="18" charset="0"/>
                    <a:ea typeface="楷体_GB2312" pitchFamily="49" charset="-122"/>
                    <a:cs typeface="Times New Roman" panose="02020603050405020304" pitchFamily="18" charset="0"/>
                  </a:rPr>
                  <a:t>H</a:t>
                </a:r>
              </a:p>
            </p:txBody>
          </p:sp>
          <p:sp>
            <p:nvSpPr>
              <p:cNvPr id="199687" name="Rectangle 7"/>
              <p:cNvSpPr>
                <a:spLocks noChangeArrowheads="1"/>
              </p:cNvSpPr>
              <p:nvPr/>
            </p:nvSpPr>
            <p:spPr bwMode="auto">
              <a:xfrm>
                <a:off x="1968" y="3295"/>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b="1">
                    <a:latin typeface="Times New Roman" panose="02020603050405020304" pitchFamily="18" charset="0"/>
                    <a:ea typeface="楷体_GB2312" pitchFamily="49" charset="-122"/>
                    <a:cs typeface="Times New Roman" panose="02020603050405020304" pitchFamily="18" charset="0"/>
                  </a:rPr>
                  <a:t>H</a:t>
                </a:r>
              </a:p>
            </p:txBody>
          </p:sp>
          <p:sp>
            <p:nvSpPr>
              <p:cNvPr id="129071" name="Oval 8"/>
              <p:cNvSpPr>
                <a:spLocks noChangeArrowheads="1"/>
              </p:cNvSpPr>
              <p:nvPr/>
            </p:nvSpPr>
            <p:spPr bwMode="auto">
              <a:xfrm rot="2327472">
                <a:off x="1584" y="2928"/>
                <a:ext cx="384" cy="576"/>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72" name="Oval 9"/>
              <p:cNvSpPr>
                <a:spLocks noChangeArrowheads="1"/>
              </p:cNvSpPr>
              <p:nvPr/>
            </p:nvSpPr>
            <p:spPr bwMode="auto">
              <a:xfrm>
                <a:off x="1296" y="3408"/>
                <a:ext cx="576" cy="528"/>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73" name="Oval 10"/>
              <p:cNvSpPr>
                <a:spLocks noChangeArrowheads="1"/>
              </p:cNvSpPr>
              <p:nvPr/>
            </p:nvSpPr>
            <p:spPr bwMode="auto">
              <a:xfrm rot="2327472">
                <a:off x="960" y="2880"/>
                <a:ext cx="384" cy="576"/>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74" name="Oval 11"/>
              <p:cNvSpPr>
                <a:spLocks noChangeArrowheads="1"/>
              </p:cNvSpPr>
              <p:nvPr/>
            </p:nvSpPr>
            <p:spPr bwMode="auto">
              <a:xfrm>
                <a:off x="720" y="2928"/>
                <a:ext cx="576" cy="528"/>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75" name="Oval 12"/>
              <p:cNvSpPr>
                <a:spLocks noChangeArrowheads="1"/>
              </p:cNvSpPr>
              <p:nvPr/>
            </p:nvSpPr>
            <p:spPr bwMode="auto">
              <a:xfrm>
                <a:off x="1296" y="2928"/>
                <a:ext cx="576" cy="528"/>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76" name="Oval 13"/>
              <p:cNvSpPr>
                <a:spLocks noChangeArrowheads="1"/>
              </p:cNvSpPr>
              <p:nvPr/>
            </p:nvSpPr>
            <p:spPr bwMode="auto">
              <a:xfrm>
                <a:off x="720" y="3408"/>
                <a:ext cx="576" cy="528"/>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77" name="Oval 14"/>
              <p:cNvSpPr>
                <a:spLocks noChangeArrowheads="1"/>
              </p:cNvSpPr>
              <p:nvPr/>
            </p:nvSpPr>
            <p:spPr bwMode="auto">
              <a:xfrm rot="2327472">
                <a:off x="1200" y="3360"/>
                <a:ext cx="384" cy="624"/>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78" name="Line 15"/>
              <p:cNvSpPr>
                <a:spLocks noChangeShapeType="1"/>
              </p:cNvSpPr>
              <p:nvPr/>
            </p:nvSpPr>
            <p:spPr bwMode="auto">
              <a:xfrm>
                <a:off x="1008" y="3408"/>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79" name="Rectangle 16"/>
              <p:cNvSpPr>
                <a:spLocks noChangeArrowheads="1"/>
              </p:cNvSpPr>
              <p:nvPr/>
            </p:nvSpPr>
            <p:spPr bwMode="auto">
              <a:xfrm>
                <a:off x="1488" y="3456"/>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a:solidFill>
                      <a:schemeClr val="bg2"/>
                    </a:solidFill>
                    <a:latin typeface="Times New Roman" panose="02020603050405020304" pitchFamily="18" charset="0"/>
                    <a:ea typeface="楷体_GB2312" pitchFamily="49" charset="-122"/>
                    <a:cs typeface="Times New Roman" panose="02020603050405020304" pitchFamily="18" charset="0"/>
                  </a:rPr>
                  <a:t>C</a:t>
                </a:r>
              </a:p>
            </p:txBody>
          </p:sp>
          <p:sp>
            <p:nvSpPr>
              <p:cNvPr id="129080" name="Oval 17"/>
              <p:cNvSpPr>
                <a:spLocks noChangeArrowheads="1"/>
              </p:cNvSpPr>
              <p:nvPr/>
            </p:nvSpPr>
            <p:spPr bwMode="auto">
              <a:xfrm>
                <a:off x="1536" y="3360"/>
                <a:ext cx="96" cy="96"/>
              </a:xfrm>
              <a:prstGeom prst="ellipse">
                <a:avLst/>
              </a:prstGeom>
              <a:solidFill>
                <a:schemeClr val="bg2"/>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81" name="Oval 18"/>
              <p:cNvSpPr>
                <a:spLocks noChangeArrowheads="1"/>
              </p:cNvSpPr>
              <p:nvPr/>
            </p:nvSpPr>
            <p:spPr bwMode="auto">
              <a:xfrm>
                <a:off x="960" y="3360"/>
                <a:ext cx="96" cy="96"/>
              </a:xfrm>
              <a:prstGeom prst="ellipse">
                <a:avLst/>
              </a:prstGeom>
              <a:solidFill>
                <a:schemeClr val="bg2"/>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82" name="Line 19"/>
              <p:cNvSpPr>
                <a:spLocks noChangeShapeType="1"/>
              </p:cNvSpPr>
              <p:nvPr/>
            </p:nvSpPr>
            <p:spPr bwMode="auto">
              <a:xfrm flipH="1" flipV="1">
                <a:off x="1584" y="3408"/>
                <a:ext cx="3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83" name="Line 20"/>
              <p:cNvSpPr>
                <a:spLocks noChangeShapeType="1"/>
              </p:cNvSpPr>
              <p:nvPr/>
            </p:nvSpPr>
            <p:spPr bwMode="auto">
              <a:xfrm flipH="1" flipV="1">
                <a:off x="624" y="3408"/>
                <a:ext cx="3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84" name="Oval 21"/>
              <p:cNvSpPr>
                <a:spLocks noChangeArrowheads="1"/>
              </p:cNvSpPr>
              <p:nvPr/>
            </p:nvSpPr>
            <p:spPr bwMode="auto">
              <a:xfrm rot="2327472">
                <a:off x="624" y="3360"/>
                <a:ext cx="384" cy="624"/>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85" name="Rectangle 22"/>
              <p:cNvSpPr>
                <a:spLocks noChangeArrowheads="1"/>
              </p:cNvSpPr>
              <p:nvPr/>
            </p:nvSpPr>
            <p:spPr bwMode="auto">
              <a:xfrm>
                <a:off x="864" y="3408"/>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a:solidFill>
                      <a:schemeClr val="bg2"/>
                    </a:solidFill>
                    <a:latin typeface="Times New Roman" panose="02020603050405020304" pitchFamily="18" charset="0"/>
                    <a:ea typeface="楷体_GB2312" pitchFamily="49" charset="-122"/>
                    <a:cs typeface="Times New Roman" panose="02020603050405020304" pitchFamily="18" charset="0"/>
                  </a:rPr>
                  <a:t>C</a:t>
                </a:r>
              </a:p>
            </p:txBody>
          </p:sp>
        </p:grpSp>
        <p:grpSp>
          <p:nvGrpSpPr>
            <p:cNvPr id="129031" name="Group 23"/>
            <p:cNvGrpSpPr>
              <a:grpSpLocks/>
            </p:cNvGrpSpPr>
            <p:nvPr/>
          </p:nvGrpSpPr>
          <p:grpSpPr bwMode="auto">
            <a:xfrm>
              <a:off x="2217" y="2815"/>
              <a:ext cx="1586" cy="960"/>
              <a:chOff x="2352" y="2928"/>
              <a:chExt cx="1586" cy="960"/>
            </a:xfrm>
          </p:grpSpPr>
          <p:grpSp>
            <p:nvGrpSpPr>
              <p:cNvPr id="129050" name="Group 24"/>
              <p:cNvGrpSpPr>
                <a:grpSpLocks/>
              </p:cNvGrpSpPr>
              <p:nvPr/>
            </p:nvGrpSpPr>
            <p:grpSpPr bwMode="auto">
              <a:xfrm>
                <a:off x="2592" y="2928"/>
                <a:ext cx="576" cy="960"/>
                <a:chOff x="1920" y="672"/>
                <a:chExt cx="384" cy="960"/>
              </a:xfrm>
            </p:grpSpPr>
            <p:sp>
              <p:nvSpPr>
                <p:cNvPr id="129067" name="Oval 25"/>
                <p:cNvSpPr>
                  <a:spLocks noChangeArrowheads="1"/>
                </p:cNvSpPr>
                <p:nvPr/>
              </p:nvSpPr>
              <p:spPr bwMode="auto">
                <a:xfrm>
                  <a:off x="1920" y="672"/>
                  <a:ext cx="384" cy="528"/>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68" name="Oval 26"/>
                <p:cNvSpPr>
                  <a:spLocks noChangeArrowheads="1"/>
                </p:cNvSpPr>
                <p:nvPr/>
              </p:nvSpPr>
              <p:spPr bwMode="auto">
                <a:xfrm>
                  <a:off x="1920" y="1104"/>
                  <a:ext cx="384" cy="528"/>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grpSp>
          <p:grpSp>
            <p:nvGrpSpPr>
              <p:cNvPr id="129051" name="Group 27"/>
              <p:cNvGrpSpPr>
                <a:grpSpLocks/>
              </p:cNvGrpSpPr>
              <p:nvPr/>
            </p:nvGrpSpPr>
            <p:grpSpPr bwMode="auto">
              <a:xfrm>
                <a:off x="3120" y="2928"/>
                <a:ext cx="576" cy="960"/>
                <a:chOff x="1920" y="672"/>
                <a:chExt cx="384" cy="960"/>
              </a:xfrm>
            </p:grpSpPr>
            <p:sp>
              <p:nvSpPr>
                <p:cNvPr id="129065" name="Oval 28"/>
                <p:cNvSpPr>
                  <a:spLocks noChangeArrowheads="1"/>
                </p:cNvSpPr>
                <p:nvPr/>
              </p:nvSpPr>
              <p:spPr bwMode="auto">
                <a:xfrm>
                  <a:off x="1920" y="672"/>
                  <a:ext cx="384" cy="528"/>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66" name="Oval 29"/>
                <p:cNvSpPr>
                  <a:spLocks noChangeArrowheads="1"/>
                </p:cNvSpPr>
                <p:nvPr/>
              </p:nvSpPr>
              <p:spPr bwMode="auto">
                <a:xfrm>
                  <a:off x="1920" y="1104"/>
                  <a:ext cx="384" cy="528"/>
                </a:xfrm>
                <a:prstGeom prst="ellipse">
                  <a:avLst/>
                </a:prstGeom>
                <a:gradFill rotWithShape="0">
                  <a:gsLst>
                    <a:gs pos="0">
                      <a:srgbClr val="00FF99"/>
                    </a:gs>
                    <a:gs pos="100000">
                      <a:srgbClr val="FFFF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grpSp>
          <p:sp>
            <p:nvSpPr>
              <p:cNvPr id="129052" name="Line 30"/>
              <p:cNvSpPr>
                <a:spLocks noChangeShapeType="1"/>
              </p:cNvSpPr>
              <p:nvPr/>
            </p:nvSpPr>
            <p:spPr bwMode="auto">
              <a:xfrm>
                <a:off x="2880" y="3408"/>
                <a:ext cx="52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53" name="Oval 31"/>
              <p:cNvSpPr>
                <a:spLocks noChangeArrowheads="1"/>
              </p:cNvSpPr>
              <p:nvPr/>
            </p:nvSpPr>
            <p:spPr bwMode="auto">
              <a:xfrm>
                <a:off x="2832" y="3360"/>
                <a:ext cx="96" cy="96"/>
              </a:xfrm>
              <a:prstGeom prst="ellipse">
                <a:avLst/>
              </a:prstGeom>
              <a:solidFill>
                <a:schemeClr val="bg2"/>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54" name="Oval 32"/>
              <p:cNvSpPr>
                <a:spLocks noChangeArrowheads="1"/>
              </p:cNvSpPr>
              <p:nvPr/>
            </p:nvSpPr>
            <p:spPr bwMode="auto">
              <a:xfrm>
                <a:off x="3360" y="3360"/>
                <a:ext cx="96" cy="96"/>
              </a:xfrm>
              <a:prstGeom prst="ellipse">
                <a:avLst/>
              </a:prstGeom>
              <a:solidFill>
                <a:schemeClr val="bg2"/>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55" name="Line 33"/>
              <p:cNvSpPr>
                <a:spLocks noChangeShapeType="1"/>
              </p:cNvSpPr>
              <p:nvPr/>
            </p:nvSpPr>
            <p:spPr bwMode="auto">
              <a:xfrm flipV="1">
                <a:off x="2640" y="3408"/>
                <a:ext cx="24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56" name="Line 34"/>
              <p:cNvSpPr>
                <a:spLocks noChangeShapeType="1"/>
              </p:cNvSpPr>
              <p:nvPr/>
            </p:nvSpPr>
            <p:spPr bwMode="auto">
              <a:xfrm flipV="1">
                <a:off x="3408" y="3120"/>
                <a:ext cx="24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57" name="Line 35"/>
              <p:cNvSpPr>
                <a:spLocks noChangeShapeType="1"/>
              </p:cNvSpPr>
              <p:nvPr/>
            </p:nvSpPr>
            <p:spPr bwMode="auto">
              <a:xfrm flipH="1" flipV="1">
                <a:off x="3408" y="3408"/>
                <a:ext cx="288"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58" name="Line 36"/>
              <p:cNvSpPr>
                <a:spLocks noChangeShapeType="1"/>
              </p:cNvSpPr>
              <p:nvPr/>
            </p:nvSpPr>
            <p:spPr bwMode="auto">
              <a:xfrm flipH="1" flipV="1">
                <a:off x="2592" y="3120"/>
                <a:ext cx="288"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59" name="Rectangle 37"/>
              <p:cNvSpPr>
                <a:spLocks noChangeArrowheads="1"/>
              </p:cNvSpPr>
              <p:nvPr/>
            </p:nvSpPr>
            <p:spPr bwMode="auto">
              <a:xfrm>
                <a:off x="3216" y="3408"/>
                <a:ext cx="2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a:solidFill>
                      <a:schemeClr val="bg2"/>
                    </a:solidFill>
                    <a:latin typeface="Times New Roman" panose="02020603050405020304" pitchFamily="18" charset="0"/>
                    <a:ea typeface="楷体_GB2312" pitchFamily="49" charset="-122"/>
                    <a:cs typeface="Times New Roman" panose="02020603050405020304" pitchFamily="18" charset="0"/>
                  </a:rPr>
                  <a:t>C</a:t>
                </a:r>
              </a:p>
            </p:txBody>
          </p:sp>
          <p:sp>
            <p:nvSpPr>
              <p:cNvPr id="199718" name="Rectangle 38"/>
              <p:cNvSpPr>
                <a:spLocks noChangeArrowheads="1"/>
              </p:cNvSpPr>
              <p:nvPr/>
            </p:nvSpPr>
            <p:spPr bwMode="auto">
              <a:xfrm>
                <a:off x="3696" y="3007"/>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b="1">
                    <a:latin typeface="Times New Roman" panose="02020603050405020304" pitchFamily="18" charset="0"/>
                    <a:ea typeface="楷体_GB2312" pitchFamily="49" charset="-122"/>
                    <a:cs typeface="Times New Roman" panose="02020603050405020304" pitchFamily="18" charset="0"/>
                  </a:rPr>
                  <a:t>H</a:t>
                </a:r>
              </a:p>
            </p:txBody>
          </p:sp>
          <p:sp>
            <p:nvSpPr>
              <p:cNvPr id="199719" name="Rectangle 39"/>
              <p:cNvSpPr>
                <a:spLocks noChangeArrowheads="1"/>
              </p:cNvSpPr>
              <p:nvPr/>
            </p:nvSpPr>
            <p:spPr bwMode="auto">
              <a:xfrm>
                <a:off x="2352" y="3007"/>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b="1" dirty="0">
                    <a:latin typeface="Times New Roman" panose="02020603050405020304" pitchFamily="18" charset="0"/>
                    <a:ea typeface="楷体_GB2312" pitchFamily="49" charset="-122"/>
                    <a:cs typeface="Times New Roman" panose="02020603050405020304" pitchFamily="18" charset="0"/>
                  </a:rPr>
                  <a:t>H</a:t>
                </a:r>
              </a:p>
            </p:txBody>
          </p:sp>
          <p:sp>
            <p:nvSpPr>
              <p:cNvPr id="199720" name="Rectangle 40"/>
              <p:cNvSpPr>
                <a:spLocks noChangeArrowheads="1"/>
              </p:cNvSpPr>
              <p:nvPr/>
            </p:nvSpPr>
            <p:spPr bwMode="auto">
              <a:xfrm>
                <a:off x="3696" y="3583"/>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b="1">
                    <a:latin typeface="Times New Roman" panose="02020603050405020304" pitchFamily="18" charset="0"/>
                    <a:ea typeface="楷体_GB2312" pitchFamily="49" charset="-122"/>
                    <a:cs typeface="Times New Roman" panose="02020603050405020304" pitchFamily="18" charset="0"/>
                  </a:rPr>
                  <a:t>H</a:t>
                </a:r>
              </a:p>
            </p:txBody>
          </p:sp>
          <p:sp>
            <p:nvSpPr>
              <p:cNvPr id="199721" name="Rectangle 41"/>
              <p:cNvSpPr>
                <a:spLocks noChangeArrowheads="1"/>
              </p:cNvSpPr>
              <p:nvPr/>
            </p:nvSpPr>
            <p:spPr bwMode="auto">
              <a:xfrm>
                <a:off x="2352" y="3583"/>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b="1">
                    <a:latin typeface="Times New Roman" panose="02020603050405020304" pitchFamily="18" charset="0"/>
                    <a:ea typeface="楷体_GB2312" pitchFamily="49" charset="-122"/>
                    <a:cs typeface="Times New Roman" panose="02020603050405020304" pitchFamily="18" charset="0"/>
                  </a:rPr>
                  <a:t>H</a:t>
                </a:r>
              </a:p>
            </p:txBody>
          </p:sp>
          <p:sp>
            <p:nvSpPr>
              <p:cNvPr id="129064" name="Rectangle 42"/>
              <p:cNvSpPr>
                <a:spLocks noChangeArrowheads="1"/>
              </p:cNvSpPr>
              <p:nvPr/>
            </p:nvSpPr>
            <p:spPr bwMode="auto">
              <a:xfrm>
                <a:off x="2832" y="3408"/>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a:solidFill>
                      <a:schemeClr val="bg2"/>
                    </a:solidFill>
                    <a:latin typeface="Times New Roman" panose="02020603050405020304" pitchFamily="18" charset="0"/>
                    <a:ea typeface="楷体_GB2312" pitchFamily="49" charset="-122"/>
                    <a:cs typeface="Times New Roman" panose="02020603050405020304" pitchFamily="18" charset="0"/>
                  </a:rPr>
                  <a:t>C</a:t>
                </a:r>
              </a:p>
            </p:txBody>
          </p:sp>
        </p:grpSp>
        <p:grpSp>
          <p:nvGrpSpPr>
            <p:cNvPr id="129032" name="Group 43"/>
            <p:cNvGrpSpPr>
              <a:grpSpLocks/>
            </p:cNvGrpSpPr>
            <p:nvPr/>
          </p:nvGrpSpPr>
          <p:grpSpPr bwMode="auto">
            <a:xfrm>
              <a:off x="3897" y="2750"/>
              <a:ext cx="1538" cy="1212"/>
              <a:chOff x="4032" y="2863"/>
              <a:chExt cx="1538" cy="1212"/>
            </a:xfrm>
          </p:grpSpPr>
          <p:sp>
            <p:nvSpPr>
              <p:cNvPr id="129033" name="Line 44"/>
              <p:cNvSpPr>
                <a:spLocks noChangeShapeType="1"/>
              </p:cNvSpPr>
              <p:nvPr/>
            </p:nvSpPr>
            <p:spPr bwMode="auto">
              <a:xfrm>
                <a:off x="4560" y="3408"/>
                <a:ext cx="52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34" name="Oval 45"/>
              <p:cNvSpPr>
                <a:spLocks noChangeArrowheads="1"/>
              </p:cNvSpPr>
              <p:nvPr/>
            </p:nvSpPr>
            <p:spPr bwMode="auto">
              <a:xfrm>
                <a:off x="4512" y="3360"/>
                <a:ext cx="96" cy="96"/>
              </a:xfrm>
              <a:prstGeom prst="ellipse">
                <a:avLst/>
              </a:prstGeom>
              <a:solidFill>
                <a:srgbClr val="00FF99"/>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35" name="Oval 46"/>
              <p:cNvSpPr>
                <a:spLocks noChangeArrowheads="1"/>
              </p:cNvSpPr>
              <p:nvPr/>
            </p:nvSpPr>
            <p:spPr bwMode="auto">
              <a:xfrm>
                <a:off x="5040" y="3360"/>
                <a:ext cx="96" cy="96"/>
              </a:xfrm>
              <a:prstGeom prst="ellipse">
                <a:avLst/>
              </a:prstGeom>
              <a:solidFill>
                <a:srgbClr val="00FF99"/>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a:latin typeface="Times New Roman" panose="02020603050405020304" pitchFamily="18" charset="0"/>
                  <a:ea typeface="宋体" pitchFamily="2" charset="-122"/>
                  <a:cs typeface="Times New Roman" panose="02020603050405020304" pitchFamily="18" charset="0"/>
                </a:endParaRPr>
              </a:p>
            </p:txBody>
          </p:sp>
          <p:sp>
            <p:nvSpPr>
              <p:cNvPr id="129036" name="Line 47"/>
              <p:cNvSpPr>
                <a:spLocks noChangeShapeType="1"/>
              </p:cNvSpPr>
              <p:nvPr/>
            </p:nvSpPr>
            <p:spPr bwMode="auto">
              <a:xfrm flipV="1">
                <a:off x="4512" y="3456"/>
                <a:ext cx="48"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37" name="Line 48"/>
              <p:cNvSpPr>
                <a:spLocks noChangeShapeType="1"/>
              </p:cNvSpPr>
              <p:nvPr/>
            </p:nvSpPr>
            <p:spPr bwMode="auto">
              <a:xfrm flipV="1">
                <a:off x="5088" y="3024"/>
                <a:ext cx="96"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38" name="Line 49"/>
              <p:cNvSpPr>
                <a:spLocks noChangeShapeType="1"/>
              </p:cNvSpPr>
              <p:nvPr/>
            </p:nvSpPr>
            <p:spPr bwMode="auto">
              <a:xfrm flipH="1" flipV="1">
                <a:off x="5088" y="3408"/>
                <a:ext cx="96"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39" name="Line 50"/>
              <p:cNvSpPr>
                <a:spLocks noChangeShapeType="1"/>
              </p:cNvSpPr>
              <p:nvPr/>
            </p:nvSpPr>
            <p:spPr bwMode="auto">
              <a:xfrm flipH="1" flipV="1">
                <a:off x="4464" y="3024"/>
                <a:ext cx="96"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29040" name="Rectangle 51"/>
              <p:cNvSpPr>
                <a:spLocks noChangeArrowheads="1"/>
              </p:cNvSpPr>
              <p:nvPr/>
            </p:nvSpPr>
            <p:spPr bwMode="auto">
              <a:xfrm>
                <a:off x="4896" y="3408"/>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a:latin typeface="Times New Roman" panose="02020603050405020304" pitchFamily="18" charset="0"/>
                    <a:ea typeface="楷体_GB2312" pitchFamily="49" charset="-122"/>
                    <a:cs typeface="Times New Roman" panose="02020603050405020304" pitchFamily="18" charset="0"/>
                  </a:rPr>
                  <a:t>C</a:t>
                </a:r>
              </a:p>
            </p:txBody>
          </p:sp>
          <p:sp>
            <p:nvSpPr>
              <p:cNvPr id="199732" name="Rectangle 52"/>
              <p:cNvSpPr>
                <a:spLocks noChangeArrowheads="1"/>
              </p:cNvSpPr>
              <p:nvPr/>
            </p:nvSpPr>
            <p:spPr bwMode="auto">
              <a:xfrm>
                <a:off x="5184" y="2863"/>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b="1" dirty="0">
                    <a:latin typeface="Times New Roman" panose="02020603050405020304" pitchFamily="18" charset="0"/>
                    <a:ea typeface="楷体_GB2312" pitchFamily="49" charset="-122"/>
                    <a:cs typeface="Times New Roman" panose="02020603050405020304" pitchFamily="18" charset="0"/>
                  </a:rPr>
                  <a:t>H</a:t>
                </a:r>
              </a:p>
            </p:txBody>
          </p:sp>
          <p:sp>
            <p:nvSpPr>
              <p:cNvPr id="199733" name="Rectangle 53"/>
              <p:cNvSpPr>
                <a:spLocks noChangeArrowheads="1"/>
              </p:cNvSpPr>
              <p:nvPr/>
            </p:nvSpPr>
            <p:spPr bwMode="auto">
              <a:xfrm>
                <a:off x="4032" y="3295"/>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b="1">
                    <a:latin typeface="Times New Roman" panose="02020603050405020304" pitchFamily="18" charset="0"/>
                    <a:ea typeface="楷体_GB2312" pitchFamily="49" charset="-122"/>
                    <a:cs typeface="Times New Roman" panose="02020603050405020304" pitchFamily="18" charset="0"/>
                  </a:rPr>
                  <a:t>H</a:t>
                </a:r>
              </a:p>
            </p:txBody>
          </p:sp>
          <p:sp>
            <p:nvSpPr>
              <p:cNvPr id="199734" name="Rectangle 54"/>
              <p:cNvSpPr>
                <a:spLocks noChangeArrowheads="1"/>
              </p:cNvSpPr>
              <p:nvPr/>
            </p:nvSpPr>
            <p:spPr bwMode="auto">
              <a:xfrm>
                <a:off x="5184" y="3775"/>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b="1">
                    <a:latin typeface="Times New Roman" panose="02020603050405020304" pitchFamily="18" charset="0"/>
                    <a:ea typeface="楷体_GB2312" pitchFamily="49" charset="-122"/>
                    <a:cs typeface="Times New Roman" panose="02020603050405020304" pitchFamily="18" charset="0"/>
                  </a:rPr>
                  <a:t>H</a:t>
                </a:r>
              </a:p>
            </p:txBody>
          </p:sp>
          <p:sp>
            <p:nvSpPr>
              <p:cNvPr id="199735" name="Rectangle 55"/>
              <p:cNvSpPr>
                <a:spLocks noChangeArrowheads="1"/>
              </p:cNvSpPr>
              <p:nvPr/>
            </p:nvSpPr>
            <p:spPr bwMode="auto">
              <a:xfrm>
                <a:off x="4272" y="3823"/>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b="1">
                    <a:latin typeface="Times New Roman" panose="02020603050405020304" pitchFamily="18" charset="0"/>
                    <a:ea typeface="楷体_GB2312" pitchFamily="49" charset="-122"/>
                    <a:cs typeface="Times New Roman" panose="02020603050405020304" pitchFamily="18" charset="0"/>
                  </a:rPr>
                  <a:t>H</a:t>
                </a:r>
              </a:p>
            </p:txBody>
          </p:sp>
          <p:sp>
            <p:nvSpPr>
              <p:cNvPr id="129045" name="Rectangle 56"/>
              <p:cNvSpPr>
                <a:spLocks noChangeArrowheads="1"/>
              </p:cNvSpPr>
              <p:nvPr/>
            </p:nvSpPr>
            <p:spPr bwMode="auto">
              <a:xfrm>
                <a:off x="4512" y="3408"/>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a:latin typeface="Times New Roman" panose="02020603050405020304" pitchFamily="18" charset="0"/>
                    <a:ea typeface="楷体_GB2312" pitchFamily="49" charset="-122"/>
                    <a:cs typeface="Times New Roman" panose="02020603050405020304" pitchFamily="18" charset="0"/>
                  </a:rPr>
                  <a:t>C</a:t>
                </a:r>
              </a:p>
            </p:txBody>
          </p:sp>
          <p:sp>
            <p:nvSpPr>
              <p:cNvPr id="129046" name="Line 57"/>
              <p:cNvSpPr>
                <a:spLocks noChangeShapeType="1"/>
              </p:cNvSpPr>
              <p:nvPr/>
            </p:nvSpPr>
            <p:spPr bwMode="auto">
              <a:xfrm flipV="1">
                <a:off x="4272" y="340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99738" name="Rectangle 58"/>
              <p:cNvSpPr>
                <a:spLocks noChangeArrowheads="1"/>
              </p:cNvSpPr>
              <p:nvPr/>
            </p:nvSpPr>
            <p:spPr bwMode="auto">
              <a:xfrm>
                <a:off x="4224" y="2863"/>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b="1">
                    <a:latin typeface="Times New Roman" panose="02020603050405020304" pitchFamily="18" charset="0"/>
                    <a:ea typeface="楷体_GB2312" pitchFamily="49" charset="-122"/>
                    <a:cs typeface="Times New Roman" panose="02020603050405020304" pitchFamily="18" charset="0"/>
                  </a:rPr>
                  <a:t>H</a:t>
                </a:r>
              </a:p>
            </p:txBody>
          </p:sp>
          <p:sp>
            <p:nvSpPr>
              <p:cNvPr id="129048" name="Line 59"/>
              <p:cNvSpPr>
                <a:spLocks noChangeShapeType="1"/>
              </p:cNvSpPr>
              <p:nvPr/>
            </p:nvSpPr>
            <p:spPr bwMode="auto">
              <a:xfrm flipV="1">
                <a:off x="5136" y="340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b="1">
                  <a:latin typeface="Times New Roman" panose="02020603050405020304" pitchFamily="18" charset="0"/>
                  <a:cs typeface="Times New Roman" panose="02020603050405020304" pitchFamily="18" charset="0"/>
                </a:endParaRPr>
              </a:p>
            </p:txBody>
          </p:sp>
          <p:sp>
            <p:nvSpPr>
              <p:cNvPr id="199740" name="Rectangle 60"/>
              <p:cNvSpPr>
                <a:spLocks noChangeArrowheads="1"/>
              </p:cNvSpPr>
              <p:nvPr/>
            </p:nvSpPr>
            <p:spPr bwMode="auto">
              <a:xfrm>
                <a:off x="5328" y="3295"/>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b="1">
                    <a:latin typeface="Times New Roman" panose="02020603050405020304" pitchFamily="18" charset="0"/>
                    <a:ea typeface="楷体_GB2312" pitchFamily="49" charset="-122"/>
                    <a:cs typeface="Times New Roman" panose="02020603050405020304" pitchFamily="18" charset="0"/>
                  </a:rPr>
                  <a:t>H</a:t>
                </a:r>
              </a:p>
            </p:txBody>
          </p:sp>
        </p:grpSp>
      </p:grpSp>
      <p:sp>
        <p:nvSpPr>
          <p:cNvPr id="129029" name="Rectangle 63"/>
          <p:cNvSpPr>
            <a:spLocks noChangeArrowheads="1"/>
          </p:cNvSpPr>
          <p:nvPr/>
        </p:nvSpPr>
        <p:spPr bwMode="auto">
          <a:xfrm>
            <a:off x="1187450" y="5373688"/>
            <a:ext cx="74882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3200" b="0" dirty="0">
                <a:solidFill>
                  <a:srgbClr val="0000FF"/>
                </a:solidFill>
                <a:latin typeface="Times New Roman" panose="02020603050405020304" pitchFamily="18" charset="0"/>
                <a:ea typeface="楷体_GB2312" pitchFamily="49" charset="-122"/>
                <a:cs typeface="Times New Roman" panose="02020603050405020304" pitchFamily="18" charset="0"/>
              </a:rPr>
              <a:t>C</a:t>
            </a:r>
            <a:r>
              <a:rPr lang="en-US" altLang="zh-CN" sz="3200" b="0" baseline="-25000" dirty="0">
                <a:solidFill>
                  <a:srgbClr val="0000FF"/>
                </a:solidFill>
                <a:latin typeface="Times New Roman" panose="02020603050405020304" pitchFamily="18" charset="0"/>
                <a:ea typeface="楷体_GB2312" pitchFamily="49" charset="-122"/>
                <a:cs typeface="Times New Roman" panose="02020603050405020304" pitchFamily="18" charset="0"/>
              </a:rPr>
              <a:t>2</a:t>
            </a:r>
            <a:r>
              <a:rPr lang="en-US" altLang="zh-CN" sz="3200" b="0" dirty="0">
                <a:solidFill>
                  <a:srgbClr val="0000FF"/>
                </a:solidFill>
                <a:latin typeface="Times New Roman" panose="02020603050405020304" pitchFamily="18" charset="0"/>
                <a:ea typeface="楷体_GB2312" pitchFamily="49" charset="-122"/>
                <a:cs typeface="Times New Roman" panose="02020603050405020304" pitchFamily="18" charset="0"/>
              </a:rPr>
              <a:t>H</a:t>
            </a:r>
            <a:r>
              <a:rPr lang="en-US" altLang="zh-CN" sz="3200" b="0" baseline="-25000" dirty="0">
                <a:solidFill>
                  <a:srgbClr val="0000FF"/>
                </a:solidFill>
                <a:latin typeface="Times New Roman" panose="02020603050405020304" pitchFamily="18" charset="0"/>
                <a:ea typeface="楷体_GB2312" pitchFamily="49" charset="-122"/>
                <a:cs typeface="Times New Roman" panose="02020603050405020304" pitchFamily="18" charset="0"/>
              </a:rPr>
              <a:t>2</a:t>
            </a:r>
            <a:r>
              <a:rPr lang="zh-CN" altLang="en-US" sz="3200" b="0" dirty="0">
                <a:solidFill>
                  <a:srgbClr val="0000FF"/>
                </a:solidFill>
                <a:latin typeface="Times New Roman" panose="02020603050405020304" pitchFamily="18" charset="0"/>
                <a:ea typeface="楷体_GB2312" pitchFamily="49" charset="-122"/>
                <a:cs typeface="Times New Roman" panose="02020603050405020304" pitchFamily="18" charset="0"/>
              </a:rPr>
              <a:t>、</a:t>
            </a:r>
            <a:r>
              <a:rPr lang="en-US" altLang="zh-CN" sz="3200" b="0" dirty="0">
                <a:solidFill>
                  <a:srgbClr val="0000FF"/>
                </a:solidFill>
                <a:latin typeface="Times New Roman" panose="02020603050405020304" pitchFamily="18" charset="0"/>
                <a:ea typeface="楷体_GB2312" pitchFamily="49" charset="-122"/>
                <a:cs typeface="Times New Roman" panose="02020603050405020304" pitchFamily="18" charset="0"/>
              </a:rPr>
              <a:t>C</a:t>
            </a:r>
            <a:r>
              <a:rPr lang="en-US" altLang="zh-CN" sz="3200" b="0" baseline="-25000" dirty="0">
                <a:solidFill>
                  <a:srgbClr val="0000FF"/>
                </a:solidFill>
                <a:latin typeface="Times New Roman" panose="02020603050405020304" pitchFamily="18" charset="0"/>
                <a:ea typeface="楷体_GB2312" pitchFamily="49" charset="-122"/>
                <a:cs typeface="Times New Roman" panose="02020603050405020304" pitchFamily="18" charset="0"/>
              </a:rPr>
              <a:t>2</a:t>
            </a:r>
            <a:r>
              <a:rPr lang="en-US" altLang="zh-CN" sz="3200" b="0" dirty="0">
                <a:solidFill>
                  <a:srgbClr val="0000FF"/>
                </a:solidFill>
                <a:latin typeface="Times New Roman" panose="02020603050405020304" pitchFamily="18" charset="0"/>
                <a:ea typeface="楷体_GB2312" pitchFamily="49" charset="-122"/>
                <a:cs typeface="Times New Roman" panose="02020603050405020304" pitchFamily="18" charset="0"/>
              </a:rPr>
              <a:t>H</a:t>
            </a:r>
            <a:r>
              <a:rPr lang="en-US" altLang="zh-CN" sz="3200" b="0" baseline="-25000" dirty="0">
                <a:solidFill>
                  <a:srgbClr val="0000FF"/>
                </a:solidFill>
                <a:latin typeface="Times New Roman" panose="02020603050405020304" pitchFamily="18" charset="0"/>
                <a:ea typeface="楷体_GB2312" pitchFamily="49" charset="-122"/>
                <a:cs typeface="Times New Roman" panose="02020603050405020304" pitchFamily="18" charset="0"/>
              </a:rPr>
              <a:t>4</a:t>
            </a:r>
            <a:r>
              <a:rPr lang="zh-CN" altLang="en-US" sz="3200" b="0" dirty="0">
                <a:solidFill>
                  <a:srgbClr val="0000FF"/>
                </a:solidFill>
                <a:latin typeface="Times New Roman" panose="02020603050405020304" pitchFamily="18" charset="0"/>
                <a:ea typeface="楷体_GB2312" pitchFamily="49" charset="-122"/>
                <a:cs typeface="Times New Roman" panose="02020603050405020304" pitchFamily="18" charset="0"/>
              </a:rPr>
              <a:t>和</a:t>
            </a:r>
            <a:r>
              <a:rPr lang="en-US" altLang="zh-CN" sz="3200" b="0" dirty="0">
                <a:solidFill>
                  <a:srgbClr val="0000FF"/>
                </a:solidFill>
                <a:latin typeface="Times New Roman" panose="02020603050405020304" pitchFamily="18" charset="0"/>
                <a:ea typeface="楷体_GB2312" pitchFamily="49" charset="-122"/>
                <a:cs typeface="Times New Roman" panose="02020603050405020304" pitchFamily="18" charset="0"/>
              </a:rPr>
              <a:t>C</a:t>
            </a:r>
            <a:r>
              <a:rPr lang="en-US" altLang="zh-CN" sz="3200" b="0" baseline="-25000" dirty="0">
                <a:solidFill>
                  <a:srgbClr val="0000FF"/>
                </a:solidFill>
                <a:latin typeface="Times New Roman" panose="02020603050405020304" pitchFamily="18" charset="0"/>
                <a:ea typeface="楷体_GB2312" pitchFamily="49" charset="-122"/>
                <a:cs typeface="Times New Roman" panose="02020603050405020304" pitchFamily="18" charset="0"/>
              </a:rPr>
              <a:t>2</a:t>
            </a:r>
            <a:r>
              <a:rPr lang="en-US" altLang="zh-CN" sz="3200" b="0" dirty="0">
                <a:solidFill>
                  <a:srgbClr val="0000FF"/>
                </a:solidFill>
                <a:latin typeface="Times New Roman" panose="02020603050405020304" pitchFamily="18" charset="0"/>
                <a:ea typeface="楷体_GB2312" pitchFamily="49" charset="-122"/>
                <a:cs typeface="Times New Roman" panose="02020603050405020304" pitchFamily="18" charset="0"/>
              </a:rPr>
              <a:t>H</a:t>
            </a:r>
            <a:r>
              <a:rPr lang="en-US" altLang="zh-CN" sz="3200" b="0" baseline="-25000" dirty="0">
                <a:solidFill>
                  <a:srgbClr val="0000FF"/>
                </a:solidFill>
                <a:latin typeface="Times New Roman" panose="02020603050405020304" pitchFamily="18" charset="0"/>
                <a:ea typeface="楷体_GB2312" pitchFamily="49" charset="-122"/>
                <a:cs typeface="Times New Roman" panose="02020603050405020304" pitchFamily="18" charset="0"/>
              </a:rPr>
              <a:t>6</a:t>
            </a:r>
            <a:r>
              <a:rPr lang="zh-CN" altLang="en-US" sz="3200" b="0" dirty="0">
                <a:solidFill>
                  <a:srgbClr val="0000FF"/>
                </a:solidFill>
                <a:latin typeface="Times New Roman" panose="02020603050405020304" pitchFamily="18" charset="0"/>
                <a:ea typeface="楷体_GB2312" pitchFamily="49" charset="-122"/>
                <a:cs typeface="Times New Roman" panose="02020603050405020304" pitchFamily="18" charset="0"/>
              </a:rPr>
              <a:t>分子的结构示意图</a:t>
            </a:r>
            <a:endParaRPr lang="zh-CN" altLang="en-US" sz="3200" b="0" baseline="-25000" dirty="0">
              <a:solidFill>
                <a:srgbClr val="0000FF"/>
              </a:solidFill>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250825" y="315913"/>
            <a:ext cx="6610350" cy="676275"/>
          </a:xfrm>
        </p:spPr>
        <p:txBody>
          <a:bodyPr/>
          <a:lstStyle/>
          <a:p>
            <a:r>
              <a:rPr lang="en-US" altLang="zh-CN" dirty="0">
                <a:latin typeface="Arial" panose="020B0604020202020204" pitchFamily="34" charset="0"/>
                <a:cs typeface="Arial" panose="020B0604020202020204" pitchFamily="34" charset="0"/>
              </a:rPr>
              <a:t>2.3.3  </a:t>
            </a:r>
            <a:r>
              <a:rPr lang="zh-CN" altLang="en-US" dirty="0">
                <a:latin typeface="Times New Roman" pitchFamily="18" charset="0"/>
              </a:rPr>
              <a:t>金属键</a:t>
            </a:r>
          </a:p>
        </p:txBody>
      </p:sp>
      <p:sp>
        <p:nvSpPr>
          <p:cNvPr id="147545" name="Rectangle 89"/>
          <p:cNvSpPr>
            <a:spLocks noGrp="1" noChangeArrowheads="1"/>
          </p:cNvSpPr>
          <p:nvPr>
            <p:ph type="body" idx="1"/>
          </p:nvPr>
        </p:nvSpPr>
        <p:spPr>
          <a:xfrm>
            <a:off x="395288" y="981075"/>
            <a:ext cx="8497887" cy="5472113"/>
          </a:xfrm>
        </p:spPr>
        <p:txBody>
          <a:bodyPr/>
          <a:lstStyle/>
          <a:p>
            <a:pPr>
              <a:buFont typeface="Wingdings" pitchFamily="2" charset="2"/>
              <a:buNone/>
              <a:defRPr/>
            </a:pPr>
            <a:r>
              <a:rPr lang="zh-CN" altLang="en-US" dirty="0">
                <a:solidFill>
                  <a:srgbClr val="FF0000"/>
                </a:solidFill>
                <a:effectLst/>
                <a:latin typeface="仿宋" pitchFamily="49" charset="-122"/>
                <a:ea typeface="仿宋" pitchFamily="49" charset="-122"/>
              </a:rPr>
              <a:t>金属的通性：</a:t>
            </a:r>
          </a:p>
          <a:p>
            <a:pPr>
              <a:buFont typeface="Wingdings" pitchFamily="2" charset="2"/>
              <a:buNone/>
              <a:defRPr/>
            </a:pPr>
            <a:r>
              <a:rPr lang="zh-CN" altLang="en-US" dirty="0">
                <a:solidFill>
                  <a:srgbClr val="0000FF"/>
                </a:solidFill>
                <a:effectLst/>
                <a:latin typeface="仿宋" pitchFamily="49" charset="-122"/>
                <a:ea typeface="仿宋" pitchFamily="49" charset="-122"/>
              </a:rPr>
              <a:t>密度大：</a:t>
            </a:r>
            <a:r>
              <a:rPr lang="zh-CN" altLang="en-US" dirty="0">
                <a:effectLst/>
                <a:latin typeface="仿宋" pitchFamily="49" charset="-122"/>
                <a:ea typeface="仿宋" pitchFamily="49" charset="-122"/>
              </a:rPr>
              <a:t>离子与自由电子间的紧密结合。</a:t>
            </a:r>
          </a:p>
          <a:p>
            <a:pPr>
              <a:buFont typeface="Wingdings" pitchFamily="2" charset="2"/>
              <a:buNone/>
              <a:defRPr/>
            </a:pPr>
            <a:r>
              <a:rPr lang="zh-CN" altLang="en-US" dirty="0">
                <a:solidFill>
                  <a:srgbClr val="0000FF"/>
                </a:solidFill>
                <a:effectLst/>
                <a:latin typeface="仿宋" pitchFamily="49" charset="-122"/>
                <a:ea typeface="仿宋" pitchFamily="49" charset="-122"/>
              </a:rPr>
              <a:t>金属光泽：</a:t>
            </a:r>
            <a:r>
              <a:rPr lang="zh-CN" altLang="en-US" dirty="0">
                <a:effectLst/>
                <a:latin typeface="仿宋" pitchFamily="49" charset="-122"/>
                <a:ea typeface="仿宋" pitchFamily="49" charset="-122"/>
              </a:rPr>
              <a:t>自由电子吸收和发射可见光。</a:t>
            </a:r>
          </a:p>
          <a:p>
            <a:pPr>
              <a:buFont typeface="Wingdings" pitchFamily="2" charset="2"/>
              <a:buNone/>
              <a:defRPr/>
            </a:pPr>
            <a:r>
              <a:rPr lang="zh-CN" altLang="en-US" dirty="0">
                <a:solidFill>
                  <a:srgbClr val="0000FF"/>
                </a:solidFill>
                <a:effectLst/>
                <a:latin typeface="仿宋" pitchFamily="49" charset="-122"/>
                <a:ea typeface="仿宋" pitchFamily="49" charset="-122"/>
              </a:rPr>
              <a:t>导热性：</a:t>
            </a:r>
            <a:r>
              <a:rPr lang="zh-CN" altLang="en-US" dirty="0">
                <a:effectLst/>
                <a:latin typeface="仿宋" pitchFamily="49" charset="-122"/>
                <a:ea typeface="仿宋" pitchFamily="49" charset="-122"/>
              </a:rPr>
              <a:t>自由电子运动迅速传导热量。</a:t>
            </a:r>
          </a:p>
          <a:p>
            <a:pPr>
              <a:buFont typeface="Wingdings" pitchFamily="2" charset="2"/>
              <a:buNone/>
              <a:defRPr/>
            </a:pPr>
            <a:r>
              <a:rPr lang="zh-CN" altLang="en-US" dirty="0">
                <a:solidFill>
                  <a:srgbClr val="0000FF"/>
                </a:solidFill>
                <a:effectLst/>
                <a:latin typeface="仿宋" pitchFamily="49" charset="-122"/>
                <a:ea typeface="仿宋" pitchFamily="49" charset="-122"/>
              </a:rPr>
              <a:t>导电性：</a:t>
            </a:r>
            <a:r>
              <a:rPr lang="zh-CN" altLang="en-US" dirty="0">
                <a:effectLst/>
                <a:latin typeface="仿宋" pitchFamily="49" charset="-122"/>
                <a:ea typeface="仿宋" pitchFamily="49" charset="-122"/>
              </a:rPr>
              <a:t>自由电子在电场作用下的定向运动。</a:t>
            </a:r>
          </a:p>
          <a:p>
            <a:pPr marL="0" indent="0">
              <a:buFont typeface="Wingdings" pitchFamily="2" charset="2"/>
              <a:buNone/>
              <a:defRPr/>
            </a:pPr>
            <a:r>
              <a:rPr lang="zh-CN" altLang="en-US" dirty="0">
                <a:solidFill>
                  <a:srgbClr val="0000FF"/>
                </a:solidFill>
                <a:effectLst/>
                <a:latin typeface="仿宋" pitchFamily="49" charset="-122"/>
                <a:ea typeface="仿宋" pitchFamily="49" charset="-122"/>
              </a:rPr>
              <a:t>良好的机械加工性：</a:t>
            </a:r>
            <a:r>
              <a:rPr lang="zh-CN" altLang="en-US" dirty="0">
                <a:effectLst/>
                <a:latin typeface="仿宋" pitchFamily="49" charset="-122"/>
                <a:ea typeface="仿宋" pitchFamily="49" charset="-122"/>
              </a:rPr>
              <a:t>相邻原子层发生滑动，不影响金属键。</a:t>
            </a:r>
            <a:endParaRPr lang="en-US" altLang="zh-CN" dirty="0">
              <a:effectLst/>
              <a:latin typeface="仿宋" pitchFamily="49" charset="-122"/>
              <a:ea typeface="仿宋" pitchFamily="49" charset="-122"/>
            </a:endParaRPr>
          </a:p>
          <a:p>
            <a:pPr eaLnBrk="1" hangingPunct="1">
              <a:buClrTx/>
              <a:defRPr/>
            </a:pPr>
            <a:r>
              <a:rPr lang="zh-CN" altLang="en-US" dirty="0">
                <a:solidFill>
                  <a:srgbClr val="FF0000"/>
                </a:solidFill>
                <a:effectLst/>
                <a:latin typeface="仿宋" pitchFamily="49" charset="-122"/>
                <a:ea typeface="仿宋" pitchFamily="49" charset="-122"/>
              </a:rPr>
              <a:t>金属键</a:t>
            </a:r>
            <a:r>
              <a:rPr lang="zh-CN" altLang="en-US" dirty="0">
                <a:effectLst/>
                <a:latin typeface="仿宋" pitchFamily="49" charset="-122"/>
                <a:ea typeface="仿宋" pitchFamily="49" charset="-122"/>
              </a:rPr>
              <a:t>可以认为是由多个原子或离子共有一些流动的自由电子所组成，金属原子或离子沉浸在电子的海洋中.</a:t>
            </a:r>
            <a:endParaRPr lang="en-US" altLang="zh-CN" dirty="0">
              <a:effectLst/>
              <a:latin typeface="仿宋" pitchFamily="49" charset="-122"/>
              <a:ea typeface="仿宋" pitchFamily="49" charset="-122"/>
            </a:endParaRPr>
          </a:p>
          <a:p>
            <a:pPr eaLnBrk="1" hangingPunct="1">
              <a:buClrTx/>
              <a:defRPr/>
            </a:pPr>
            <a:r>
              <a:rPr lang="zh-CN" altLang="en-US" dirty="0">
                <a:effectLst/>
                <a:latin typeface="仿宋" pitchFamily="49" charset="-122"/>
                <a:ea typeface="仿宋" pitchFamily="49" charset="-122"/>
              </a:rPr>
              <a:t>两种理论：</a:t>
            </a:r>
            <a:r>
              <a:rPr lang="en-US" altLang="zh-CN" dirty="0">
                <a:effectLst/>
                <a:latin typeface="仿宋" pitchFamily="49" charset="-122"/>
                <a:ea typeface="仿宋" pitchFamily="49" charset="-122"/>
              </a:rPr>
              <a:t>1</a:t>
            </a:r>
            <a:r>
              <a:rPr lang="zh-CN" altLang="en-US" dirty="0">
                <a:effectLst/>
                <a:latin typeface="仿宋" pitchFamily="49" charset="-122"/>
                <a:ea typeface="仿宋" pitchFamily="49" charset="-122"/>
              </a:rPr>
              <a:t>）自由电子气模型  </a:t>
            </a:r>
            <a:r>
              <a:rPr lang="en-US" altLang="zh-CN" dirty="0">
                <a:effectLst/>
                <a:latin typeface="仿宋" pitchFamily="49" charset="-122"/>
                <a:ea typeface="仿宋" pitchFamily="49" charset="-122"/>
              </a:rPr>
              <a:t>2</a:t>
            </a:r>
            <a:r>
              <a:rPr lang="zh-CN" altLang="en-US" dirty="0">
                <a:effectLst/>
                <a:latin typeface="仿宋" pitchFamily="49" charset="-122"/>
                <a:ea typeface="仿宋" pitchFamily="49" charset="-122"/>
              </a:rPr>
              <a:t>）能带理论。</a:t>
            </a:r>
          </a:p>
          <a:p>
            <a:pPr>
              <a:buFont typeface="Wingdings" pitchFamily="2" charset="2"/>
              <a:buNone/>
              <a:defRPr/>
            </a:pPr>
            <a:endParaRPr lang="zh-CN" altLang="en-US" dirty="0">
              <a:effectLs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标题 84"/>
          <p:cNvSpPr>
            <a:spLocks noGrp="1"/>
          </p:cNvSpPr>
          <p:nvPr>
            <p:ph type="title"/>
          </p:nvPr>
        </p:nvSpPr>
        <p:spPr>
          <a:xfrm>
            <a:off x="250825" y="315913"/>
            <a:ext cx="6610350" cy="676275"/>
          </a:xfrm>
        </p:spPr>
        <p:txBody>
          <a:bodyPr/>
          <a:lstStyle/>
          <a:p>
            <a:pPr>
              <a:defRPr/>
            </a:pPr>
            <a:r>
              <a:rPr lang="en-US" altLang="zh-CN" dirty="0">
                <a:latin typeface="Arial" panose="020B0604020202020204" pitchFamily="34" charset="0"/>
                <a:cs typeface="Arial" panose="020B0604020202020204" pitchFamily="34" charset="0"/>
              </a:rPr>
              <a:t>2.3.3.1  </a:t>
            </a:r>
            <a:r>
              <a:rPr lang="zh-CN" altLang="en-US" dirty="0">
                <a:latin typeface="+mj-ea"/>
              </a:rPr>
              <a:t>自由电子气模型</a:t>
            </a:r>
          </a:p>
        </p:txBody>
      </p:sp>
      <p:sp>
        <p:nvSpPr>
          <p:cNvPr id="146438" name="Rectangle 6"/>
          <p:cNvSpPr>
            <a:spLocks noGrp="1" noChangeArrowheads="1"/>
          </p:cNvSpPr>
          <p:nvPr>
            <p:ph idx="1"/>
          </p:nvPr>
        </p:nvSpPr>
        <p:spPr>
          <a:xfrm>
            <a:off x="250825" y="1052512"/>
            <a:ext cx="8713788" cy="4052887"/>
          </a:xfrm>
        </p:spPr>
        <p:txBody>
          <a:bodyPr/>
          <a:lstStyle/>
          <a:p>
            <a:pPr marL="0" indent="342900">
              <a:lnSpc>
                <a:spcPct val="120000"/>
              </a:lnSpc>
              <a:buFont typeface="Wingdings" pitchFamily="2" charset="2"/>
              <a:buNone/>
              <a:defRPr/>
            </a:pPr>
            <a:r>
              <a:rPr lang="zh-CN" altLang="en-US" b="0" dirty="0">
                <a:effectLst/>
                <a:ea typeface="楷体_GB2312" pitchFamily="49" charset="-122"/>
              </a:rPr>
              <a:t>    金属原子最外层电子不完全属于哪一个原子，而能在整个金属晶体中自由流动，叫做自由电子。自由电子和金属原子之间产生没有方向性的“胶合” 作用力，称为金属键。</a:t>
            </a:r>
            <a:endParaRPr lang="en-US" altLang="zh-CN" b="0" dirty="0">
              <a:effectLst/>
              <a:ea typeface="楷体_GB2312" pitchFamily="49" charset="-122"/>
            </a:endParaRPr>
          </a:p>
          <a:p>
            <a:pPr marL="0" indent="342900">
              <a:lnSpc>
                <a:spcPct val="120000"/>
              </a:lnSpc>
              <a:buFont typeface="Wingdings" pitchFamily="2" charset="2"/>
              <a:buNone/>
              <a:defRPr/>
            </a:pPr>
            <a:r>
              <a:rPr lang="zh-CN" altLang="en-US" b="0" dirty="0">
                <a:effectLst/>
                <a:ea typeface="楷体_GB2312" pitchFamily="49" charset="-122"/>
              </a:rPr>
              <a:t>    金属的自由电子气模型很好地解释了金属的通性，但由于没有考虑到电子的波动性质，无法定量解释诸多特性。</a:t>
            </a:r>
          </a:p>
        </p:txBody>
      </p:sp>
      <p:grpSp>
        <p:nvGrpSpPr>
          <p:cNvPr id="131076" name="Group 7"/>
          <p:cNvGrpSpPr>
            <a:grpSpLocks/>
          </p:cNvGrpSpPr>
          <p:nvPr/>
        </p:nvGrpSpPr>
        <p:grpSpPr bwMode="auto">
          <a:xfrm>
            <a:off x="3419475" y="4396630"/>
            <a:ext cx="2654300" cy="2344738"/>
            <a:chOff x="3832" y="808"/>
            <a:chExt cx="1672" cy="1477"/>
          </a:xfrm>
        </p:grpSpPr>
        <p:grpSp>
          <p:nvGrpSpPr>
            <p:cNvPr id="131077" name="Group 8"/>
            <p:cNvGrpSpPr>
              <a:grpSpLocks/>
            </p:cNvGrpSpPr>
            <p:nvPr/>
          </p:nvGrpSpPr>
          <p:grpSpPr bwMode="auto">
            <a:xfrm>
              <a:off x="3832" y="808"/>
              <a:ext cx="1672" cy="1296"/>
              <a:chOff x="624" y="2688"/>
              <a:chExt cx="1672" cy="1296"/>
            </a:xfrm>
          </p:grpSpPr>
          <p:grpSp>
            <p:nvGrpSpPr>
              <p:cNvPr id="131079" name="Group 9"/>
              <p:cNvGrpSpPr>
                <a:grpSpLocks/>
              </p:cNvGrpSpPr>
              <p:nvPr/>
            </p:nvGrpSpPr>
            <p:grpSpPr bwMode="auto">
              <a:xfrm>
                <a:off x="1200" y="3504"/>
                <a:ext cx="225" cy="288"/>
                <a:chOff x="2448" y="672"/>
                <a:chExt cx="240" cy="288"/>
              </a:xfrm>
            </p:grpSpPr>
            <p:sp>
              <p:nvSpPr>
                <p:cNvPr id="131155" name="Oval 10"/>
                <p:cNvSpPr>
                  <a:spLocks noChangeArrowheads="1"/>
                </p:cNvSpPr>
                <p:nvPr/>
              </p:nvSpPr>
              <p:spPr bwMode="auto">
                <a:xfrm>
                  <a:off x="2448" y="72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56" name="Rectangle 11"/>
                <p:cNvSpPr>
                  <a:spLocks noChangeArrowheads="1"/>
                </p:cNvSpPr>
                <p:nvPr/>
              </p:nvSpPr>
              <p:spPr bwMode="auto">
                <a:xfrm>
                  <a:off x="2448" y="67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80" name="Group 12"/>
              <p:cNvGrpSpPr>
                <a:grpSpLocks/>
              </p:cNvGrpSpPr>
              <p:nvPr/>
            </p:nvGrpSpPr>
            <p:grpSpPr bwMode="auto">
              <a:xfrm>
                <a:off x="792" y="3504"/>
                <a:ext cx="225" cy="288"/>
                <a:chOff x="2448" y="1152"/>
                <a:chExt cx="239" cy="288"/>
              </a:xfrm>
            </p:grpSpPr>
            <p:sp>
              <p:nvSpPr>
                <p:cNvPr id="131153" name="Oval 13"/>
                <p:cNvSpPr>
                  <a:spLocks noChangeArrowheads="1"/>
                </p:cNvSpPr>
                <p:nvPr/>
              </p:nvSpPr>
              <p:spPr bwMode="auto">
                <a:xfrm>
                  <a:off x="2448" y="120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54" name="Rectangle 14"/>
                <p:cNvSpPr>
                  <a:spLocks noChangeArrowheads="1"/>
                </p:cNvSpPr>
                <p:nvPr/>
              </p:nvSpPr>
              <p:spPr bwMode="auto">
                <a:xfrm>
                  <a:off x="2448" y="115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81" name="Group 15"/>
              <p:cNvGrpSpPr>
                <a:grpSpLocks/>
              </p:cNvGrpSpPr>
              <p:nvPr/>
            </p:nvGrpSpPr>
            <p:grpSpPr bwMode="auto">
              <a:xfrm>
                <a:off x="1520" y="3504"/>
                <a:ext cx="225" cy="288"/>
                <a:chOff x="2448" y="1152"/>
                <a:chExt cx="239" cy="288"/>
              </a:xfrm>
            </p:grpSpPr>
            <p:sp>
              <p:nvSpPr>
                <p:cNvPr id="131151" name="Oval 16"/>
                <p:cNvSpPr>
                  <a:spLocks noChangeArrowheads="1"/>
                </p:cNvSpPr>
                <p:nvPr/>
              </p:nvSpPr>
              <p:spPr bwMode="auto">
                <a:xfrm>
                  <a:off x="2448" y="120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52" name="Rectangle 17"/>
                <p:cNvSpPr>
                  <a:spLocks noChangeArrowheads="1"/>
                </p:cNvSpPr>
                <p:nvPr/>
              </p:nvSpPr>
              <p:spPr bwMode="auto">
                <a:xfrm>
                  <a:off x="2448" y="115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82" name="Group 18"/>
              <p:cNvGrpSpPr>
                <a:grpSpLocks/>
              </p:cNvGrpSpPr>
              <p:nvPr/>
            </p:nvGrpSpPr>
            <p:grpSpPr bwMode="auto">
              <a:xfrm>
                <a:off x="1952" y="3504"/>
                <a:ext cx="225" cy="288"/>
                <a:chOff x="2448" y="1152"/>
                <a:chExt cx="239" cy="288"/>
              </a:xfrm>
            </p:grpSpPr>
            <p:sp>
              <p:nvSpPr>
                <p:cNvPr id="131149" name="Oval 19"/>
                <p:cNvSpPr>
                  <a:spLocks noChangeArrowheads="1"/>
                </p:cNvSpPr>
                <p:nvPr/>
              </p:nvSpPr>
              <p:spPr bwMode="auto">
                <a:xfrm>
                  <a:off x="2448" y="120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50" name="Rectangle 20"/>
                <p:cNvSpPr>
                  <a:spLocks noChangeArrowheads="1"/>
                </p:cNvSpPr>
                <p:nvPr/>
              </p:nvSpPr>
              <p:spPr bwMode="auto">
                <a:xfrm>
                  <a:off x="2448" y="115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83" name="Group 21"/>
              <p:cNvGrpSpPr>
                <a:grpSpLocks/>
              </p:cNvGrpSpPr>
              <p:nvPr/>
            </p:nvGrpSpPr>
            <p:grpSpPr bwMode="auto">
              <a:xfrm>
                <a:off x="800" y="3168"/>
                <a:ext cx="225" cy="288"/>
                <a:chOff x="2448" y="1152"/>
                <a:chExt cx="239" cy="288"/>
              </a:xfrm>
            </p:grpSpPr>
            <p:sp>
              <p:nvSpPr>
                <p:cNvPr id="131147" name="Oval 22"/>
                <p:cNvSpPr>
                  <a:spLocks noChangeArrowheads="1"/>
                </p:cNvSpPr>
                <p:nvPr/>
              </p:nvSpPr>
              <p:spPr bwMode="auto">
                <a:xfrm>
                  <a:off x="2448" y="120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48" name="Rectangle 23"/>
                <p:cNvSpPr>
                  <a:spLocks noChangeArrowheads="1"/>
                </p:cNvSpPr>
                <p:nvPr/>
              </p:nvSpPr>
              <p:spPr bwMode="auto">
                <a:xfrm>
                  <a:off x="2448" y="115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84" name="Group 24"/>
              <p:cNvGrpSpPr>
                <a:grpSpLocks/>
              </p:cNvGrpSpPr>
              <p:nvPr/>
            </p:nvGrpSpPr>
            <p:grpSpPr bwMode="auto">
              <a:xfrm>
                <a:off x="1184" y="3168"/>
                <a:ext cx="225" cy="288"/>
                <a:chOff x="2448" y="1152"/>
                <a:chExt cx="239" cy="288"/>
              </a:xfrm>
            </p:grpSpPr>
            <p:sp>
              <p:nvSpPr>
                <p:cNvPr id="131145" name="Oval 25"/>
                <p:cNvSpPr>
                  <a:spLocks noChangeArrowheads="1"/>
                </p:cNvSpPr>
                <p:nvPr/>
              </p:nvSpPr>
              <p:spPr bwMode="auto">
                <a:xfrm>
                  <a:off x="2448" y="120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46" name="Rectangle 26"/>
                <p:cNvSpPr>
                  <a:spLocks noChangeArrowheads="1"/>
                </p:cNvSpPr>
                <p:nvPr/>
              </p:nvSpPr>
              <p:spPr bwMode="auto">
                <a:xfrm>
                  <a:off x="2448" y="115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85" name="Group 27"/>
              <p:cNvGrpSpPr>
                <a:grpSpLocks/>
              </p:cNvGrpSpPr>
              <p:nvPr/>
            </p:nvGrpSpPr>
            <p:grpSpPr bwMode="auto">
              <a:xfrm>
                <a:off x="1536" y="3168"/>
                <a:ext cx="225" cy="288"/>
                <a:chOff x="2448" y="1152"/>
                <a:chExt cx="239" cy="288"/>
              </a:xfrm>
            </p:grpSpPr>
            <p:sp>
              <p:nvSpPr>
                <p:cNvPr id="131143" name="Oval 28"/>
                <p:cNvSpPr>
                  <a:spLocks noChangeArrowheads="1"/>
                </p:cNvSpPr>
                <p:nvPr/>
              </p:nvSpPr>
              <p:spPr bwMode="auto">
                <a:xfrm>
                  <a:off x="2448" y="120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44" name="Rectangle 29"/>
                <p:cNvSpPr>
                  <a:spLocks noChangeArrowheads="1"/>
                </p:cNvSpPr>
                <p:nvPr/>
              </p:nvSpPr>
              <p:spPr bwMode="auto">
                <a:xfrm>
                  <a:off x="2448" y="115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86" name="Group 30"/>
              <p:cNvGrpSpPr>
                <a:grpSpLocks/>
              </p:cNvGrpSpPr>
              <p:nvPr/>
            </p:nvGrpSpPr>
            <p:grpSpPr bwMode="auto">
              <a:xfrm>
                <a:off x="1952" y="3168"/>
                <a:ext cx="225" cy="288"/>
                <a:chOff x="2448" y="1152"/>
                <a:chExt cx="239" cy="288"/>
              </a:xfrm>
            </p:grpSpPr>
            <p:sp>
              <p:nvSpPr>
                <p:cNvPr id="131141" name="Oval 31"/>
                <p:cNvSpPr>
                  <a:spLocks noChangeArrowheads="1"/>
                </p:cNvSpPr>
                <p:nvPr/>
              </p:nvSpPr>
              <p:spPr bwMode="auto">
                <a:xfrm>
                  <a:off x="2448" y="120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42" name="Rectangle 32"/>
                <p:cNvSpPr>
                  <a:spLocks noChangeArrowheads="1"/>
                </p:cNvSpPr>
                <p:nvPr/>
              </p:nvSpPr>
              <p:spPr bwMode="auto">
                <a:xfrm>
                  <a:off x="2448" y="115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87" name="Group 33"/>
              <p:cNvGrpSpPr>
                <a:grpSpLocks/>
              </p:cNvGrpSpPr>
              <p:nvPr/>
            </p:nvGrpSpPr>
            <p:grpSpPr bwMode="auto">
              <a:xfrm>
                <a:off x="1184" y="2832"/>
                <a:ext cx="225" cy="288"/>
                <a:chOff x="2448" y="1152"/>
                <a:chExt cx="239" cy="288"/>
              </a:xfrm>
            </p:grpSpPr>
            <p:sp>
              <p:nvSpPr>
                <p:cNvPr id="131139" name="Oval 34"/>
                <p:cNvSpPr>
                  <a:spLocks noChangeArrowheads="1"/>
                </p:cNvSpPr>
                <p:nvPr/>
              </p:nvSpPr>
              <p:spPr bwMode="auto">
                <a:xfrm>
                  <a:off x="2448" y="120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40" name="Rectangle 35"/>
                <p:cNvSpPr>
                  <a:spLocks noChangeArrowheads="1"/>
                </p:cNvSpPr>
                <p:nvPr/>
              </p:nvSpPr>
              <p:spPr bwMode="auto">
                <a:xfrm>
                  <a:off x="2448" y="115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88" name="Group 36"/>
              <p:cNvGrpSpPr>
                <a:grpSpLocks/>
              </p:cNvGrpSpPr>
              <p:nvPr/>
            </p:nvGrpSpPr>
            <p:grpSpPr bwMode="auto">
              <a:xfrm>
                <a:off x="1568" y="2832"/>
                <a:ext cx="225" cy="288"/>
                <a:chOff x="2448" y="1152"/>
                <a:chExt cx="239" cy="288"/>
              </a:xfrm>
            </p:grpSpPr>
            <p:sp>
              <p:nvSpPr>
                <p:cNvPr id="131137" name="Oval 37"/>
                <p:cNvSpPr>
                  <a:spLocks noChangeArrowheads="1"/>
                </p:cNvSpPr>
                <p:nvPr/>
              </p:nvSpPr>
              <p:spPr bwMode="auto">
                <a:xfrm>
                  <a:off x="2448" y="120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38" name="Rectangle 38"/>
                <p:cNvSpPr>
                  <a:spLocks noChangeArrowheads="1"/>
                </p:cNvSpPr>
                <p:nvPr/>
              </p:nvSpPr>
              <p:spPr bwMode="auto">
                <a:xfrm>
                  <a:off x="2448" y="115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89" name="Group 39"/>
              <p:cNvGrpSpPr>
                <a:grpSpLocks/>
              </p:cNvGrpSpPr>
              <p:nvPr/>
            </p:nvGrpSpPr>
            <p:grpSpPr bwMode="auto">
              <a:xfrm>
                <a:off x="1952" y="2832"/>
                <a:ext cx="225" cy="288"/>
                <a:chOff x="2448" y="1152"/>
                <a:chExt cx="239" cy="288"/>
              </a:xfrm>
            </p:grpSpPr>
            <p:sp>
              <p:nvSpPr>
                <p:cNvPr id="131135" name="Oval 40"/>
                <p:cNvSpPr>
                  <a:spLocks noChangeArrowheads="1"/>
                </p:cNvSpPr>
                <p:nvPr/>
              </p:nvSpPr>
              <p:spPr bwMode="auto">
                <a:xfrm>
                  <a:off x="2448" y="120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36" name="Rectangle 41"/>
                <p:cNvSpPr>
                  <a:spLocks noChangeArrowheads="1"/>
                </p:cNvSpPr>
                <p:nvPr/>
              </p:nvSpPr>
              <p:spPr bwMode="auto">
                <a:xfrm>
                  <a:off x="2448" y="115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90" name="Group 42"/>
              <p:cNvGrpSpPr>
                <a:grpSpLocks/>
              </p:cNvGrpSpPr>
              <p:nvPr/>
            </p:nvGrpSpPr>
            <p:grpSpPr bwMode="auto">
              <a:xfrm>
                <a:off x="800" y="2832"/>
                <a:ext cx="225" cy="288"/>
                <a:chOff x="2448" y="1152"/>
                <a:chExt cx="239" cy="288"/>
              </a:xfrm>
            </p:grpSpPr>
            <p:sp>
              <p:nvSpPr>
                <p:cNvPr id="131133" name="Oval 43"/>
                <p:cNvSpPr>
                  <a:spLocks noChangeArrowheads="1"/>
                </p:cNvSpPr>
                <p:nvPr/>
              </p:nvSpPr>
              <p:spPr bwMode="auto">
                <a:xfrm>
                  <a:off x="2448" y="1200"/>
                  <a:ext cx="192" cy="1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34" name="Rectangle 44"/>
                <p:cNvSpPr>
                  <a:spLocks noChangeArrowheads="1"/>
                </p:cNvSpPr>
                <p:nvPr/>
              </p:nvSpPr>
              <p:spPr bwMode="auto">
                <a:xfrm>
                  <a:off x="2448" y="115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sp>
            <p:nvSpPr>
              <p:cNvPr id="131091" name="Oval 45"/>
              <p:cNvSpPr>
                <a:spLocks noChangeArrowheads="1"/>
              </p:cNvSpPr>
              <p:nvPr/>
            </p:nvSpPr>
            <p:spPr bwMode="auto">
              <a:xfrm>
                <a:off x="1421" y="3744"/>
                <a:ext cx="90" cy="96"/>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092" name="Rectangle 46"/>
              <p:cNvSpPr>
                <a:spLocks noChangeArrowheads="1"/>
              </p:cNvSpPr>
              <p:nvPr/>
            </p:nvSpPr>
            <p:spPr bwMode="auto">
              <a:xfrm>
                <a:off x="1392" y="3648"/>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nvGrpSpPr>
              <p:cNvPr id="131093" name="Group 47"/>
              <p:cNvGrpSpPr>
                <a:grpSpLocks/>
              </p:cNvGrpSpPr>
              <p:nvPr/>
            </p:nvGrpSpPr>
            <p:grpSpPr bwMode="auto">
              <a:xfrm>
                <a:off x="992" y="2928"/>
                <a:ext cx="180" cy="288"/>
                <a:chOff x="4848" y="912"/>
                <a:chExt cx="192" cy="288"/>
              </a:xfrm>
            </p:grpSpPr>
            <p:sp>
              <p:nvSpPr>
                <p:cNvPr id="131131" name="Oval 48"/>
                <p:cNvSpPr>
                  <a:spLocks noChangeArrowheads="1"/>
                </p:cNvSpPr>
                <p:nvPr/>
              </p:nvSpPr>
              <p:spPr bwMode="auto">
                <a:xfrm>
                  <a:off x="4896" y="1056"/>
                  <a:ext cx="96" cy="96"/>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32" name="Rectangle 49"/>
                <p:cNvSpPr>
                  <a:spLocks noChangeArrowheads="1"/>
                </p:cNvSpPr>
                <p:nvPr/>
              </p:nvSpPr>
              <p:spPr bwMode="auto">
                <a:xfrm>
                  <a:off x="4848" y="912"/>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094" name="Group 50"/>
              <p:cNvGrpSpPr>
                <a:grpSpLocks/>
              </p:cNvGrpSpPr>
              <p:nvPr/>
            </p:nvGrpSpPr>
            <p:grpSpPr bwMode="auto">
              <a:xfrm>
                <a:off x="960" y="3456"/>
                <a:ext cx="180" cy="288"/>
                <a:chOff x="960" y="3456"/>
                <a:chExt cx="180" cy="288"/>
              </a:xfrm>
            </p:grpSpPr>
            <p:sp>
              <p:nvSpPr>
                <p:cNvPr id="131129" name="Oval 51"/>
                <p:cNvSpPr>
                  <a:spLocks noChangeArrowheads="1"/>
                </p:cNvSpPr>
                <p:nvPr/>
              </p:nvSpPr>
              <p:spPr bwMode="auto">
                <a:xfrm>
                  <a:off x="1005" y="3600"/>
                  <a:ext cx="90" cy="96"/>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30" name="Rectangle 52"/>
                <p:cNvSpPr>
                  <a:spLocks noChangeArrowheads="1"/>
                </p:cNvSpPr>
                <p:nvPr/>
              </p:nvSpPr>
              <p:spPr bwMode="auto">
                <a:xfrm>
                  <a:off x="960" y="34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sp>
            <p:nvSpPr>
              <p:cNvPr id="131095" name="Freeform 53"/>
              <p:cNvSpPr>
                <a:spLocks/>
              </p:cNvSpPr>
              <p:nvPr/>
            </p:nvSpPr>
            <p:spPr bwMode="auto">
              <a:xfrm>
                <a:off x="624" y="2784"/>
                <a:ext cx="608" cy="432"/>
              </a:xfrm>
              <a:custGeom>
                <a:avLst/>
                <a:gdLst>
                  <a:gd name="T0" fmla="*/ 584 w 568"/>
                  <a:gd name="T1" fmla="*/ 390 h 392"/>
                  <a:gd name="T2" fmla="*/ 584 w 568"/>
                  <a:gd name="T3" fmla="*/ 235 h 392"/>
                  <a:gd name="T4" fmla="*/ 786 w 568"/>
                  <a:gd name="T5" fmla="*/ 78 h 392"/>
                  <a:gd name="T6" fmla="*/ 652 w 568"/>
                  <a:gd name="T7" fmla="*/ 0 h 392"/>
                  <a:gd name="T8" fmla="*/ 381 w 568"/>
                  <a:gd name="T9" fmla="*/ 78 h 392"/>
                  <a:gd name="T10" fmla="*/ 45 w 568"/>
                  <a:gd name="T11" fmla="*/ 156 h 392"/>
                  <a:gd name="T12" fmla="*/ 112 w 568"/>
                  <a:gd name="T13" fmla="*/ 467 h 392"/>
                  <a:gd name="T14" fmla="*/ 112 w 568"/>
                  <a:gd name="T15" fmla="*/ 624 h 392"/>
                  <a:gd name="T16" fmla="*/ 315 w 568"/>
                  <a:gd name="T17" fmla="*/ 547 h 3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8"/>
                  <a:gd name="T28" fmla="*/ 0 h 392"/>
                  <a:gd name="T29" fmla="*/ 568 w 568"/>
                  <a:gd name="T30" fmla="*/ 392 h 3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8" h="392">
                    <a:moveTo>
                      <a:pt x="416" y="240"/>
                    </a:moveTo>
                    <a:cubicBezTo>
                      <a:pt x="404" y="208"/>
                      <a:pt x="392" y="176"/>
                      <a:pt x="416" y="144"/>
                    </a:cubicBezTo>
                    <a:cubicBezTo>
                      <a:pt x="440" y="112"/>
                      <a:pt x="552" y="72"/>
                      <a:pt x="560" y="48"/>
                    </a:cubicBezTo>
                    <a:cubicBezTo>
                      <a:pt x="568" y="24"/>
                      <a:pt x="512" y="0"/>
                      <a:pt x="464" y="0"/>
                    </a:cubicBezTo>
                    <a:cubicBezTo>
                      <a:pt x="416" y="0"/>
                      <a:pt x="344" y="32"/>
                      <a:pt x="272" y="48"/>
                    </a:cubicBezTo>
                    <a:cubicBezTo>
                      <a:pt x="200" y="64"/>
                      <a:pt x="64" y="56"/>
                      <a:pt x="32" y="96"/>
                    </a:cubicBezTo>
                    <a:cubicBezTo>
                      <a:pt x="0" y="136"/>
                      <a:pt x="72" y="240"/>
                      <a:pt x="80" y="288"/>
                    </a:cubicBezTo>
                    <a:cubicBezTo>
                      <a:pt x="88" y="336"/>
                      <a:pt x="56" y="376"/>
                      <a:pt x="80" y="384"/>
                    </a:cubicBezTo>
                    <a:cubicBezTo>
                      <a:pt x="104" y="392"/>
                      <a:pt x="208" y="344"/>
                      <a:pt x="224" y="336"/>
                    </a:cubicBezTo>
                  </a:path>
                </a:pathLst>
              </a:custGeom>
              <a:noFill/>
              <a:ln w="9525" cap="flat" cmpd="sng">
                <a:solidFill>
                  <a:schemeClr val="tx1"/>
                </a:solidFill>
                <a:prstDash val="solid"/>
                <a:round/>
                <a:headEnd/>
                <a:tailEnd type="triangle" w="sm" len="med"/>
              </a:ln>
              <a:extLst>
                <a:ext uri="{909E8E84-426E-40DD-AFC4-6F175D3DCCD1}">
                  <a14:hiddenFill xmlns:a14="http://schemas.microsoft.com/office/drawing/2010/main">
                    <a:solidFill>
                      <a:srgbClr val="FFFFFF"/>
                    </a:solidFill>
                  </a14:hiddenFill>
                </a:ext>
              </a:extLst>
            </p:spPr>
            <p:txBody>
              <a:bodyPr wrap="none" lIns="92075" tIns="46038" rIns="92075" bIns="46038"/>
              <a:lstStyle/>
              <a:p>
                <a:endParaRPr lang="zh-CN" altLang="en-US"/>
              </a:p>
            </p:txBody>
          </p:sp>
          <p:sp>
            <p:nvSpPr>
              <p:cNvPr id="131096" name="Freeform 54"/>
              <p:cNvSpPr>
                <a:spLocks/>
              </p:cNvSpPr>
              <p:nvPr/>
            </p:nvSpPr>
            <p:spPr bwMode="auto">
              <a:xfrm>
                <a:off x="680" y="3456"/>
                <a:ext cx="312" cy="384"/>
              </a:xfrm>
              <a:custGeom>
                <a:avLst/>
                <a:gdLst>
                  <a:gd name="T0" fmla="*/ 312 w 312"/>
                  <a:gd name="T1" fmla="*/ 0 h 384"/>
                  <a:gd name="T2" fmla="*/ 168 w 312"/>
                  <a:gd name="T3" fmla="*/ 48 h 384"/>
                  <a:gd name="T4" fmla="*/ 24 w 312"/>
                  <a:gd name="T5" fmla="*/ 48 h 384"/>
                  <a:gd name="T6" fmla="*/ 24 w 312"/>
                  <a:gd name="T7" fmla="*/ 192 h 384"/>
                  <a:gd name="T8" fmla="*/ 24 w 312"/>
                  <a:gd name="T9" fmla="*/ 288 h 384"/>
                  <a:gd name="T10" fmla="*/ 72 w 312"/>
                  <a:gd name="T11" fmla="*/ 336 h 384"/>
                  <a:gd name="T12" fmla="*/ 168 w 312"/>
                  <a:gd name="T13" fmla="*/ 336 h 384"/>
                  <a:gd name="T14" fmla="*/ 264 w 312"/>
                  <a:gd name="T15" fmla="*/ 384 h 38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384"/>
                  <a:gd name="T26" fmla="*/ 312 w 312"/>
                  <a:gd name="T27" fmla="*/ 384 h 3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384">
                    <a:moveTo>
                      <a:pt x="312" y="0"/>
                    </a:moveTo>
                    <a:cubicBezTo>
                      <a:pt x="264" y="20"/>
                      <a:pt x="216" y="40"/>
                      <a:pt x="168" y="48"/>
                    </a:cubicBezTo>
                    <a:cubicBezTo>
                      <a:pt x="120" y="56"/>
                      <a:pt x="48" y="24"/>
                      <a:pt x="24" y="48"/>
                    </a:cubicBezTo>
                    <a:cubicBezTo>
                      <a:pt x="0" y="72"/>
                      <a:pt x="24" y="152"/>
                      <a:pt x="24" y="192"/>
                    </a:cubicBezTo>
                    <a:cubicBezTo>
                      <a:pt x="24" y="232"/>
                      <a:pt x="16" y="264"/>
                      <a:pt x="24" y="288"/>
                    </a:cubicBezTo>
                    <a:cubicBezTo>
                      <a:pt x="32" y="312"/>
                      <a:pt x="48" y="328"/>
                      <a:pt x="72" y="336"/>
                    </a:cubicBezTo>
                    <a:cubicBezTo>
                      <a:pt x="96" y="344"/>
                      <a:pt x="136" y="328"/>
                      <a:pt x="168" y="336"/>
                    </a:cubicBezTo>
                    <a:cubicBezTo>
                      <a:pt x="200" y="344"/>
                      <a:pt x="232" y="364"/>
                      <a:pt x="264" y="384"/>
                    </a:cubicBezTo>
                  </a:path>
                </a:pathLst>
              </a:custGeom>
              <a:noFill/>
              <a:ln w="9525" cap="flat" cmpd="sng">
                <a:solidFill>
                  <a:schemeClr val="tx1"/>
                </a:solidFill>
                <a:prstDash val="solid"/>
                <a:round/>
                <a:headEnd/>
                <a:tailEnd type="triangle" w="sm" len="med"/>
              </a:ln>
              <a:extLst>
                <a:ext uri="{909E8E84-426E-40DD-AFC4-6F175D3DCCD1}">
                  <a14:hiddenFill xmlns:a14="http://schemas.microsoft.com/office/drawing/2010/main">
                    <a:solidFill>
                      <a:srgbClr val="FFFFFF"/>
                    </a:solidFill>
                  </a14:hiddenFill>
                </a:ext>
              </a:extLst>
            </p:spPr>
            <p:txBody>
              <a:bodyPr wrap="none" lIns="92075" tIns="46038" rIns="92075" bIns="46038"/>
              <a:lstStyle/>
              <a:p>
                <a:endParaRPr lang="zh-CN" altLang="en-US"/>
              </a:p>
            </p:txBody>
          </p:sp>
          <p:sp>
            <p:nvSpPr>
              <p:cNvPr id="131097" name="Freeform 55"/>
              <p:cNvSpPr>
                <a:spLocks/>
              </p:cNvSpPr>
              <p:nvPr/>
            </p:nvSpPr>
            <p:spPr bwMode="auto">
              <a:xfrm>
                <a:off x="1376" y="3168"/>
                <a:ext cx="152" cy="352"/>
              </a:xfrm>
              <a:custGeom>
                <a:avLst/>
                <a:gdLst>
                  <a:gd name="T0" fmla="*/ 96 w 152"/>
                  <a:gd name="T1" fmla="*/ 0 h 352"/>
                  <a:gd name="T2" fmla="*/ 96 w 152"/>
                  <a:gd name="T3" fmla="*/ 144 h 352"/>
                  <a:gd name="T4" fmla="*/ 48 w 152"/>
                  <a:gd name="T5" fmla="*/ 240 h 352"/>
                  <a:gd name="T6" fmla="*/ 144 w 152"/>
                  <a:gd name="T7" fmla="*/ 336 h 352"/>
                  <a:gd name="T8" fmla="*/ 0 w 152"/>
                  <a:gd name="T9" fmla="*/ 336 h 352"/>
                  <a:gd name="T10" fmla="*/ 0 60000 65536"/>
                  <a:gd name="T11" fmla="*/ 0 60000 65536"/>
                  <a:gd name="T12" fmla="*/ 0 60000 65536"/>
                  <a:gd name="T13" fmla="*/ 0 60000 65536"/>
                  <a:gd name="T14" fmla="*/ 0 60000 65536"/>
                  <a:gd name="T15" fmla="*/ 0 w 152"/>
                  <a:gd name="T16" fmla="*/ 0 h 352"/>
                  <a:gd name="T17" fmla="*/ 152 w 152"/>
                  <a:gd name="T18" fmla="*/ 352 h 352"/>
                </a:gdLst>
                <a:ahLst/>
                <a:cxnLst>
                  <a:cxn ang="T10">
                    <a:pos x="T0" y="T1"/>
                  </a:cxn>
                  <a:cxn ang="T11">
                    <a:pos x="T2" y="T3"/>
                  </a:cxn>
                  <a:cxn ang="T12">
                    <a:pos x="T4" y="T5"/>
                  </a:cxn>
                  <a:cxn ang="T13">
                    <a:pos x="T6" y="T7"/>
                  </a:cxn>
                  <a:cxn ang="T14">
                    <a:pos x="T8" y="T9"/>
                  </a:cxn>
                </a:cxnLst>
                <a:rect l="T15" t="T16" r="T17" b="T18"/>
                <a:pathLst>
                  <a:path w="152" h="352">
                    <a:moveTo>
                      <a:pt x="96" y="0"/>
                    </a:moveTo>
                    <a:cubicBezTo>
                      <a:pt x="100" y="52"/>
                      <a:pt x="104" y="104"/>
                      <a:pt x="96" y="144"/>
                    </a:cubicBezTo>
                    <a:cubicBezTo>
                      <a:pt x="88" y="184"/>
                      <a:pt x="40" y="208"/>
                      <a:pt x="48" y="240"/>
                    </a:cubicBezTo>
                    <a:cubicBezTo>
                      <a:pt x="56" y="272"/>
                      <a:pt x="152" y="320"/>
                      <a:pt x="144" y="336"/>
                    </a:cubicBezTo>
                    <a:cubicBezTo>
                      <a:pt x="136" y="352"/>
                      <a:pt x="68" y="344"/>
                      <a:pt x="0" y="336"/>
                    </a:cubicBezTo>
                  </a:path>
                </a:pathLst>
              </a:custGeom>
              <a:noFill/>
              <a:ln w="9525" cap="flat" cmpd="sng">
                <a:solidFill>
                  <a:schemeClr val="tx1"/>
                </a:solidFill>
                <a:prstDash val="solid"/>
                <a:round/>
                <a:headEnd/>
                <a:tailEnd type="triangle" w="sm" len="med"/>
              </a:ln>
              <a:extLst>
                <a:ext uri="{909E8E84-426E-40DD-AFC4-6F175D3DCCD1}">
                  <a14:hiddenFill xmlns:a14="http://schemas.microsoft.com/office/drawing/2010/main">
                    <a:solidFill>
                      <a:srgbClr val="FFFFFF"/>
                    </a:solidFill>
                  </a14:hiddenFill>
                </a:ext>
              </a:extLst>
            </p:spPr>
            <p:txBody>
              <a:bodyPr wrap="none" lIns="92075" tIns="46038" rIns="92075" bIns="46038"/>
              <a:lstStyle/>
              <a:p>
                <a:endParaRPr lang="zh-CN" altLang="en-US"/>
              </a:p>
            </p:txBody>
          </p:sp>
          <p:sp>
            <p:nvSpPr>
              <p:cNvPr id="131098" name="Freeform 56"/>
              <p:cNvSpPr>
                <a:spLocks/>
              </p:cNvSpPr>
              <p:nvPr/>
            </p:nvSpPr>
            <p:spPr bwMode="auto">
              <a:xfrm>
                <a:off x="1472" y="2776"/>
                <a:ext cx="672" cy="104"/>
              </a:xfrm>
              <a:custGeom>
                <a:avLst/>
                <a:gdLst>
                  <a:gd name="T0" fmla="*/ 0 w 624"/>
                  <a:gd name="T1" fmla="*/ 27 h 120"/>
                  <a:gd name="T2" fmla="*/ 278 w 624"/>
                  <a:gd name="T3" fmla="*/ 3 h 120"/>
                  <a:gd name="T4" fmla="*/ 418 w 624"/>
                  <a:gd name="T5" fmla="*/ 51 h 120"/>
                  <a:gd name="T6" fmla="*/ 557 w 624"/>
                  <a:gd name="T7" fmla="*/ 51 h 120"/>
                  <a:gd name="T8" fmla="*/ 627 w 624"/>
                  <a:gd name="T9" fmla="*/ 3 h 120"/>
                  <a:gd name="T10" fmla="*/ 905 w 624"/>
                  <a:gd name="T11" fmla="*/ 27 h 120"/>
                  <a:gd name="T12" fmla="*/ 0 60000 65536"/>
                  <a:gd name="T13" fmla="*/ 0 60000 65536"/>
                  <a:gd name="T14" fmla="*/ 0 60000 65536"/>
                  <a:gd name="T15" fmla="*/ 0 60000 65536"/>
                  <a:gd name="T16" fmla="*/ 0 60000 65536"/>
                  <a:gd name="T17" fmla="*/ 0 60000 65536"/>
                  <a:gd name="T18" fmla="*/ 0 w 624"/>
                  <a:gd name="T19" fmla="*/ 0 h 120"/>
                  <a:gd name="T20" fmla="*/ 624 w 624"/>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624" h="120">
                    <a:moveTo>
                      <a:pt x="0" y="56"/>
                    </a:moveTo>
                    <a:cubicBezTo>
                      <a:pt x="72" y="28"/>
                      <a:pt x="144" y="0"/>
                      <a:pt x="192" y="8"/>
                    </a:cubicBezTo>
                    <a:cubicBezTo>
                      <a:pt x="240" y="16"/>
                      <a:pt x="256" y="88"/>
                      <a:pt x="288" y="104"/>
                    </a:cubicBezTo>
                    <a:cubicBezTo>
                      <a:pt x="320" y="120"/>
                      <a:pt x="360" y="120"/>
                      <a:pt x="384" y="104"/>
                    </a:cubicBezTo>
                    <a:cubicBezTo>
                      <a:pt x="408" y="88"/>
                      <a:pt x="392" y="16"/>
                      <a:pt x="432" y="8"/>
                    </a:cubicBezTo>
                    <a:cubicBezTo>
                      <a:pt x="472" y="0"/>
                      <a:pt x="548" y="28"/>
                      <a:pt x="624" y="56"/>
                    </a:cubicBezTo>
                  </a:path>
                </a:pathLst>
              </a:custGeom>
              <a:noFill/>
              <a:ln w="9525" cap="flat" cmpd="sng">
                <a:solidFill>
                  <a:schemeClr val="tx1"/>
                </a:solidFill>
                <a:prstDash val="solid"/>
                <a:round/>
                <a:headEnd/>
                <a:tailEnd type="triangle" w="sm" len="med"/>
              </a:ln>
              <a:extLst>
                <a:ext uri="{909E8E84-426E-40DD-AFC4-6F175D3DCCD1}">
                  <a14:hiddenFill xmlns:a14="http://schemas.microsoft.com/office/drawing/2010/main">
                    <a:solidFill>
                      <a:srgbClr val="FFFFFF"/>
                    </a:solidFill>
                  </a14:hiddenFill>
                </a:ext>
              </a:extLst>
            </p:spPr>
            <p:txBody>
              <a:bodyPr wrap="none" lIns="92075" tIns="46038" rIns="92075" bIns="46038"/>
              <a:lstStyle/>
              <a:p>
                <a:endParaRPr lang="zh-CN" altLang="en-US"/>
              </a:p>
            </p:txBody>
          </p:sp>
          <p:sp>
            <p:nvSpPr>
              <p:cNvPr id="131099" name="Freeform 57"/>
              <p:cNvSpPr>
                <a:spLocks/>
              </p:cNvSpPr>
              <p:nvPr/>
            </p:nvSpPr>
            <p:spPr bwMode="auto">
              <a:xfrm>
                <a:off x="1904" y="2976"/>
                <a:ext cx="392" cy="240"/>
              </a:xfrm>
              <a:custGeom>
                <a:avLst/>
                <a:gdLst>
                  <a:gd name="T0" fmla="*/ 0 w 344"/>
                  <a:gd name="T1" fmla="*/ 360 h 200"/>
                  <a:gd name="T2" fmla="*/ 183 w 344"/>
                  <a:gd name="T3" fmla="*/ 360 h 200"/>
                  <a:gd name="T4" fmla="*/ 370 w 344"/>
                  <a:gd name="T5" fmla="*/ 476 h 200"/>
                  <a:gd name="T6" fmla="*/ 645 w 344"/>
                  <a:gd name="T7" fmla="*/ 239 h 200"/>
                  <a:gd name="T8" fmla="*/ 459 w 344"/>
                  <a:gd name="T9" fmla="*/ 0 h 200"/>
                  <a:gd name="T10" fmla="*/ 0 60000 65536"/>
                  <a:gd name="T11" fmla="*/ 0 60000 65536"/>
                  <a:gd name="T12" fmla="*/ 0 60000 65536"/>
                  <a:gd name="T13" fmla="*/ 0 60000 65536"/>
                  <a:gd name="T14" fmla="*/ 0 60000 65536"/>
                  <a:gd name="T15" fmla="*/ 0 w 344"/>
                  <a:gd name="T16" fmla="*/ 0 h 200"/>
                  <a:gd name="T17" fmla="*/ 344 w 344"/>
                  <a:gd name="T18" fmla="*/ 200 h 200"/>
                </a:gdLst>
                <a:ahLst/>
                <a:cxnLst>
                  <a:cxn ang="T10">
                    <a:pos x="T0" y="T1"/>
                  </a:cxn>
                  <a:cxn ang="T11">
                    <a:pos x="T2" y="T3"/>
                  </a:cxn>
                  <a:cxn ang="T12">
                    <a:pos x="T4" y="T5"/>
                  </a:cxn>
                  <a:cxn ang="T13">
                    <a:pos x="T6" y="T7"/>
                  </a:cxn>
                  <a:cxn ang="T14">
                    <a:pos x="T8" y="T9"/>
                  </a:cxn>
                </a:cxnLst>
                <a:rect l="T15" t="T16" r="T17" b="T18"/>
                <a:pathLst>
                  <a:path w="344" h="200">
                    <a:moveTo>
                      <a:pt x="0" y="144"/>
                    </a:moveTo>
                    <a:cubicBezTo>
                      <a:pt x="32" y="140"/>
                      <a:pt x="64" y="136"/>
                      <a:pt x="96" y="144"/>
                    </a:cubicBezTo>
                    <a:cubicBezTo>
                      <a:pt x="128" y="152"/>
                      <a:pt x="152" y="200"/>
                      <a:pt x="192" y="192"/>
                    </a:cubicBezTo>
                    <a:cubicBezTo>
                      <a:pt x="232" y="184"/>
                      <a:pt x="328" y="128"/>
                      <a:pt x="336" y="96"/>
                    </a:cubicBezTo>
                    <a:cubicBezTo>
                      <a:pt x="344" y="64"/>
                      <a:pt x="256" y="24"/>
                      <a:pt x="240" y="0"/>
                    </a:cubicBezTo>
                  </a:path>
                </a:pathLst>
              </a:custGeom>
              <a:noFill/>
              <a:ln w="9525" cap="flat" cmpd="sng">
                <a:solidFill>
                  <a:schemeClr val="tx1"/>
                </a:solidFill>
                <a:prstDash val="solid"/>
                <a:round/>
                <a:headEnd/>
                <a:tailEnd type="triangle" w="sm" len="med"/>
              </a:ln>
              <a:extLst>
                <a:ext uri="{909E8E84-426E-40DD-AFC4-6F175D3DCCD1}">
                  <a14:hiddenFill xmlns:a14="http://schemas.microsoft.com/office/drawing/2010/main">
                    <a:solidFill>
                      <a:srgbClr val="FFFFFF"/>
                    </a:solidFill>
                  </a14:hiddenFill>
                </a:ext>
              </a:extLst>
            </p:spPr>
            <p:txBody>
              <a:bodyPr wrap="none" lIns="92075" tIns="46038" rIns="92075" bIns="46038"/>
              <a:lstStyle/>
              <a:p>
                <a:endParaRPr lang="zh-CN" altLang="en-US"/>
              </a:p>
            </p:txBody>
          </p:sp>
          <p:sp>
            <p:nvSpPr>
              <p:cNvPr id="131100" name="Freeform 58"/>
              <p:cNvSpPr>
                <a:spLocks/>
              </p:cNvSpPr>
              <p:nvPr/>
            </p:nvSpPr>
            <p:spPr bwMode="auto">
              <a:xfrm>
                <a:off x="1520" y="3456"/>
                <a:ext cx="440" cy="528"/>
              </a:xfrm>
              <a:custGeom>
                <a:avLst/>
                <a:gdLst>
                  <a:gd name="T0" fmla="*/ 0 w 440"/>
                  <a:gd name="T1" fmla="*/ 718 h 440"/>
                  <a:gd name="T2" fmla="*/ 96 w 440"/>
                  <a:gd name="T3" fmla="*/ 1074 h 440"/>
                  <a:gd name="T4" fmla="*/ 192 w 440"/>
                  <a:gd name="T5" fmla="*/ 836 h 440"/>
                  <a:gd name="T6" fmla="*/ 336 w 440"/>
                  <a:gd name="T7" fmla="*/ 836 h 440"/>
                  <a:gd name="T8" fmla="*/ 432 w 440"/>
                  <a:gd name="T9" fmla="*/ 836 h 440"/>
                  <a:gd name="T10" fmla="*/ 288 w 440"/>
                  <a:gd name="T11" fmla="*/ 360 h 440"/>
                  <a:gd name="T12" fmla="*/ 384 w 440"/>
                  <a:gd name="T13" fmla="*/ 239 h 440"/>
                  <a:gd name="T14" fmla="*/ 96 w 440"/>
                  <a:gd name="T15" fmla="*/ 0 h 440"/>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440"/>
                  <a:gd name="T26" fmla="*/ 440 w 440"/>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440">
                    <a:moveTo>
                      <a:pt x="0" y="288"/>
                    </a:moveTo>
                    <a:cubicBezTo>
                      <a:pt x="32" y="356"/>
                      <a:pt x="64" y="424"/>
                      <a:pt x="96" y="432"/>
                    </a:cubicBezTo>
                    <a:cubicBezTo>
                      <a:pt x="128" y="440"/>
                      <a:pt x="152" y="352"/>
                      <a:pt x="192" y="336"/>
                    </a:cubicBezTo>
                    <a:cubicBezTo>
                      <a:pt x="232" y="320"/>
                      <a:pt x="296" y="336"/>
                      <a:pt x="336" y="336"/>
                    </a:cubicBezTo>
                    <a:cubicBezTo>
                      <a:pt x="376" y="336"/>
                      <a:pt x="440" y="368"/>
                      <a:pt x="432" y="336"/>
                    </a:cubicBezTo>
                    <a:cubicBezTo>
                      <a:pt x="424" y="304"/>
                      <a:pt x="296" y="184"/>
                      <a:pt x="288" y="144"/>
                    </a:cubicBezTo>
                    <a:cubicBezTo>
                      <a:pt x="280" y="104"/>
                      <a:pt x="416" y="120"/>
                      <a:pt x="384" y="96"/>
                    </a:cubicBezTo>
                    <a:cubicBezTo>
                      <a:pt x="352" y="72"/>
                      <a:pt x="224" y="36"/>
                      <a:pt x="96" y="0"/>
                    </a:cubicBezTo>
                  </a:path>
                </a:pathLst>
              </a:custGeom>
              <a:noFill/>
              <a:ln w="9525" cap="flat" cmpd="sng">
                <a:solidFill>
                  <a:schemeClr val="tx1"/>
                </a:solidFill>
                <a:prstDash val="solid"/>
                <a:round/>
                <a:headEnd/>
                <a:tailEnd type="triangle" w="sm" len="med"/>
              </a:ln>
              <a:extLst>
                <a:ext uri="{909E8E84-426E-40DD-AFC4-6F175D3DCCD1}">
                  <a14:hiddenFill xmlns:a14="http://schemas.microsoft.com/office/drawing/2010/main">
                    <a:solidFill>
                      <a:srgbClr val="FFFFFF"/>
                    </a:solidFill>
                  </a14:hiddenFill>
                </a:ext>
              </a:extLst>
            </p:spPr>
            <p:txBody>
              <a:bodyPr wrap="none" lIns="92075" tIns="46038" rIns="92075" bIns="46038"/>
              <a:lstStyle/>
              <a:p>
                <a:endParaRPr lang="zh-CN" altLang="en-US"/>
              </a:p>
            </p:txBody>
          </p:sp>
          <p:sp>
            <p:nvSpPr>
              <p:cNvPr id="131101" name="Freeform 59"/>
              <p:cNvSpPr>
                <a:spLocks/>
              </p:cNvSpPr>
              <p:nvPr/>
            </p:nvSpPr>
            <p:spPr bwMode="auto">
              <a:xfrm>
                <a:off x="1904" y="3456"/>
                <a:ext cx="312" cy="336"/>
              </a:xfrm>
              <a:custGeom>
                <a:avLst/>
                <a:gdLst>
                  <a:gd name="T0" fmla="*/ 0 w 264"/>
                  <a:gd name="T1" fmla="*/ 8 h 344"/>
                  <a:gd name="T2" fmla="*/ 221 w 264"/>
                  <a:gd name="T3" fmla="*/ 51 h 344"/>
                  <a:gd name="T4" fmla="*/ 332 w 264"/>
                  <a:gd name="T5" fmla="*/ 8 h 344"/>
                  <a:gd name="T6" fmla="*/ 554 w 264"/>
                  <a:gd name="T7" fmla="*/ 94 h 344"/>
                  <a:gd name="T8" fmla="*/ 554 w 264"/>
                  <a:gd name="T9" fmla="*/ 263 h 344"/>
                  <a:gd name="T10" fmla="*/ 221 w 264"/>
                  <a:gd name="T11" fmla="*/ 306 h 344"/>
                  <a:gd name="T12" fmla="*/ 0 60000 65536"/>
                  <a:gd name="T13" fmla="*/ 0 60000 65536"/>
                  <a:gd name="T14" fmla="*/ 0 60000 65536"/>
                  <a:gd name="T15" fmla="*/ 0 60000 65536"/>
                  <a:gd name="T16" fmla="*/ 0 60000 65536"/>
                  <a:gd name="T17" fmla="*/ 0 60000 65536"/>
                  <a:gd name="T18" fmla="*/ 0 w 264"/>
                  <a:gd name="T19" fmla="*/ 0 h 344"/>
                  <a:gd name="T20" fmla="*/ 264 w 264"/>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264" h="344">
                    <a:moveTo>
                      <a:pt x="0" y="8"/>
                    </a:moveTo>
                    <a:cubicBezTo>
                      <a:pt x="36" y="32"/>
                      <a:pt x="72" y="56"/>
                      <a:pt x="96" y="56"/>
                    </a:cubicBezTo>
                    <a:cubicBezTo>
                      <a:pt x="120" y="56"/>
                      <a:pt x="120" y="0"/>
                      <a:pt x="144" y="8"/>
                    </a:cubicBezTo>
                    <a:cubicBezTo>
                      <a:pt x="168" y="16"/>
                      <a:pt x="224" y="56"/>
                      <a:pt x="240" y="104"/>
                    </a:cubicBezTo>
                    <a:cubicBezTo>
                      <a:pt x="256" y="152"/>
                      <a:pt x="264" y="256"/>
                      <a:pt x="240" y="296"/>
                    </a:cubicBezTo>
                    <a:cubicBezTo>
                      <a:pt x="216" y="336"/>
                      <a:pt x="156" y="340"/>
                      <a:pt x="96" y="344"/>
                    </a:cubicBezTo>
                  </a:path>
                </a:pathLst>
              </a:custGeom>
              <a:noFill/>
              <a:ln w="9525" cap="flat" cmpd="sng">
                <a:solidFill>
                  <a:schemeClr val="tx1"/>
                </a:solidFill>
                <a:prstDash val="solid"/>
                <a:round/>
                <a:headEnd/>
                <a:tailEnd type="triangle" w="sm" len="med"/>
              </a:ln>
              <a:extLst>
                <a:ext uri="{909E8E84-426E-40DD-AFC4-6F175D3DCCD1}">
                  <a14:hiddenFill xmlns:a14="http://schemas.microsoft.com/office/drawing/2010/main">
                    <a:solidFill>
                      <a:srgbClr val="FFFFFF"/>
                    </a:solidFill>
                  </a14:hiddenFill>
                </a:ext>
              </a:extLst>
            </p:spPr>
            <p:txBody>
              <a:bodyPr wrap="none" lIns="92075" tIns="46038" rIns="92075" bIns="46038"/>
              <a:lstStyle/>
              <a:p>
                <a:endParaRPr lang="zh-CN" altLang="en-US"/>
              </a:p>
            </p:txBody>
          </p:sp>
          <p:grpSp>
            <p:nvGrpSpPr>
              <p:cNvPr id="131102" name="Group 60"/>
              <p:cNvGrpSpPr>
                <a:grpSpLocks/>
              </p:cNvGrpSpPr>
              <p:nvPr/>
            </p:nvGrpSpPr>
            <p:grpSpPr bwMode="auto">
              <a:xfrm>
                <a:off x="960" y="3264"/>
                <a:ext cx="180" cy="288"/>
                <a:chOff x="960" y="3456"/>
                <a:chExt cx="180" cy="288"/>
              </a:xfrm>
            </p:grpSpPr>
            <p:sp>
              <p:nvSpPr>
                <p:cNvPr id="131127" name="Oval 61"/>
                <p:cNvSpPr>
                  <a:spLocks noChangeArrowheads="1"/>
                </p:cNvSpPr>
                <p:nvPr/>
              </p:nvSpPr>
              <p:spPr bwMode="auto">
                <a:xfrm>
                  <a:off x="1005" y="3600"/>
                  <a:ext cx="90" cy="96"/>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28" name="Rectangle 62"/>
                <p:cNvSpPr>
                  <a:spLocks noChangeArrowheads="1"/>
                </p:cNvSpPr>
                <p:nvPr/>
              </p:nvSpPr>
              <p:spPr bwMode="auto">
                <a:xfrm>
                  <a:off x="960" y="34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103" name="Group 63"/>
              <p:cNvGrpSpPr>
                <a:grpSpLocks/>
              </p:cNvGrpSpPr>
              <p:nvPr/>
            </p:nvGrpSpPr>
            <p:grpSpPr bwMode="auto">
              <a:xfrm>
                <a:off x="1008" y="2928"/>
                <a:ext cx="180" cy="288"/>
                <a:chOff x="960" y="3456"/>
                <a:chExt cx="180" cy="288"/>
              </a:xfrm>
            </p:grpSpPr>
            <p:sp>
              <p:nvSpPr>
                <p:cNvPr id="131125" name="Oval 64"/>
                <p:cNvSpPr>
                  <a:spLocks noChangeArrowheads="1"/>
                </p:cNvSpPr>
                <p:nvPr/>
              </p:nvSpPr>
              <p:spPr bwMode="auto">
                <a:xfrm>
                  <a:off x="1005" y="3600"/>
                  <a:ext cx="90" cy="96"/>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26" name="Rectangle 65"/>
                <p:cNvSpPr>
                  <a:spLocks noChangeArrowheads="1"/>
                </p:cNvSpPr>
                <p:nvPr/>
              </p:nvSpPr>
              <p:spPr bwMode="auto">
                <a:xfrm>
                  <a:off x="960" y="34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104" name="Group 66"/>
              <p:cNvGrpSpPr>
                <a:grpSpLocks/>
              </p:cNvGrpSpPr>
              <p:nvPr/>
            </p:nvGrpSpPr>
            <p:grpSpPr bwMode="auto">
              <a:xfrm>
                <a:off x="1344" y="2688"/>
                <a:ext cx="180" cy="288"/>
                <a:chOff x="960" y="3456"/>
                <a:chExt cx="180" cy="288"/>
              </a:xfrm>
            </p:grpSpPr>
            <p:sp>
              <p:nvSpPr>
                <p:cNvPr id="131123" name="Oval 67"/>
                <p:cNvSpPr>
                  <a:spLocks noChangeArrowheads="1"/>
                </p:cNvSpPr>
                <p:nvPr/>
              </p:nvSpPr>
              <p:spPr bwMode="auto">
                <a:xfrm>
                  <a:off x="1005" y="3600"/>
                  <a:ext cx="90" cy="96"/>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24" name="Rectangle 68"/>
                <p:cNvSpPr>
                  <a:spLocks noChangeArrowheads="1"/>
                </p:cNvSpPr>
                <p:nvPr/>
              </p:nvSpPr>
              <p:spPr bwMode="auto">
                <a:xfrm>
                  <a:off x="960" y="34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105" name="Group 69"/>
              <p:cNvGrpSpPr>
                <a:grpSpLocks/>
              </p:cNvGrpSpPr>
              <p:nvPr/>
            </p:nvGrpSpPr>
            <p:grpSpPr bwMode="auto">
              <a:xfrm>
                <a:off x="1392" y="2928"/>
                <a:ext cx="180" cy="288"/>
                <a:chOff x="960" y="3456"/>
                <a:chExt cx="180" cy="288"/>
              </a:xfrm>
            </p:grpSpPr>
            <p:sp>
              <p:nvSpPr>
                <p:cNvPr id="131121" name="Oval 70"/>
                <p:cNvSpPr>
                  <a:spLocks noChangeArrowheads="1"/>
                </p:cNvSpPr>
                <p:nvPr/>
              </p:nvSpPr>
              <p:spPr bwMode="auto">
                <a:xfrm>
                  <a:off x="1005" y="3600"/>
                  <a:ext cx="90" cy="96"/>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22" name="Rectangle 71"/>
                <p:cNvSpPr>
                  <a:spLocks noChangeArrowheads="1"/>
                </p:cNvSpPr>
                <p:nvPr/>
              </p:nvSpPr>
              <p:spPr bwMode="auto">
                <a:xfrm>
                  <a:off x="960" y="34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106" name="Group 72"/>
              <p:cNvGrpSpPr>
                <a:grpSpLocks/>
              </p:cNvGrpSpPr>
              <p:nvPr/>
            </p:nvGrpSpPr>
            <p:grpSpPr bwMode="auto">
              <a:xfrm>
                <a:off x="1776" y="2928"/>
                <a:ext cx="180" cy="288"/>
                <a:chOff x="960" y="3456"/>
                <a:chExt cx="180" cy="288"/>
              </a:xfrm>
            </p:grpSpPr>
            <p:sp>
              <p:nvSpPr>
                <p:cNvPr id="131119" name="Oval 73"/>
                <p:cNvSpPr>
                  <a:spLocks noChangeArrowheads="1"/>
                </p:cNvSpPr>
                <p:nvPr/>
              </p:nvSpPr>
              <p:spPr bwMode="auto">
                <a:xfrm>
                  <a:off x="1005" y="3600"/>
                  <a:ext cx="90" cy="96"/>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20" name="Rectangle 74"/>
                <p:cNvSpPr>
                  <a:spLocks noChangeArrowheads="1"/>
                </p:cNvSpPr>
                <p:nvPr/>
              </p:nvSpPr>
              <p:spPr bwMode="auto">
                <a:xfrm>
                  <a:off x="960" y="34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107" name="Group 75"/>
              <p:cNvGrpSpPr>
                <a:grpSpLocks/>
              </p:cNvGrpSpPr>
              <p:nvPr/>
            </p:nvGrpSpPr>
            <p:grpSpPr bwMode="auto">
              <a:xfrm>
                <a:off x="1776" y="3264"/>
                <a:ext cx="180" cy="288"/>
                <a:chOff x="960" y="3456"/>
                <a:chExt cx="180" cy="288"/>
              </a:xfrm>
            </p:grpSpPr>
            <p:sp>
              <p:nvSpPr>
                <p:cNvPr id="131117" name="Oval 76"/>
                <p:cNvSpPr>
                  <a:spLocks noChangeArrowheads="1"/>
                </p:cNvSpPr>
                <p:nvPr/>
              </p:nvSpPr>
              <p:spPr bwMode="auto">
                <a:xfrm>
                  <a:off x="1005" y="3600"/>
                  <a:ext cx="90" cy="96"/>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18" name="Rectangle 77"/>
                <p:cNvSpPr>
                  <a:spLocks noChangeArrowheads="1"/>
                </p:cNvSpPr>
                <p:nvPr/>
              </p:nvSpPr>
              <p:spPr bwMode="auto">
                <a:xfrm>
                  <a:off x="960" y="34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108" name="Group 78"/>
              <p:cNvGrpSpPr>
                <a:grpSpLocks/>
              </p:cNvGrpSpPr>
              <p:nvPr/>
            </p:nvGrpSpPr>
            <p:grpSpPr bwMode="auto">
              <a:xfrm>
                <a:off x="1680" y="3504"/>
                <a:ext cx="180" cy="288"/>
                <a:chOff x="960" y="3456"/>
                <a:chExt cx="180" cy="288"/>
              </a:xfrm>
            </p:grpSpPr>
            <p:sp>
              <p:nvSpPr>
                <p:cNvPr id="131115" name="Oval 79"/>
                <p:cNvSpPr>
                  <a:spLocks noChangeArrowheads="1"/>
                </p:cNvSpPr>
                <p:nvPr/>
              </p:nvSpPr>
              <p:spPr bwMode="auto">
                <a:xfrm>
                  <a:off x="1005" y="3600"/>
                  <a:ext cx="90" cy="96"/>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16" name="Rectangle 80"/>
                <p:cNvSpPr>
                  <a:spLocks noChangeArrowheads="1"/>
                </p:cNvSpPr>
                <p:nvPr/>
              </p:nvSpPr>
              <p:spPr bwMode="auto">
                <a:xfrm>
                  <a:off x="960" y="34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109" name="Group 81"/>
              <p:cNvGrpSpPr>
                <a:grpSpLocks/>
              </p:cNvGrpSpPr>
              <p:nvPr/>
            </p:nvGrpSpPr>
            <p:grpSpPr bwMode="auto">
              <a:xfrm>
                <a:off x="1200" y="3264"/>
                <a:ext cx="180" cy="288"/>
                <a:chOff x="960" y="3456"/>
                <a:chExt cx="180" cy="288"/>
              </a:xfrm>
            </p:grpSpPr>
            <p:sp>
              <p:nvSpPr>
                <p:cNvPr id="131113" name="Oval 82"/>
                <p:cNvSpPr>
                  <a:spLocks noChangeArrowheads="1"/>
                </p:cNvSpPr>
                <p:nvPr/>
              </p:nvSpPr>
              <p:spPr bwMode="auto">
                <a:xfrm>
                  <a:off x="1005" y="3600"/>
                  <a:ext cx="90" cy="96"/>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14" name="Rectangle 83"/>
                <p:cNvSpPr>
                  <a:spLocks noChangeArrowheads="1"/>
                </p:cNvSpPr>
                <p:nvPr/>
              </p:nvSpPr>
              <p:spPr bwMode="auto">
                <a:xfrm>
                  <a:off x="960" y="34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nvGrpSpPr>
              <p:cNvPr id="131110" name="Group 84"/>
              <p:cNvGrpSpPr>
                <a:grpSpLocks/>
              </p:cNvGrpSpPr>
              <p:nvPr/>
            </p:nvGrpSpPr>
            <p:grpSpPr bwMode="auto">
              <a:xfrm>
                <a:off x="1344" y="3120"/>
                <a:ext cx="180" cy="288"/>
                <a:chOff x="960" y="3456"/>
                <a:chExt cx="180" cy="288"/>
              </a:xfrm>
            </p:grpSpPr>
            <p:sp>
              <p:nvSpPr>
                <p:cNvPr id="131111" name="Oval 85"/>
                <p:cNvSpPr>
                  <a:spLocks noChangeArrowheads="1"/>
                </p:cNvSpPr>
                <p:nvPr/>
              </p:nvSpPr>
              <p:spPr bwMode="auto">
                <a:xfrm>
                  <a:off x="1005" y="3600"/>
                  <a:ext cx="90" cy="96"/>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1112" name="Rectangle 86"/>
                <p:cNvSpPr>
                  <a:spLocks noChangeArrowheads="1"/>
                </p:cNvSpPr>
                <p:nvPr/>
              </p:nvSpPr>
              <p:spPr bwMode="auto">
                <a:xfrm>
                  <a:off x="960" y="34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grpSp>
        </p:grpSp>
        <p:sp>
          <p:nvSpPr>
            <p:cNvPr id="131078" name="Rectangle 87"/>
            <p:cNvSpPr>
              <a:spLocks noChangeArrowheads="1"/>
            </p:cNvSpPr>
            <p:nvPr/>
          </p:nvSpPr>
          <p:spPr bwMode="auto">
            <a:xfrm>
              <a:off x="3832" y="2052"/>
              <a:ext cx="16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1800" dirty="0">
                  <a:latin typeface="Times New Roman" panose="02020603050405020304" pitchFamily="18" charset="0"/>
                  <a:ea typeface="宋体" pitchFamily="2" charset="-122"/>
                  <a:cs typeface="Times New Roman" panose="02020603050405020304" pitchFamily="18" charset="0"/>
                </a:rPr>
                <a:t>Metallic structure</a:t>
              </a:r>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Group 5"/>
          <p:cNvGrpSpPr>
            <a:grpSpLocks/>
          </p:cNvGrpSpPr>
          <p:nvPr/>
        </p:nvGrpSpPr>
        <p:grpSpPr bwMode="auto">
          <a:xfrm>
            <a:off x="625475" y="1125538"/>
            <a:ext cx="3074988" cy="2192337"/>
            <a:chOff x="336" y="336"/>
            <a:chExt cx="1937" cy="1381"/>
          </a:xfrm>
        </p:grpSpPr>
        <p:sp>
          <p:nvSpPr>
            <p:cNvPr id="132246" name="Oval 6"/>
            <p:cNvSpPr>
              <a:spLocks noChangeArrowheads="1"/>
            </p:cNvSpPr>
            <p:nvPr/>
          </p:nvSpPr>
          <p:spPr bwMode="auto">
            <a:xfrm>
              <a:off x="879" y="1050"/>
              <a:ext cx="167" cy="169"/>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47" name="Rectangle 7"/>
            <p:cNvSpPr>
              <a:spLocks noChangeArrowheads="1"/>
            </p:cNvSpPr>
            <p:nvPr/>
          </p:nvSpPr>
          <p:spPr bwMode="auto">
            <a:xfrm>
              <a:off x="879" y="100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48" name="Oval 8"/>
            <p:cNvSpPr>
              <a:spLocks noChangeArrowheads="1"/>
            </p:cNvSpPr>
            <p:nvPr/>
          </p:nvSpPr>
          <p:spPr bwMode="auto">
            <a:xfrm>
              <a:off x="879" y="630"/>
              <a:ext cx="167" cy="168"/>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49" name="Rectangle 9"/>
            <p:cNvSpPr>
              <a:spLocks noChangeArrowheads="1"/>
            </p:cNvSpPr>
            <p:nvPr/>
          </p:nvSpPr>
          <p:spPr bwMode="auto">
            <a:xfrm>
              <a:off x="879" y="58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50" name="Oval 10"/>
            <p:cNvSpPr>
              <a:spLocks noChangeArrowheads="1"/>
            </p:cNvSpPr>
            <p:nvPr/>
          </p:nvSpPr>
          <p:spPr bwMode="auto">
            <a:xfrm>
              <a:off x="879" y="1471"/>
              <a:ext cx="167" cy="168"/>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51" name="Rectangle 11"/>
            <p:cNvSpPr>
              <a:spLocks noChangeArrowheads="1"/>
            </p:cNvSpPr>
            <p:nvPr/>
          </p:nvSpPr>
          <p:spPr bwMode="auto">
            <a:xfrm>
              <a:off x="879" y="142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52" name="Oval 12"/>
            <p:cNvSpPr>
              <a:spLocks noChangeArrowheads="1"/>
            </p:cNvSpPr>
            <p:nvPr/>
          </p:nvSpPr>
          <p:spPr bwMode="auto">
            <a:xfrm>
              <a:off x="336" y="1050"/>
              <a:ext cx="167" cy="169"/>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53" name="Rectangle 13"/>
            <p:cNvSpPr>
              <a:spLocks noChangeArrowheads="1"/>
            </p:cNvSpPr>
            <p:nvPr/>
          </p:nvSpPr>
          <p:spPr bwMode="auto">
            <a:xfrm>
              <a:off x="336" y="100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54" name="Oval 14"/>
            <p:cNvSpPr>
              <a:spLocks noChangeArrowheads="1"/>
            </p:cNvSpPr>
            <p:nvPr/>
          </p:nvSpPr>
          <p:spPr bwMode="auto">
            <a:xfrm>
              <a:off x="336" y="1471"/>
              <a:ext cx="167" cy="168"/>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55" name="Rectangle 15"/>
            <p:cNvSpPr>
              <a:spLocks noChangeArrowheads="1"/>
            </p:cNvSpPr>
            <p:nvPr/>
          </p:nvSpPr>
          <p:spPr bwMode="auto">
            <a:xfrm>
              <a:off x="336" y="142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56" name="Oval 16"/>
            <p:cNvSpPr>
              <a:spLocks noChangeArrowheads="1"/>
            </p:cNvSpPr>
            <p:nvPr/>
          </p:nvSpPr>
          <p:spPr bwMode="auto">
            <a:xfrm>
              <a:off x="336" y="630"/>
              <a:ext cx="167" cy="168"/>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57" name="Rectangle 17"/>
            <p:cNvSpPr>
              <a:spLocks noChangeArrowheads="1"/>
            </p:cNvSpPr>
            <p:nvPr/>
          </p:nvSpPr>
          <p:spPr bwMode="auto">
            <a:xfrm>
              <a:off x="336" y="58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58" name="Oval 18"/>
            <p:cNvSpPr>
              <a:spLocks noChangeArrowheads="1"/>
            </p:cNvSpPr>
            <p:nvPr/>
          </p:nvSpPr>
          <p:spPr bwMode="auto">
            <a:xfrm>
              <a:off x="1463" y="630"/>
              <a:ext cx="167" cy="168"/>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59" name="Rectangle 19"/>
            <p:cNvSpPr>
              <a:spLocks noChangeArrowheads="1"/>
            </p:cNvSpPr>
            <p:nvPr/>
          </p:nvSpPr>
          <p:spPr bwMode="auto">
            <a:xfrm>
              <a:off x="1463" y="58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60" name="Oval 20"/>
            <p:cNvSpPr>
              <a:spLocks noChangeArrowheads="1"/>
            </p:cNvSpPr>
            <p:nvPr/>
          </p:nvSpPr>
          <p:spPr bwMode="auto">
            <a:xfrm>
              <a:off x="1463" y="1050"/>
              <a:ext cx="167" cy="169"/>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61" name="Rectangle 21"/>
            <p:cNvSpPr>
              <a:spLocks noChangeArrowheads="1"/>
            </p:cNvSpPr>
            <p:nvPr/>
          </p:nvSpPr>
          <p:spPr bwMode="auto">
            <a:xfrm>
              <a:off x="1463" y="100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62" name="Oval 22"/>
            <p:cNvSpPr>
              <a:spLocks noChangeArrowheads="1"/>
            </p:cNvSpPr>
            <p:nvPr/>
          </p:nvSpPr>
          <p:spPr bwMode="auto">
            <a:xfrm>
              <a:off x="1463" y="1471"/>
              <a:ext cx="167" cy="168"/>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63" name="Rectangle 23"/>
            <p:cNvSpPr>
              <a:spLocks noChangeArrowheads="1"/>
            </p:cNvSpPr>
            <p:nvPr/>
          </p:nvSpPr>
          <p:spPr bwMode="auto">
            <a:xfrm>
              <a:off x="1463" y="142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64" name="Oval 24"/>
            <p:cNvSpPr>
              <a:spLocks noChangeArrowheads="1"/>
            </p:cNvSpPr>
            <p:nvPr/>
          </p:nvSpPr>
          <p:spPr bwMode="auto">
            <a:xfrm>
              <a:off x="2048" y="630"/>
              <a:ext cx="167" cy="168"/>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65" name="Rectangle 25"/>
            <p:cNvSpPr>
              <a:spLocks noChangeArrowheads="1"/>
            </p:cNvSpPr>
            <p:nvPr/>
          </p:nvSpPr>
          <p:spPr bwMode="auto">
            <a:xfrm>
              <a:off x="2048" y="58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66" name="Oval 26"/>
            <p:cNvSpPr>
              <a:spLocks noChangeArrowheads="1"/>
            </p:cNvSpPr>
            <p:nvPr/>
          </p:nvSpPr>
          <p:spPr bwMode="auto">
            <a:xfrm>
              <a:off x="2048" y="1471"/>
              <a:ext cx="167" cy="168"/>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67" name="Rectangle 27"/>
            <p:cNvSpPr>
              <a:spLocks noChangeArrowheads="1"/>
            </p:cNvSpPr>
            <p:nvPr/>
          </p:nvSpPr>
          <p:spPr bwMode="auto">
            <a:xfrm>
              <a:off x="2048" y="142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68" name="Oval 28"/>
            <p:cNvSpPr>
              <a:spLocks noChangeArrowheads="1"/>
            </p:cNvSpPr>
            <p:nvPr/>
          </p:nvSpPr>
          <p:spPr bwMode="auto">
            <a:xfrm>
              <a:off x="2048" y="1051"/>
              <a:ext cx="167" cy="168"/>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69" name="Rectangle 29"/>
            <p:cNvSpPr>
              <a:spLocks noChangeArrowheads="1"/>
            </p:cNvSpPr>
            <p:nvPr/>
          </p:nvSpPr>
          <p:spPr bwMode="auto">
            <a:xfrm>
              <a:off x="2048" y="100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70" name="Oval 30"/>
            <p:cNvSpPr>
              <a:spLocks noChangeArrowheads="1"/>
            </p:cNvSpPr>
            <p:nvPr/>
          </p:nvSpPr>
          <p:spPr bwMode="auto">
            <a:xfrm>
              <a:off x="1798" y="882"/>
              <a:ext cx="83" cy="84"/>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71" name="Rectangle 31"/>
            <p:cNvSpPr>
              <a:spLocks noChangeArrowheads="1"/>
            </p:cNvSpPr>
            <p:nvPr/>
          </p:nvSpPr>
          <p:spPr bwMode="auto">
            <a:xfrm>
              <a:off x="1755" y="7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72" name="Oval 32"/>
            <p:cNvSpPr>
              <a:spLocks noChangeArrowheads="1"/>
            </p:cNvSpPr>
            <p:nvPr/>
          </p:nvSpPr>
          <p:spPr bwMode="auto">
            <a:xfrm>
              <a:off x="1798" y="462"/>
              <a:ext cx="83" cy="84"/>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73" name="Rectangle 33"/>
            <p:cNvSpPr>
              <a:spLocks noChangeArrowheads="1"/>
            </p:cNvSpPr>
            <p:nvPr/>
          </p:nvSpPr>
          <p:spPr bwMode="auto">
            <a:xfrm>
              <a:off x="1755" y="33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74" name="Oval 34"/>
            <p:cNvSpPr>
              <a:spLocks noChangeArrowheads="1"/>
            </p:cNvSpPr>
            <p:nvPr/>
          </p:nvSpPr>
          <p:spPr bwMode="auto">
            <a:xfrm>
              <a:off x="1213" y="462"/>
              <a:ext cx="83" cy="84"/>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75" name="Rectangle 35"/>
            <p:cNvSpPr>
              <a:spLocks noChangeArrowheads="1"/>
            </p:cNvSpPr>
            <p:nvPr/>
          </p:nvSpPr>
          <p:spPr bwMode="auto">
            <a:xfrm>
              <a:off x="1171" y="33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76" name="Oval 36"/>
            <p:cNvSpPr>
              <a:spLocks noChangeArrowheads="1"/>
            </p:cNvSpPr>
            <p:nvPr/>
          </p:nvSpPr>
          <p:spPr bwMode="auto">
            <a:xfrm>
              <a:off x="629" y="462"/>
              <a:ext cx="83" cy="84"/>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77" name="Rectangle 37"/>
            <p:cNvSpPr>
              <a:spLocks noChangeArrowheads="1"/>
            </p:cNvSpPr>
            <p:nvPr/>
          </p:nvSpPr>
          <p:spPr bwMode="auto">
            <a:xfrm>
              <a:off x="586" y="33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78" name="Oval 38"/>
            <p:cNvSpPr>
              <a:spLocks noChangeArrowheads="1"/>
            </p:cNvSpPr>
            <p:nvPr/>
          </p:nvSpPr>
          <p:spPr bwMode="auto">
            <a:xfrm>
              <a:off x="1213" y="882"/>
              <a:ext cx="83" cy="84"/>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79" name="Rectangle 39"/>
            <p:cNvSpPr>
              <a:spLocks noChangeArrowheads="1"/>
            </p:cNvSpPr>
            <p:nvPr/>
          </p:nvSpPr>
          <p:spPr bwMode="auto">
            <a:xfrm>
              <a:off x="1171" y="7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80" name="Oval 40"/>
            <p:cNvSpPr>
              <a:spLocks noChangeArrowheads="1"/>
            </p:cNvSpPr>
            <p:nvPr/>
          </p:nvSpPr>
          <p:spPr bwMode="auto">
            <a:xfrm>
              <a:off x="1798" y="1303"/>
              <a:ext cx="83" cy="84"/>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81" name="Rectangle 41"/>
            <p:cNvSpPr>
              <a:spLocks noChangeArrowheads="1"/>
            </p:cNvSpPr>
            <p:nvPr/>
          </p:nvSpPr>
          <p:spPr bwMode="auto">
            <a:xfrm>
              <a:off x="1755" y="117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82" name="Oval 42"/>
            <p:cNvSpPr>
              <a:spLocks noChangeArrowheads="1"/>
            </p:cNvSpPr>
            <p:nvPr/>
          </p:nvSpPr>
          <p:spPr bwMode="auto">
            <a:xfrm>
              <a:off x="1255" y="1303"/>
              <a:ext cx="83" cy="84"/>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83" name="Rectangle 43"/>
            <p:cNvSpPr>
              <a:spLocks noChangeArrowheads="1"/>
            </p:cNvSpPr>
            <p:nvPr/>
          </p:nvSpPr>
          <p:spPr bwMode="auto">
            <a:xfrm>
              <a:off x="1214" y="117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84" name="Oval 44"/>
            <p:cNvSpPr>
              <a:spLocks noChangeArrowheads="1"/>
            </p:cNvSpPr>
            <p:nvPr/>
          </p:nvSpPr>
          <p:spPr bwMode="auto">
            <a:xfrm>
              <a:off x="670" y="882"/>
              <a:ext cx="83" cy="84"/>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85" name="Rectangle 45"/>
            <p:cNvSpPr>
              <a:spLocks noChangeArrowheads="1"/>
            </p:cNvSpPr>
            <p:nvPr/>
          </p:nvSpPr>
          <p:spPr bwMode="auto">
            <a:xfrm>
              <a:off x="628" y="75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86" name="Oval 46"/>
            <p:cNvSpPr>
              <a:spLocks noChangeArrowheads="1"/>
            </p:cNvSpPr>
            <p:nvPr/>
          </p:nvSpPr>
          <p:spPr bwMode="auto">
            <a:xfrm>
              <a:off x="670" y="1303"/>
              <a:ext cx="83" cy="84"/>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87" name="Rectangle 47"/>
            <p:cNvSpPr>
              <a:spLocks noChangeArrowheads="1"/>
            </p:cNvSpPr>
            <p:nvPr/>
          </p:nvSpPr>
          <p:spPr bwMode="auto">
            <a:xfrm>
              <a:off x="624" y="1152"/>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88" name="Line 48"/>
            <p:cNvSpPr>
              <a:spLocks noChangeShapeType="1"/>
            </p:cNvSpPr>
            <p:nvPr/>
          </p:nvSpPr>
          <p:spPr bwMode="auto">
            <a:xfrm>
              <a:off x="1046" y="1135"/>
              <a:ext cx="417"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89" name="Line 49"/>
            <p:cNvSpPr>
              <a:spLocks noChangeShapeType="1"/>
            </p:cNvSpPr>
            <p:nvPr/>
          </p:nvSpPr>
          <p:spPr bwMode="auto">
            <a:xfrm>
              <a:off x="1630" y="1135"/>
              <a:ext cx="418"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90" name="Line 50"/>
            <p:cNvSpPr>
              <a:spLocks noChangeShapeType="1"/>
            </p:cNvSpPr>
            <p:nvPr/>
          </p:nvSpPr>
          <p:spPr bwMode="auto">
            <a:xfrm>
              <a:off x="1296" y="924"/>
              <a:ext cx="209" cy="169"/>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91" name="Line 51"/>
            <p:cNvSpPr>
              <a:spLocks noChangeShapeType="1"/>
            </p:cNvSpPr>
            <p:nvPr/>
          </p:nvSpPr>
          <p:spPr bwMode="auto">
            <a:xfrm>
              <a:off x="1630" y="1177"/>
              <a:ext cx="167" cy="12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92" name="Line 52"/>
            <p:cNvSpPr>
              <a:spLocks noChangeShapeType="1"/>
            </p:cNvSpPr>
            <p:nvPr/>
          </p:nvSpPr>
          <p:spPr bwMode="auto">
            <a:xfrm flipV="1">
              <a:off x="1630" y="967"/>
              <a:ext cx="167" cy="12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93" name="Line 53"/>
            <p:cNvSpPr>
              <a:spLocks noChangeShapeType="1"/>
            </p:cNvSpPr>
            <p:nvPr/>
          </p:nvSpPr>
          <p:spPr bwMode="auto">
            <a:xfrm flipV="1">
              <a:off x="1338" y="1177"/>
              <a:ext cx="167" cy="12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94" name="Line 54"/>
            <p:cNvSpPr>
              <a:spLocks noChangeShapeType="1"/>
            </p:cNvSpPr>
            <p:nvPr/>
          </p:nvSpPr>
          <p:spPr bwMode="auto">
            <a:xfrm flipV="1">
              <a:off x="1547" y="798"/>
              <a:ext cx="0" cy="253"/>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95" name="Line 55"/>
            <p:cNvSpPr>
              <a:spLocks noChangeShapeType="1"/>
            </p:cNvSpPr>
            <p:nvPr/>
          </p:nvSpPr>
          <p:spPr bwMode="auto">
            <a:xfrm>
              <a:off x="1547" y="1261"/>
              <a:ext cx="0" cy="21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grpSp>
      <p:grpSp>
        <p:nvGrpSpPr>
          <p:cNvPr id="132099" name="Group 56"/>
          <p:cNvGrpSpPr>
            <a:grpSpLocks/>
          </p:cNvGrpSpPr>
          <p:nvPr/>
        </p:nvGrpSpPr>
        <p:grpSpPr bwMode="auto">
          <a:xfrm>
            <a:off x="4643438" y="908050"/>
            <a:ext cx="4011612" cy="2252663"/>
            <a:chOff x="2976" y="288"/>
            <a:chExt cx="2527" cy="1419"/>
          </a:xfrm>
        </p:grpSpPr>
        <p:sp>
          <p:nvSpPr>
            <p:cNvPr id="132196" name="Oval 57"/>
            <p:cNvSpPr>
              <a:spLocks noChangeArrowheads="1"/>
            </p:cNvSpPr>
            <p:nvPr/>
          </p:nvSpPr>
          <p:spPr bwMode="auto">
            <a:xfrm>
              <a:off x="3520" y="1027"/>
              <a:ext cx="168"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97" name="Rectangle 58"/>
            <p:cNvSpPr>
              <a:spLocks noChangeArrowheads="1"/>
            </p:cNvSpPr>
            <p:nvPr/>
          </p:nvSpPr>
          <p:spPr bwMode="auto">
            <a:xfrm>
              <a:off x="3519" y="9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198" name="Oval 59"/>
            <p:cNvSpPr>
              <a:spLocks noChangeArrowheads="1"/>
            </p:cNvSpPr>
            <p:nvPr/>
          </p:nvSpPr>
          <p:spPr bwMode="auto">
            <a:xfrm>
              <a:off x="4106" y="592"/>
              <a:ext cx="167"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99" name="Rectangle 60"/>
            <p:cNvSpPr>
              <a:spLocks noChangeArrowheads="1"/>
            </p:cNvSpPr>
            <p:nvPr/>
          </p:nvSpPr>
          <p:spPr bwMode="auto">
            <a:xfrm>
              <a:off x="4106" y="54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00" name="Oval 61"/>
            <p:cNvSpPr>
              <a:spLocks noChangeArrowheads="1"/>
            </p:cNvSpPr>
            <p:nvPr/>
          </p:nvSpPr>
          <p:spPr bwMode="auto">
            <a:xfrm>
              <a:off x="3520" y="1462"/>
              <a:ext cx="168"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01" name="Rectangle 62"/>
            <p:cNvSpPr>
              <a:spLocks noChangeArrowheads="1"/>
            </p:cNvSpPr>
            <p:nvPr/>
          </p:nvSpPr>
          <p:spPr bwMode="auto">
            <a:xfrm>
              <a:off x="3519" y="141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02" name="Oval 63"/>
            <p:cNvSpPr>
              <a:spLocks noChangeArrowheads="1"/>
            </p:cNvSpPr>
            <p:nvPr/>
          </p:nvSpPr>
          <p:spPr bwMode="auto">
            <a:xfrm>
              <a:off x="2976" y="1027"/>
              <a:ext cx="167"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03" name="Rectangle 64"/>
            <p:cNvSpPr>
              <a:spLocks noChangeArrowheads="1"/>
            </p:cNvSpPr>
            <p:nvPr/>
          </p:nvSpPr>
          <p:spPr bwMode="auto">
            <a:xfrm>
              <a:off x="2976" y="9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04" name="Oval 65"/>
            <p:cNvSpPr>
              <a:spLocks noChangeArrowheads="1"/>
            </p:cNvSpPr>
            <p:nvPr/>
          </p:nvSpPr>
          <p:spPr bwMode="auto">
            <a:xfrm>
              <a:off x="2976" y="1462"/>
              <a:ext cx="167"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05" name="Rectangle 66"/>
            <p:cNvSpPr>
              <a:spLocks noChangeArrowheads="1"/>
            </p:cNvSpPr>
            <p:nvPr/>
          </p:nvSpPr>
          <p:spPr bwMode="auto">
            <a:xfrm>
              <a:off x="2976" y="141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06" name="Oval 67"/>
            <p:cNvSpPr>
              <a:spLocks noChangeArrowheads="1"/>
            </p:cNvSpPr>
            <p:nvPr/>
          </p:nvSpPr>
          <p:spPr bwMode="auto">
            <a:xfrm>
              <a:off x="3561" y="592"/>
              <a:ext cx="169"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07" name="Rectangle 68"/>
            <p:cNvSpPr>
              <a:spLocks noChangeArrowheads="1"/>
            </p:cNvSpPr>
            <p:nvPr/>
          </p:nvSpPr>
          <p:spPr bwMode="auto">
            <a:xfrm>
              <a:off x="3561" y="54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08" name="Oval 69"/>
            <p:cNvSpPr>
              <a:spLocks noChangeArrowheads="1"/>
            </p:cNvSpPr>
            <p:nvPr/>
          </p:nvSpPr>
          <p:spPr bwMode="auto">
            <a:xfrm>
              <a:off x="4691" y="592"/>
              <a:ext cx="169"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09" name="Rectangle 70"/>
            <p:cNvSpPr>
              <a:spLocks noChangeArrowheads="1"/>
            </p:cNvSpPr>
            <p:nvPr/>
          </p:nvSpPr>
          <p:spPr bwMode="auto">
            <a:xfrm>
              <a:off x="4691" y="54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10" name="Oval 71"/>
            <p:cNvSpPr>
              <a:spLocks noChangeArrowheads="1"/>
            </p:cNvSpPr>
            <p:nvPr/>
          </p:nvSpPr>
          <p:spPr bwMode="auto">
            <a:xfrm>
              <a:off x="4106" y="1027"/>
              <a:ext cx="167"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11" name="Rectangle 72"/>
            <p:cNvSpPr>
              <a:spLocks noChangeArrowheads="1"/>
            </p:cNvSpPr>
            <p:nvPr/>
          </p:nvSpPr>
          <p:spPr bwMode="auto">
            <a:xfrm>
              <a:off x="4106" y="9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12" name="Oval 73"/>
            <p:cNvSpPr>
              <a:spLocks noChangeArrowheads="1"/>
            </p:cNvSpPr>
            <p:nvPr/>
          </p:nvSpPr>
          <p:spPr bwMode="auto">
            <a:xfrm>
              <a:off x="4106" y="1462"/>
              <a:ext cx="167"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13" name="Rectangle 74"/>
            <p:cNvSpPr>
              <a:spLocks noChangeArrowheads="1"/>
            </p:cNvSpPr>
            <p:nvPr/>
          </p:nvSpPr>
          <p:spPr bwMode="auto">
            <a:xfrm>
              <a:off x="4106" y="141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14" name="Oval 75"/>
            <p:cNvSpPr>
              <a:spLocks noChangeArrowheads="1"/>
            </p:cNvSpPr>
            <p:nvPr/>
          </p:nvSpPr>
          <p:spPr bwMode="auto">
            <a:xfrm>
              <a:off x="5278" y="592"/>
              <a:ext cx="167"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15" name="Rectangle 76"/>
            <p:cNvSpPr>
              <a:spLocks noChangeArrowheads="1"/>
            </p:cNvSpPr>
            <p:nvPr/>
          </p:nvSpPr>
          <p:spPr bwMode="auto">
            <a:xfrm>
              <a:off x="5278" y="54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16" name="Oval 77"/>
            <p:cNvSpPr>
              <a:spLocks noChangeArrowheads="1"/>
            </p:cNvSpPr>
            <p:nvPr/>
          </p:nvSpPr>
          <p:spPr bwMode="auto">
            <a:xfrm>
              <a:off x="4691" y="1462"/>
              <a:ext cx="169"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17" name="Rectangle 78"/>
            <p:cNvSpPr>
              <a:spLocks noChangeArrowheads="1"/>
            </p:cNvSpPr>
            <p:nvPr/>
          </p:nvSpPr>
          <p:spPr bwMode="auto">
            <a:xfrm>
              <a:off x="4691" y="141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18" name="Oval 79"/>
            <p:cNvSpPr>
              <a:spLocks noChangeArrowheads="1"/>
            </p:cNvSpPr>
            <p:nvPr/>
          </p:nvSpPr>
          <p:spPr bwMode="auto">
            <a:xfrm>
              <a:off x="4691" y="1027"/>
              <a:ext cx="169" cy="174"/>
            </a:xfrm>
            <a:prstGeom prst="ellipse">
              <a:avLst/>
            </a:prstGeom>
            <a:solidFill>
              <a:schemeClr val="tx2"/>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19" name="Rectangle 80"/>
            <p:cNvSpPr>
              <a:spLocks noChangeArrowheads="1"/>
            </p:cNvSpPr>
            <p:nvPr/>
          </p:nvSpPr>
          <p:spPr bwMode="auto">
            <a:xfrm>
              <a:off x="4691" y="9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20" name="Oval 81"/>
            <p:cNvSpPr>
              <a:spLocks noChangeArrowheads="1"/>
            </p:cNvSpPr>
            <p:nvPr/>
          </p:nvSpPr>
          <p:spPr bwMode="auto">
            <a:xfrm>
              <a:off x="4441" y="853"/>
              <a:ext cx="83" cy="87"/>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21" name="Rectangle 82"/>
            <p:cNvSpPr>
              <a:spLocks noChangeArrowheads="1"/>
            </p:cNvSpPr>
            <p:nvPr/>
          </p:nvSpPr>
          <p:spPr bwMode="auto">
            <a:xfrm>
              <a:off x="4399" y="723"/>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22" name="Oval 83"/>
            <p:cNvSpPr>
              <a:spLocks noChangeArrowheads="1"/>
            </p:cNvSpPr>
            <p:nvPr/>
          </p:nvSpPr>
          <p:spPr bwMode="auto">
            <a:xfrm>
              <a:off x="5027" y="419"/>
              <a:ext cx="84" cy="87"/>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23" name="Rectangle 84"/>
            <p:cNvSpPr>
              <a:spLocks noChangeArrowheads="1"/>
            </p:cNvSpPr>
            <p:nvPr/>
          </p:nvSpPr>
          <p:spPr bwMode="auto">
            <a:xfrm>
              <a:off x="4985" y="288"/>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24" name="Oval 85"/>
            <p:cNvSpPr>
              <a:spLocks noChangeArrowheads="1"/>
            </p:cNvSpPr>
            <p:nvPr/>
          </p:nvSpPr>
          <p:spPr bwMode="auto">
            <a:xfrm>
              <a:off x="4441" y="419"/>
              <a:ext cx="83" cy="87"/>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25" name="Rectangle 86"/>
            <p:cNvSpPr>
              <a:spLocks noChangeArrowheads="1"/>
            </p:cNvSpPr>
            <p:nvPr/>
          </p:nvSpPr>
          <p:spPr bwMode="auto">
            <a:xfrm>
              <a:off x="4399" y="288"/>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26" name="Oval 87"/>
            <p:cNvSpPr>
              <a:spLocks noChangeArrowheads="1"/>
            </p:cNvSpPr>
            <p:nvPr/>
          </p:nvSpPr>
          <p:spPr bwMode="auto">
            <a:xfrm>
              <a:off x="3855" y="419"/>
              <a:ext cx="84" cy="87"/>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27" name="Rectangle 88"/>
            <p:cNvSpPr>
              <a:spLocks noChangeArrowheads="1"/>
            </p:cNvSpPr>
            <p:nvPr/>
          </p:nvSpPr>
          <p:spPr bwMode="auto">
            <a:xfrm>
              <a:off x="3792" y="288"/>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28" name="Oval 89"/>
            <p:cNvSpPr>
              <a:spLocks noChangeArrowheads="1"/>
            </p:cNvSpPr>
            <p:nvPr/>
          </p:nvSpPr>
          <p:spPr bwMode="auto">
            <a:xfrm>
              <a:off x="3855" y="853"/>
              <a:ext cx="84" cy="87"/>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29" name="Rectangle 90"/>
            <p:cNvSpPr>
              <a:spLocks noChangeArrowheads="1"/>
            </p:cNvSpPr>
            <p:nvPr/>
          </p:nvSpPr>
          <p:spPr bwMode="auto">
            <a:xfrm>
              <a:off x="3813" y="723"/>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30" name="Oval 91"/>
            <p:cNvSpPr>
              <a:spLocks noChangeArrowheads="1"/>
            </p:cNvSpPr>
            <p:nvPr/>
          </p:nvSpPr>
          <p:spPr bwMode="auto">
            <a:xfrm>
              <a:off x="4441" y="1288"/>
              <a:ext cx="83" cy="87"/>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31" name="Rectangle 92"/>
            <p:cNvSpPr>
              <a:spLocks noChangeArrowheads="1"/>
            </p:cNvSpPr>
            <p:nvPr/>
          </p:nvSpPr>
          <p:spPr bwMode="auto">
            <a:xfrm>
              <a:off x="4399" y="1158"/>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32" name="Oval 93"/>
            <p:cNvSpPr>
              <a:spLocks noChangeArrowheads="1"/>
            </p:cNvSpPr>
            <p:nvPr/>
          </p:nvSpPr>
          <p:spPr bwMode="auto">
            <a:xfrm>
              <a:off x="3897" y="1288"/>
              <a:ext cx="84" cy="87"/>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33" name="Rectangle 94"/>
            <p:cNvSpPr>
              <a:spLocks noChangeArrowheads="1"/>
            </p:cNvSpPr>
            <p:nvPr/>
          </p:nvSpPr>
          <p:spPr bwMode="auto">
            <a:xfrm>
              <a:off x="3855" y="1158"/>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34" name="Oval 95"/>
            <p:cNvSpPr>
              <a:spLocks noChangeArrowheads="1"/>
            </p:cNvSpPr>
            <p:nvPr/>
          </p:nvSpPr>
          <p:spPr bwMode="auto">
            <a:xfrm>
              <a:off x="3311" y="853"/>
              <a:ext cx="83" cy="87"/>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35" name="Rectangle 96"/>
            <p:cNvSpPr>
              <a:spLocks noChangeArrowheads="1"/>
            </p:cNvSpPr>
            <p:nvPr/>
          </p:nvSpPr>
          <p:spPr bwMode="auto">
            <a:xfrm>
              <a:off x="3269" y="723"/>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36" name="Oval 97"/>
            <p:cNvSpPr>
              <a:spLocks noChangeArrowheads="1"/>
            </p:cNvSpPr>
            <p:nvPr/>
          </p:nvSpPr>
          <p:spPr bwMode="auto">
            <a:xfrm>
              <a:off x="3311" y="1288"/>
              <a:ext cx="83" cy="87"/>
            </a:xfrm>
            <a:prstGeom prst="ellipse">
              <a:avLst/>
            </a:prstGeom>
            <a:solidFill>
              <a:srgbClr val="CCECFF"/>
            </a:solidFill>
            <a:ln w="9525">
              <a:solidFill>
                <a:schemeClr val="bg2"/>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237" name="Rectangle 98"/>
            <p:cNvSpPr>
              <a:spLocks noChangeArrowheads="1"/>
            </p:cNvSpPr>
            <p:nvPr/>
          </p:nvSpPr>
          <p:spPr bwMode="auto">
            <a:xfrm>
              <a:off x="3269" y="1158"/>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800" b="0">
                  <a:solidFill>
                    <a:schemeClr val="bg2"/>
                  </a:solidFill>
                  <a:latin typeface="Arial" pitchFamily="34" charset="0"/>
                  <a:ea typeface="楷体_GB2312" pitchFamily="49" charset="-122"/>
                </a:rPr>
                <a:t>-</a:t>
              </a:r>
            </a:p>
          </p:txBody>
        </p:sp>
        <p:sp>
          <p:nvSpPr>
            <p:cNvPr id="132238" name="Line 99"/>
            <p:cNvSpPr>
              <a:spLocks noChangeShapeType="1"/>
            </p:cNvSpPr>
            <p:nvPr/>
          </p:nvSpPr>
          <p:spPr bwMode="auto">
            <a:xfrm>
              <a:off x="3688" y="1114"/>
              <a:ext cx="418"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39" name="Line 100"/>
            <p:cNvSpPr>
              <a:spLocks noChangeShapeType="1"/>
            </p:cNvSpPr>
            <p:nvPr/>
          </p:nvSpPr>
          <p:spPr bwMode="auto">
            <a:xfrm>
              <a:off x="4273" y="1114"/>
              <a:ext cx="418"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40" name="Line 101"/>
            <p:cNvSpPr>
              <a:spLocks noChangeShapeType="1"/>
            </p:cNvSpPr>
            <p:nvPr/>
          </p:nvSpPr>
          <p:spPr bwMode="auto">
            <a:xfrm>
              <a:off x="3939" y="897"/>
              <a:ext cx="209" cy="17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41" name="Line 102"/>
            <p:cNvSpPr>
              <a:spLocks noChangeShapeType="1"/>
            </p:cNvSpPr>
            <p:nvPr/>
          </p:nvSpPr>
          <p:spPr bwMode="auto">
            <a:xfrm>
              <a:off x="4273" y="1158"/>
              <a:ext cx="167" cy="13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42" name="Line 103"/>
            <p:cNvSpPr>
              <a:spLocks noChangeShapeType="1"/>
            </p:cNvSpPr>
            <p:nvPr/>
          </p:nvSpPr>
          <p:spPr bwMode="auto">
            <a:xfrm flipV="1">
              <a:off x="4273" y="940"/>
              <a:ext cx="167" cy="13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43" name="Line 104"/>
            <p:cNvSpPr>
              <a:spLocks noChangeShapeType="1"/>
            </p:cNvSpPr>
            <p:nvPr/>
          </p:nvSpPr>
          <p:spPr bwMode="auto">
            <a:xfrm flipV="1">
              <a:off x="3980" y="1158"/>
              <a:ext cx="168" cy="13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44" name="Line 105"/>
            <p:cNvSpPr>
              <a:spLocks noChangeShapeType="1"/>
            </p:cNvSpPr>
            <p:nvPr/>
          </p:nvSpPr>
          <p:spPr bwMode="auto">
            <a:xfrm flipV="1">
              <a:off x="4190" y="766"/>
              <a:ext cx="0" cy="26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245" name="Line 106"/>
            <p:cNvSpPr>
              <a:spLocks noChangeShapeType="1"/>
            </p:cNvSpPr>
            <p:nvPr/>
          </p:nvSpPr>
          <p:spPr bwMode="auto">
            <a:xfrm>
              <a:off x="4190" y="1245"/>
              <a:ext cx="0" cy="217"/>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grpSp>
      <p:sp>
        <p:nvSpPr>
          <p:cNvPr id="132100" name="Rectangle 107"/>
          <p:cNvSpPr>
            <a:spLocks noChangeArrowheads="1"/>
          </p:cNvSpPr>
          <p:nvPr/>
        </p:nvSpPr>
        <p:spPr bwMode="auto">
          <a:xfrm>
            <a:off x="3073400" y="3141663"/>
            <a:ext cx="2484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zh-CN" altLang="en-US" sz="2000" dirty="0">
                <a:solidFill>
                  <a:srgbClr val="0000FF"/>
                </a:solidFill>
                <a:latin typeface="Arial" pitchFamily="34" charset="0"/>
                <a:ea typeface="楷体_GB2312" pitchFamily="49" charset="-122"/>
              </a:rPr>
              <a:t>良好的机械加工性能</a:t>
            </a:r>
          </a:p>
        </p:txBody>
      </p:sp>
      <p:grpSp>
        <p:nvGrpSpPr>
          <p:cNvPr id="132101" name="Group 108"/>
          <p:cNvGrpSpPr>
            <a:grpSpLocks/>
          </p:cNvGrpSpPr>
          <p:nvPr/>
        </p:nvGrpSpPr>
        <p:grpSpPr bwMode="auto">
          <a:xfrm>
            <a:off x="698500" y="3573463"/>
            <a:ext cx="3286125" cy="1752600"/>
            <a:chOff x="816" y="2208"/>
            <a:chExt cx="2070" cy="1104"/>
          </a:xfrm>
        </p:grpSpPr>
        <p:sp>
          <p:nvSpPr>
            <p:cNvPr id="132158" name="Oval 109"/>
            <p:cNvSpPr>
              <a:spLocks noChangeArrowheads="1"/>
            </p:cNvSpPr>
            <p:nvPr/>
          </p:nvSpPr>
          <p:spPr bwMode="auto">
            <a:xfrm>
              <a:off x="1344" y="2256"/>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59" name="Oval 110"/>
            <p:cNvSpPr>
              <a:spLocks noChangeArrowheads="1"/>
            </p:cNvSpPr>
            <p:nvPr/>
          </p:nvSpPr>
          <p:spPr bwMode="auto">
            <a:xfrm>
              <a:off x="1632" y="2256"/>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60" name="Oval 111"/>
            <p:cNvSpPr>
              <a:spLocks noChangeArrowheads="1"/>
            </p:cNvSpPr>
            <p:nvPr/>
          </p:nvSpPr>
          <p:spPr bwMode="auto">
            <a:xfrm>
              <a:off x="1632" y="3120"/>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61" name="Oval 112"/>
            <p:cNvSpPr>
              <a:spLocks noChangeArrowheads="1"/>
            </p:cNvSpPr>
            <p:nvPr/>
          </p:nvSpPr>
          <p:spPr bwMode="auto">
            <a:xfrm>
              <a:off x="2256" y="2256"/>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62" name="Oval 113"/>
            <p:cNvSpPr>
              <a:spLocks noChangeArrowheads="1"/>
            </p:cNvSpPr>
            <p:nvPr/>
          </p:nvSpPr>
          <p:spPr bwMode="auto">
            <a:xfrm>
              <a:off x="1968" y="2256"/>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63" name="Oval 114"/>
            <p:cNvSpPr>
              <a:spLocks noChangeArrowheads="1"/>
            </p:cNvSpPr>
            <p:nvPr/>
          </p:nvSpPr>
          <p:spPr bwMode="auto">
            <a:xfrm>
              <a:off x="1056" y="2256"/>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64" name="Oval 115"/>
            <p:cNvSpPr>
              <a:spLocks noChangeArrowheads="1"/>
            </p:cNvSpPr>
            <p:nvPr/>
          </p:nvSpPr>
          <p:spPr bwMode="auto">
            <a:xfrm>
              <a:off x="2256" y="2496"/>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65" name="Oval 116"/>
            <p:cNvSpPr>
              <a:spLocks noChangeArrowheads="1"/>
            </p:cNvSpPr>
            <p:nvPr/>
          </p:nvSpPr>
          <p:spPr bwMode="auto">
            <a:xfrm>
              <a:off x="2256" y="2832"/>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66" name="Oval 117"/>
            <p:cNvSpPr>
              <a:spLocks noChangeArrowheads="1"/>
            </p:cNvSpPr>
            <p:nvPr/>
          </p:nvSpPr>
          <p:spPr bwMode="auto">
            <a:xfrm>
              <a:off x="2256" y="3120"/>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67" name="Oval 118"/>
            <p:cNvSpPr>
              <a:spLocks noChangeArrowheads="1"/>
            </p:cNvSpPr>
            <p:nvPr/>
          </p:nvSpPr>
          <p:spPr bwMode="auto">
            <a:xfrm>
              <a:off x="1968" y="2496"/>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68" name="Oval 119"/>
            <p:cNvSpPr>
              <a:spLocks noChangeArrowheads="1"/>
            </p:cNvSpPr>
            <p:nvPr/>
          </p:nvSpPr>
          <p:spPr bwMode="auto">
            <a:xfrm>
              <a:off x="1968" y="2832"/>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69" name="Oval 120"/>
            <p:cNvSpPr>
              <a:spLocks noChangeArrowheads="1"/>
            </p:cNvSpPr>
            <p:nvPr/>
          </p:nvSpPr>
          <p:spPr bwMode="auto">
            <a:xfrm>
              <a:off x="1968" y="3120"/>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70" name="Oval 121"/>
            <p:cNvSpPr>
              <a:spLocks noChangeArrowheads="1"/>
            </p:cNvSpPr>
            <p:nvPr/>
          </p:nvSpPr>
          <p:spPr bwMode="auto">
            <a:xfrm>
              <a:off x="1632" y="2832"/>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71" name="Oval 122"/>
            <p:cNvSpPr>
              <a:spLocks noChangeArrowheads="1"/>
            </p:cNvSpPr>
            <p:nvPr/>
          </p:nvSpPr>
          <p:spPr bwMode="auto">
            <a:xfrm>
              <a:off x="1632" y="2496"/>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72" name="Oval 123"/>
            <p:cNvSpPr>
              <a:spLocks noChangeArrowheads="1"/>
            </p:cNvSpPr>
            <p:nvPr/>
          </p:nvSpPr>
          <p:spPr bwMode="auto">
            <a:xfrm>
              <a:off x="1344" y="2496"/>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73" name="Oval 124"/>
            <p:cNvSpPr>
              <a:spLocks noChangeArrowheads="1"/>
            </p:cNvSpPr>
            <p:nvPr/>
          </p:nvSpPr>
          <p:spPr bwMode="auto">
            <a:xfrm>
              <a:off x="1344" y="2832"/>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74" name="Oval 125"/>
            <p:cNvSpPr>
              <a:spLocks noChangeArrowheads="1"/>
            </p:cNvSpPr>
            <p:nvPr/>
          </p:nvSpPr>
          <p:spPr bwMode="auto">
            <a:xfrm>
              <a:off x="1344" y="3120"/>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75" name="Oval 126"/>
            <p:cNvSpPr>
              <a:spLocks noChangeArrowheads="1"/>
            </p:cNvSpPr>
            <p:nvPr/>
          </p:nvSpPr>
          <p:spPr bwMode="auto">
            <a:xfrm>
              <a:off x="1056" y="2496"/>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76" name="Oval 127"/>
            <p:cNvSpPr>
              <a:spLocks noChangeArrowheads="1"/>
            </p:cNvSpPr>
            <p:nvPr/>
          </p:nvSpPr>
          <p:spPr bwMode="auto">
            <a:xfrm>
              <a:off x="1056" y="2832"/>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77" name="Oval 128"/>
            <p:cNvSpPr>
              <a:spLocks noChangeArrowheads="1"/>
            </p:cNvSpPr>
            <p:nvPr/>
          </p:nvSpPr>
          <p:spPr bwMode="auto">
            <a:xfrm>
              <a:off x="1056" y="3120"/>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78" name="Line 129"/>
            <p:cNvSpPr>
              <a:spLocks noChangeShapeType="1"/>
            </p:cNvSpPr>
            <p:nvPr/>
          </p:nvSpPr>
          <p:spPr bwMode="auto">
            <a:xfrm flipH="1">
              <a:off x="912" y="2208"/>
              <a:ext cx="1056" cy="48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79" name="Line 130"/>
            <p:cNvSpPr>
              <a:spLocks noChangeShapeType="1"/>
            </p:cNvSpPr>
            <p:nvPr/>
          </p:nvSpPr>
          <p:spPr bwMode="auto">
            <a:xfrm flipH="1">
              <a:off x="912" y="2304"/>
              <a:ext cx="1536" cy="24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80" name="Line 131"/>
            <p:cNvSpPr>
              <a:spLocks noChangeShapeType="1"/>
            </p:cNvSpPr>
            <p:nvPr/>
          </p:nvSpPr>
          <p:spPr bwMode="auto">
            <a:xfrm flipH="1">
              <a:off x="864" y="2352"/>
              <a:ext cx="1392" cy="67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81" name="Line 132"/>
            <p:cNvSpPr>
              <a:spLocks noChangeShapeType="1"/>
            </p:cNvSpPr>
            <p:nvPr/>
          </p:nvSpPr>
          <p:spPr bwMode="auto">
            <a:xfrm flipH="1">
              <a:off x="1104" y="2880"/>
              <a:ext cx="1296" cy="24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82" name="Line 133"/>
            <p:cNvSpPr>
              <a:spLocks noChangeShapeType="1"/>
            </p:cNvSpPr>
            <p:nvPr/>
          </p:nvSpPr>
          <p:spPr bwMode="auto">
            <a:xfrm flipH="1">
              <a:off x="2016" y="2544"/>
              <a:ext cx="432" cy="288"/>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83" name="Line 134"/>
            <p:cNvSpPr>
              <a:spLocks noChangeShapeType="1"/>
            </p:cNvSpPr>
            <p:nvPr/>
          </p:nvSpPr>
          <p:spPr bwMode="auto">
            <a:xfrm flipH="1" flipV="1">
              <a:off x="912" y="2880"/>
              <a:ext cx="1392" cy="43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84" name="Line 135"/>
            <p:cNvSpPr>
              <a:spLocks noChangeShapeType="1"/>
            </p:cNvSpPr>
            <p:nvPr/>
          </p:nvSpPr>
          <p:spPr bwMode="auto">
            <a:xfrm flipH="1" flipV="1">
              <a:off x="1680" y="2880"/>
              <a:ext cx="720" cy="24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85" name="Line 136"/>
            <p:cNvSpPr>
              <a:spLocks noChangeShapeType="1"/>
            </p:cNvSpPr>
            <p:nvPr/>
          </p:nvSpPr>
          <p:spPr bwMode="auto">
            <a:xfrm flipH="1">
              <a:off x="864" y="2928"/>
              <a:ext cx="768" cy="96"/>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86" name="Line 137"/>
            <p:cNvSpPr>
              <a:spLocks noChangeShapeType="1"/>
            </p:cNvSpPr>
            <p:nvPr/>
          </p:nvSpPr>
          <p:spPr bwMode="auto">
            <a:xfrm flipH="1" flipV="1">
              <a:off x="864" y="3072"/>
              <a:ext cx="192" cy="48"/>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87" name="Line 138"/>
            <p:cNvSpPr>
              <a:spLocks noChangeShapeType="1"/>
            </p:cNvSpPr>
            <p:nvPr/>
          </p:nvSpPr>
          <p:spPr bwMode="auto">
            <a:xfrm flipH="1" flipV="1">
              <a:off x="912" y="2640"/>
              <a:ext cx="1344" cy="19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88" name="Line 139"/>
            <p:cNvSpPr>
              <a:spLocks noChangeShapeType="1"/>
            </p:cNvSpPr>
            <p:nvPr/>
          </p:nvSpPr>
          <p:spPr bwMode="auto">
            <a:xfrm flipH="1" flipV="1">
              <a:off x="864" y="2352"/>
              <a:ext cx="1536" cy="48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89" name="Line 140"/>
            <p:cNvSpPr>
              <a:spLocks noChangeShapeType="1"/>
            </p:cNvSpPr>
            <p:nvPr/>
          </p:nvSpPr>
          <p:spPr bwMode="auto">
            <a:xfrm flipH="1">
              <a:off x="816" y="2688"/>
              <a:ext cx="1632" cy="96"/>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90" name="Line 141"/>
            <p:cNvSpPr>
              <a:spLocks noChangeShapeType="1"/>
            </p:cNvSpPr>
            <p:nvPr/>
          </p:nvSpPr>
          <p:spPr bwMode="auto">
            <a:xfrm flipH="1" flipV="1">
              <a:off x="912" y="2688"/>
              <a:ext cx="1104" cy="144"/>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91" name="Line 142"/>
            <p:cNvSpPr>
              <a:spLocks noChangeShapeType="1"/>
            </p:cNvSpPr>
            <p:nvPr/>
          </p:nvSpPr>
          <p:spPr bwMode="auto">
            <a:xfrm flipH="1" flipV="1">
              <a:off x="1392" y="2352"/>
              <a:ext cx="1008" cy="19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92" name="Line 143"/>
            <p:cNvSpPr>
              <a:spLocks noChangeShapeType="1"/>
            </p:cNvSpPr>
            <p:nvPr/>
          </p:nvSpPr>
          <p:spPr bwMode="auto">
            <a:xfrm flipH="1">
              <a:off x="912" y="2352"/>
              <a:ext cx="432" cy="144"/>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93" name="Line 144"/>
            <p:cNvSpPr>
              <a:spLocks noChangeShapeType="1"/>
            </p:cNvSpPr>
            <p:nvPr/>
          </p:nvSpPr>
          <p:spPr bwMode="auto">
            <a:xfrm flipH="1" flipV="1">
              <a:off x="864" y="2352"/>
              <a:ext cx="1584" cy="144"/>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94" name="Line 145"/>
            <p:cNvSpPr>
              <a:spLocks noChangeShapeType="1"/>
            </p:cNvSpPr>
            <p:nvPr/>
          </p:nvSpPr>
          <p:spPr bwMode="auto">
            <a:xfrm flipH="1">
              <a:off x="864" y="2928"/>
              <a:ext cx="1584" cy="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95" name="Rectangle 146"/>
            <p:cNvSpPr>
              <a:spLocks noChangeArrowheads="1"/>
            </p:cNvSpPr>
            <p:nvPr/>
          </p:nvSpPr>
          <p:spPr bwMode="auto">
            <a:xfrm>
              <a:off x="2448" y="2640"/>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2000" b="0" dirty="0">
                  <a:latin typeface="Arial" pitchFamily="34" charset="0"/>
                  <a:ea typeface="楷体_GB2312" pitchFamily="49" charset="-122"/>
                </a:rPr>
                <a:t>低温</a:t>
              </a:r>
            </a:p>
          </p:txBody>
        </p:sp>
      </p:grpSp>
      <p:grpSp>
        <p:nvGrpSpPr>
          <p:cNvPr id="132102" name="Group 147"/>
          <p:cNvGrpSpPr>
            <a:grpSpLocks/>
          </p:cNvGrpSpPr>
          <p:nvPr/>
        </p:nvGrpSpPr>
        <p:grpSpPr bwMode="auto">
          <a:xfrm>
            <a:off x="4356100" y="3573463"/>
            <a:ext cx="3429000" cy="1828800"/>
            <a:chOff x="3120" y="2208"/>
            <a:chExt cx="2160" cy="1152"/>
          </a:xfrm>
        </p:grpSpPr>
        <p:sp>
          <p:nvSpPr>
            <p:cNvPr id="132110" name="Oval 148"/>
            <p:cNvSpPr>
              <a:spLocks noChangeArrowheads="1"/>
            </p:cNvSpPr>
            <p:nvPr/>
          </p:nvSpPr>
          <p:spPr bwMode="auto">
            <a:xfrm>
              <a:off x="3936" y="2208"/>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11" name="Oval 149"/>
            <p:cNvSpPr>
              <a:spLocks noChangeArrowheads="1"/>
            </p:cNvSpPr>
            <p:nvPr/>
          </p:nvSpPr>
          <p:spPr bwMode="auto">
            <a:xfrm>
              <a:off x="3648" y="2496"/>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12" name="Oval 150"/>
            <p:cNvSpPr>
              <a:spLocks noChangeArrowheads="1"/>
            </p:cNvSpPr>
            <p:nvPr/>
          </p:nvSpPr>
          <p:spPr bwMode="auto">
            <a:xfrm>
              <a:off x="3648" y="2208"/>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13" name="Oval 151"/>
            <p:cNvSpPr>
              <a:spLocks noChangeArrowheads="1"/>
            </p:cNvSpPr>
            <p:nvPr/>
          </p:nvSpPr>
          <p:spPr bwMode="auto">
            <a:xfrm>
              <a:off x="4224" y="2208"/>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14" name="Oval 152"/>
            <p:cNvSpPr>
              <a:spLocks noChangeArrowheads="1"/>
            </p:cNvSpPr>
            <p:nvPr/>
          </p:nvSpPr>
          <p:spPr bwMode="auto">
            <a:xfrm>
              <a:off x="4560" y="2208"/>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15" name="Oval 153"/>
            <p:cNvSpPr>
              <a:spLocks noChangeArrowheads="1"/>
            </p:cNvSpPr>
            <p:nvPr/>
          </p:nvSpPr>
          <p:spPr bwMode="auto">
            <a:xfrm>
              <a:off x="4848" y="2208"/>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16" name="Oval 154"/>
            <p:cNvSpPr>
              <a:spLocks noChangeArrowheads="1"/>
            </p:cNvSpPr>
            <p:nvPr/>
          </p:nvSpPr>
          <p:spPr bwMode="auto">
            <a:xfrm>
              <a:off x="3936" y="2496"/>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17" name="Oval 155"/>
            <p:cNvSpPr>
              <a:spLocks noChangeArrowheads="1"/>
            </p:cNvSpPr>
            <p:nvPr/>
          </p:nvSpPr>
          <p:spPr bwMode="auto">
            <a:xfrm>
              <a:off x="4224" y="2496"/>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18" name="Oval 156"/>
            <p:cNvSpPr>
              <a:spLocks noChangeArrowheads="1"/>
            </p:cNvSpPr>
            <p:nvPr/>
          </p:nvSpPr>
          <p:spPr bwMode="auto">
            <a:xfrm>
              <a:off x="4560" y="2496"/>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19" name="Oval 157"/>
            <p:cNvSpPr>
              <a:spLocks noChangeArrowheads="1"/>
            </p:cNvSpPr>
            <p:nvPr/>
          </p:nvSpPr>
          <p:spPr bwMode="auto">
            <a:xfrm>
              <a:off x="4848" y="2496"/>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20" name="Oval 158"/>
            <p:cNvSpPr>
              <a:spLocks noChangeArrowheads="1"/>
            </p:cNvSpPr>
            <p:nvPr/>
          </p:nvSpPr>
          <p:spPr bwMode="auto">
            <a:xfrm>
              <a:off x="3648" y="2784"/>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21" name="Oval 159"/>
            <p:cNvSpPr>
              <a:spLocks noChangeArrowheads="1"/>
            </p:cNvSpPr>
            <p:nvPr/>
          </p:nvSpPr>
          <p:spPr bwMode="auto">
            <a:xfrm>
              <a:off x="3936" y="2784"/>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22" name="Oval 160"/>
            <p:cNvSpPr>
              <a:spLocks noChangeArrowheads="1"/>
            </p:cNvSpPr>
            <p:nvPr/>
          </p:nvSpPr>
          <p:spPr bwMode="auto">
            <a:xfrm>
              <a:off x="4224" y="2784"/>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23" name="Oval 161"/>
            <p:cNvSpPr>
              <a:spLocks noChangeArrowheads="1"/>
            </p:cNvSpPr>
            <p:nvPr/>
          </p:nvSpPr>
          <p:spPr bwMode="auto">
            <a:xfrm>
              <a:off x="4560" y="2784"/>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24" name="Oval 162"/>
            <p:cNvSpPr>
              <a:spLocks noChangeArrowheads="1"/>
            </p:cNvSpPr>
            <p:nvPr/>
          </p:nvSpPr>
          <p:spPr bwMode="auto">
            <a:xfrm>
              <a:off x="4848" y="2784"/>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25" name="Oval 163"/>
            <p:cNvSpPr>
              <a:spLocks noChangeArrowheads="1"/>
            </p:cNvSpPr>
            <p:nvPr/>
          </p:nvSpPr>
          <p:spPr bwMode="auto">
            <a:xfrm>
              <a:off x="3648" y="3072"/>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26" name="Oval 164"/>
            <p:cNvSpPr>
              <a:spLocks noChangeArrowheads="1"/>
            </p:cNvSpPr>
            <p:nvPr/>
          </p:nvSpPr>
          <p:spPr bwMode="auto">
            <a:xfrm>
              <a:off x="3936" y="3072"/>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27" name="Oval 165"/>
            <p:cNvSpPr>
              <a:spLocks noChangeArrowheads="1"/>
            </p:cNvSpPr>
            <p:nvPr/>
          </p:nvSpPr>
          <p:spPr bwMode="auto">
            <a:xfrm>
              <a:off x="4224" y="3072"/>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28" name="Oval 166"/>
            <p:cNvSpPr>
              <a:spLocks noChangeArrowheads="1"/>
            </p:cNvSpPr>
            <p:nvPr/>
          </p:nvSpPr>
          <p:spPr bwMode="auto">
            <a:xfrm>
              <a:off x="4560" y="3072"/>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29" name="Oval 167"/>
            <p:cNvSpPr>
              <a:spLocks noChangeArrowheads="1"/>
            </p:cNvSpPr>
            <p:nvPr/>
          </p:nvSpPr>
          <p:spPr bwMode="auto">
            <a:xfrm>
              <a:off x="4848" y="3072"/>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30" name="Line 168"/>
            <p:cNvSpPr>
              <a:spLocks noChangeShapeType="1"/>
            </p:cNvSpPr>
            <p:nvPr/>
          </p:nvSpPr>
          <p:spPr bwMode="auto">
            <a:xfrm flipH="1">
              <a:off x="4704" y="2304"/>
              <a:ext cx="48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31" name="Line 169"/>
            <p:cNvSpPr>
              <a:spLocks noChangeShapeType="1"/>
            </p:cNvSpPr>
            <p:nvPr/>
          </p:nvSpPr>
          <p:spPr bwMode="auto">
            <a:xfrm flipH="1">
              <a:off x="3600" y="2400"/>
              <a:ext cx="672"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32" name="Line 170"/>
            <p:cNvSpPr>
              <a:spLocks noChangeShapeType="1"/>
            </p:cNvSpPr>
            <p:nvPr/>
          </p:nvSpPr>
          <p:spPr bwMode="auto">
            <a:xfrm flipH="1" flipV="1">
              <a:off x="4656" y="2400"/>
              <a:ext cx="52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33" name="Line 171"/>
            <p:cNvSpPr>
              <a:spLocks noChangeShapeType="1"/>
            </p:cNvSpPr>
            <p:nvPr/>
          </p:nvSpPr>
          <p:spPr bwMode="auto">
            <a:xfrm flipH="1" flipV="1">
              <a:off x="4656" y="2400"/>
              <a:ext cx="528"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34" name="Line 172"/>
            <p:cNvSpPr>
              <a:spLocks noChangeShapeType="1"/>
            </p:cNvSpPr>
            <p:nvPr/>
          </p:nvSpPr>
          <p:spPr bwMode="auto">
            <a:xfrm flipH="1">
              <a:off x="4368" y="240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35" name="Line 173"/>
            <p:cNvSpPr>
              <a:spLocks noChangeShapeType="1"/>
            </p:cNvSpPr>
            <p:nvPr/>
          </p:nvSpPr>
          <p:spPr bwMode="auto">
            <a:xfrm flipH="1" flipV="1">
              <a:off x="4368" y="2400"/>
              <a:ext cx="24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36" name="Line 174"/>
            <p:cNvSpPr>
              <a:spLocks noChangeShapeType="1"/>
            </p:cNvSpPr>
            <p:nvPr/>
          </p:nvSpPr>
          <p:spPr bwMode="auto">
            <a:xfrm flipH="1">
              <a:off x="4416" y="2400"/>
              <a:ext cx="19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37" name="Line 175"/>
            <p:cNvSpPr>
              <a:spLocks noChangeShapeType="1"/>
            </p:cNvSpPr>
            <p:nvPr/>
          </p:nvSpPr>
          <p:spPr bwMode="auto">
            <a:xfrm flipH="1">
              <a:off x="3600" y="2688"/>
              <a:ext cx="336"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38" name="Line 176"/>
            <p:cNvSpPr>
              <a:spLocks noChangeShapeType="1"/>
            </p:cNvSpPr>
            <p:nvPr/>
          </p:nvSpPr>
          <p:spPr bwMode="auto">
            <a:xfrm flipH="1">
              <a:off x="3792" y="2640"/>
              <a:ext cx="81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39" name="Line 177"/>
            <p:cNvSpPr>
              <a:spLocks noChangeShapeType="1"/>
            </p:cNvSpPr>
            <p:nvPr/>
          </p:nvSpPr>
          <p:spPr bwMode="auto">
            <a:xfrm flipH="1" flipV="1">
              <a:off x="3552" y="2640"/>
              <a:ext cx="19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40" name="Line 178"/>
            <p:cNvSpPr>
              <a:spLocks noChangeShapeType="1"/>
            </p:cNvSpPr>
            <p:nvPr/>
          </p:nvSpPr>
          <p:spPr bwMode="auto">
            <a:xfrm flipH="1" flipV="1">
              <a:off x="4944" y="2688"/>
              <a:ext cx="192"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41" name="Line 179"/>
            <p:cNvSpPr>
              <a:spLocks noChangeShapeType="1"/>
            </p:cNvSpPr>
            <p:nvPr/>
          </p:nvSpPr>
          <p:spPr bwMode="auto">
            <a:xfrm flipH="1" flipV="1">
              <a:off x="4704" y="2640"/>
              <a:ext cx="48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42" name="Line 180"/>
            <p:cNvSpPr>
              <a:spLocks noChangeShapeType="1"/>
            </p:cNvSpPr>
            <p:nvPr/>
          </p:nvSpPr>
          <p:spPr bwMode="auto">
            <a:xfrm flipH="1" flipV="1">
              <a:off x="4752" y="2928"/>
              <a:ext cx="38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43" name="Line 181"/>
            <p:cNvSpPr>
              <a:spLocks noChangeShapeType="1"/>
            </p:cNvSpPr>
            <p:nvPr/>
          </p:nvSpPr>
          <p:spPr bwMode="auto">
            <a:xfrm flipH="1" flipV="1">
              <a:off x="4368" y="2976"/>
              <a:ext cx="912"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44" name="Line 182"/>
            <p:cNvSpPr>
              <a:spLocks noChangeShapeType="1"/>
            </p:cNvSpPr>
            <p:nvPr/>
          </p:nvSpPr>
          <p:spPr bwMode="auto">
            <a:xfrm flipH="1">
              <a:off x="4656" y="2688"/>
              <a:ext cx="24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45" name="Line 183"/>
            <p:cNvSpPr>
              <a:spLocks noChangeShapeType="1"/>
            </p:cNvSpPr>
            <p:nvPr/>
          </p:nvSpPr>
          <p:spPr bwMode="auto">
            <a:xfrm flipH="1">
              <a:off x="4128" y="2688"/>
              <a:ext cx="14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46" name="Line 184"/>
            <p:cNvSpPr>
              <a:spLocks noChangeShapeType="1"/>
            </p:cNvSpPr>
            <p:nvPr/>
          </p:nvSpPr>
          <p:spPr bwMode="auto">
            <a:xfrm flipH="1">
              <a:off x="4032" y="2976"/>
              <a:ext cx="288"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47" name="Line 185"/>
            <p:cNvSpPr>
              <a:spLocks noChangeShapeType="1"/>
            </p:cNvSpPr>
            <p:nvPr/>
          </p:nvSpPr>
          <p:spPr bwMode="auto">
            <a:xfrm flipH="1" flipV="1">
              <a:off x="4704" y="2928"/>
              <a:ext cx="96"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48" name="Line 186"/>
            <p:cNvSpPr>
              <a:spLocks noChangeShapeType="1"/>
            </p:cNvSpPr>
            <p:nvPr/>
          </p:nvSpPr>
          <p:spPr bwMode="auto">
            <a:xfrm flipH="1" flipV="1">
              <a:off x="3648" y="3024"/>
              <a:ext cx="384"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49" name="Line 187"/>
            <p:cNvSpPr>
              <a:spLocks noChangeShapeType="1"/>
            </p:cNvSpPr>
            <p:nvPr/>
          </p:nvSpPr>
          <p:spPr bwMode="auto">
            <a:xfrm flipH="1">
              <a:off x="4080" y="2400"/>
              <a:ext cx="192"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50" name="Line 188"/>
            <p:cNvSpPr>
              <a:spLocks noChangeShapeType="1"/>
            </p:cNvSpPr>
            <p:nvPr/>
          </p:nvSpPr>
          <p:spPr bwMode="auto">
            <a:xfrm flipH="1">
              <a:off x="3552" y="2640"/>
              <a:ext cx="432"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51" name="Line 189"/>
            <p:cNvSpPr>
              <a:spLocks noChangeShapeType="1"/>
            </p:cNvSpPr>
            <p:nvPr/>
          </p:nvSpPr>
          <p:spPr bwMode="auto">
            <a:xfrm>
              <a:off x="4416" y="2592"/>
              <a:ext cx="144"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52" name="Line 190"/>
            <p:cNvSpPr>
              <a:spLocks noChangeShapeType="1"/>
            </p:cNvSpPr>
            <p:nvPr/>
          </p:nvSpPr>
          <p:spPr bwMode="auto">
            <a:xfrm flipH="1" flipV="1">
              <a:off x="4032" y="2688"/>
              <a:ext cx="57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53" name="Line 191"/>
            <p:cNvSpPr>
              <a:spLocks noChangeShapeType="1"/>
            </p:cNvSpPr>
            <p:nvPr/>
          </p:nvSpPr>
          <p:spPr bwMode="auto">
            <a:xfrm flipH="1">
              <a:off x="4368" y="2784"/>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54" name="Line 192"/>
            <p:cNvSpPr>
              <a:spLocks noChangeShapeType="1"/>
            </p:cNvSpPr>
            <p:nvPr/>
          </p:nvSpPr>
          <p:spPr bwMode="auto">
            <a:xfrm flipH="1">
              <a:off x="3552" y="2928"/>
              <a:ext cx="384"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55" name="Line 193"/>
            <p:cNvSpPr>
              <a:spLocks noChangeShapeType="1"/>
            </p:cNvSpPr>
            <p:nvPr/>
          </p:nvSpPr>
          <p:spPr bwMode="auto">
            <a:xfrm>
              <a:off x="4128" y="3120"/>
              <a:ext cx="24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56" name="Line 194"/>
            <p:cNvSpPr>
              <a:spLocks noChangeShapeType="1"/>
            </p:cNvSpPr>
            <p:nvPr/>
          </p:nvSpPr>
          <p:spPr bwMode="auto">
            <a:xfrm flipH="1">
              <a:off x="4128" y="2976"/>
              <a:ext cx="192"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2157" name="Rectangle 195"/>
            <p:cNvSpPr>
              <a:spLocks noChangeArrowheads="1"/>
            </p:cNvSpPr>
            <p:nvPr/>
          </p:nvSpPr>
          <p:spPr bwMode="auto">
            <a:xfrm>
              <a:off x="3120" y="2640"/>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2000" b="0">
                  <a:latin typeface="Arial" pitchFamily="34" charset="0"/>
                  <a:ea typeface="楷体_GB2312" pitchFamily="49" charset="-122"/>
                </a:rPr>
                <a:t>高温</a:t>
              </a:r>
            </a:p>
          </p:txBody>
        </p:sp>
      </p:grpSp>
      <p:grpSp>
        <p:nvGrpSpPr>
          <p:cNvPr id="132103" name="Group 196"/>
          <p:cNvGrpSpPr>
            <a:grpSpLocks/>
          </p:cNvGrpSpPr>
          <p:nvPr/>
        </p:nvGrpSpPr>
        <p:grpSpPr bwMode="auto">
          <a:xfrm>
            <a:off x="1003300" y="5783263"/>
            <a:ext cx="7239000" cy="701675"/>
            <a:chOff x="816" y="3600"/>
            <a:chExt cx="4560" cy="442"/>
          </a:xfrm>
        </p:grpSpPr>
        <p:sp>
          <p:nvSpPr>
            <p:cNvPr id="132106" name="Oval 197"/>
            <p:cNvSpPr>
              <a:spLocks noChangeArrowheads="1"/>
            </p:cNvSpPr>
            <p:nvPr/>
          </p:nvSpPr>
          <p:spPr bwMode="auto">
            <a:xfrm>
              <a:off x="816" y="3792"/>
              <a:ext cx="96" cy="96"/>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07" name="Oval 198"/>
            <p:cNvSpPr>
              <a:spLocks noChangeArrowheads="1"/>
            </p:cNvSpPr>
            <p:nvPr/>
          </p:nvSpPr>
          <p:spPr bwMode="auto">
            <a:xfrm>
              <a:off x="3312" y="3696"/>
              <a:ext cx="192" cy="192"/>
            </a:xfrm>
            <a:prstGeom prst="ellipse">
              <a:avLst/>
            </a:prstGeom>
            <a:gradFill rotWithShape="0">
              <a:gsLst>
                <a:gs pos="0">
                  <a:srgbClr val="FFFFFF"/>
                </a:gs>
                <a:gs pos="100000">
                  <a:srgbClr val="006600"/>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2108" name="Rectangle 199"/>
            <p:cNvSpPr>
              <a:spLocks noChangeArrowheads="1"/>
            </p:cNvSpPr>
            <p:nvPr/>
          </p:nvSpPr>
          <p:spPr bwMode="auto">
            <a:xfrm>
              <a:off x="1008" y="3696"/>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zh-CN" altLang="en-US" sz="2000" b="0">
                  <a:latin typeface="Arial" pitchFamily="34" charset="0"/>
                  <a:ea typeface="楷体_GB2312" pitchFamily="49" charset="-122"/>
                </a:rPr>
                <a:t>金属原子核</a:t>
              </a:r>
            </a:p>
          </p:txBody>
        </p:sp>
        <p:sp>
          <p:nvSpPr>
            <p:cNvPr id="132109" name="Rectangle 200"/>
            <p:cNvSpPr>
              <a:spLocks noChangeArrowheads="1"/>
            </p:cNvSpPr>
            <p:nvPr/>
          </p:nvSpPr>
          <p:spPr bwMode="auto">
            <a:xfrm>
              <a:off x="3552" y="3600"/>
              <a:ext cx="182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zh-CN" altLang="en-US" sz="2000" b="0" dirty="0">
                  <a:latin typeface="Arial" pitchFamily="34" charset="0"/>
                  <a:ea typeface="楷体_GB2312" pitchFamily="49" charset="-122"/>
                </a:rPr>
                <a:t>由于金属原子核振动</a:t>
              </a:r>
            </a:p>
            <a:p>
              <a:pPr algn="ctr">
                <a:spcBef>
                  <a:spcPct val="0"/>
                </a:spcBef>
                <a:buClrTx/>
                <a:buSzTx/>
                <a:buFontTx/>
                <a:buNone/>
              </a:pPr>
              <a:r>
                <a:rPr lang="zh-CN" altLang="en-US" sz="2000" b="0" dirty="0">
                  <a:latin typeface="Arial" pitchFamily="34" charset="0"/>
                  <a:ea typeface="楷体_GB2312" pitchFamily="49" charset="-122"/>
                </a:rPr>
                <a:t>占据的有效体积</a:t>
              </a:r>
            </a:p>
          </p:txBody>
        </p:sp>
      </p:grpSp>
      <p:sp>
        <p:nvSpPr>
          <p:cNvPr id="132104" name="Rectangle 201"/>
          <p:cNvSpPr>
            <a:spLocks noChangeArrowheads="1"/>
          </p:cNvSpPr>
          <p:nvPr/>
        </p:nvSpPr>
        <p:spPr bwMode="auto">
          <a:xfrm>
            <a:off x="2886075" y="5373688"/>
            <a:ext cx="2995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zh-CN" altLang="en-US" sz="2000" dirty="0">
                <a:solidFill>
                  <a:srgbClr val="0000FF"/>
                </a:solidFill>
                <a:latin typeface="Arial" pitchFamily="34" charset="0"/>
                <a:ea typeface="楷体_GB2312" pitchFamily="49" charset="-122"/>
              </a:rPr>
              <a:t>温度升高，导电性能降低</a:t>
            </a:r>
          </a:p>
        </p:txBody>
      </p:sp>
      <p:sp>
        <p:nvSpPr>
          <p:cNvPr id="200" name="标题 199"/>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2.3.3.1  </a:t>
            </a:r>
            <a:r>
              <a:rPr lang="zh-CN" altLang="en-US" dirty="0">
                <a:latin typeface="+mj-ea"/>
              </a:rPr>
              <a:t>自由电子气模型</a:t>
            </a:r>
            <a:endParaRPr lang="zh-CN" alt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60" name="Rectangle 108"/>
          <p:cNvSpPr>
            <a:spLocks noChangeArrowheads="1"/>
          </p:cNvSpPr>
          <p:nvPr/>
        </p:nvSpPr>
        <p:spPr bwMode="auto">
          <a:xfrm>
            <a:off x="323850" y="1268413"/>
            <a:ext cx="8568630" cy="3978782"/>
          </a:xfrm>
          <a:prstGeom prst="rect">
            <a:avLst/>
          </a:prstGeom>
          <a:noFill/>
          <a:ln w="9525">
            <a:noFill/>
            <a:miter lim="800000"/>
            <a:headEnd/>
            <a:tailEnd/>
          </a:ln>
          <a:effectLst/>
        </p:spPr>
        <p:txBody>
          <a:bodyPr wrap="square">
            <a:spAutoFit/>
          </a:bodyPr>
          <a:lstStyle/>
          <a:p>
            <a:pPr eaLnBrk="0" hangingPunct="0">
              <a:lnSpc>
                <a:spcPct val="150000"/>
              </a:lnSpc>
              <a:spcBef>
                <a:spcPts val="600"/>
              </a:spcBef>
              <a:defRPr/>
            </a:pPr>
            <a:r>
              <a:rPr lang="en-US" altLang="zh-CN" sz="2400" b="1" dirty="0">
                <a:latin typeface="Times New Roman" pitchFamily="18" charset="0"/>
                <a:ea typeface="仿宋" pitchFamily="49" charset="-122"/>
                <a:cs typeface="Times New Roman" pitchFamily="18" charset="0"/>
              </a:rPr>
              <a:t>① </a:t>
            </a:r>
            <a:r>
              <a:rPr lang="zh-CN" altLang="en-US" sz="2400" b="1" dirty="0">
                <a:latin typeface="Times New Roman" pitchFamily="18" charset="0"/>
                <a:ea typeface="仿宋" pitchFamily="49" charset="-122"/>
                <a:cs typeface="Times New Roman" pitchFamily="18" charset="0"/>
              </a:rPr>
              <a:t>按</a:t>
            </a:r>
            <a:r>
              <a:rPr lang="en-US" altLang="zh-CN" sz="2400" b="1" dirty="0">
                <a:latin typeface="Times New Roman" pitchFamily="18" charset="0"/>
                <a:ea typeface="仿宋" pitchFamily="49" charset="-122"/>
                <a:cs typeface="Times New Roman" pitchFamily="18" charset="0"/>
              </a:rPr>
              <a:t>MO</a:t>
            </a:r>
            <a:r>
              <a:rPr lang="zh-CN" altLang="en-US" sz="2400" b="1" dirty="0">
                <a:latin typeface="Times New Roman" pitchFamily="18" charset="0"/>
                <a:ea typeface="仿宋" pitchFamily="49" charset="-122"/>
                <a:cs typeface="Times New Roman" pitchFamily="18" charset="0"/>
              </a:rPr>
              <a:t>法则，金属晶体看作一个大分子，将能级相同的</a:t>
            </a:r>
            <a:r>
              <a:rPr lang="en-US" altLang="zh-CN" sz="2400" b="1" i="1" dirty="0">
                <a:latin typeface="Times New Roman" pitchFamily="18" charset="0"/>
                <a:ea typeface="仿宋" pitchFamily="49" charset="-122"/>
                <a:cs typeface="Times New Roman" pitchFamily="18" charset="0"/>
              </a:rPr>
              <a:t>n</a:t>
            </a:r>
            <a:r>
              <a:rPr lang="zh-CN" altLang="en-US" sz="2400" b="1" dirty="0">
                <a:latin typeface="Times New Roman" pitchFamily="18" charset="0"/>
                <a:ea typeface="仿宋" pitchFamily="49" charset="-122"/>
                <a:cs typeface="Times New Roman" pitchFamily="18" charset="0"/>
              </a:rPr>
              <a:t>个原子轨道</a:t>
            </a:r>
            <a:r>
              <a:rPr lang="en-US" altLang="zh-CN" sz="2400" b="1" dirty="0">
                <a:latin typeface="Times New Roman" pitchFamily="18" charset="0"/>
                <a:ea typeface="仿宋" pitchFamily="49" charset="-122"/>
                <a:cs typeface="Times New Roman" pitchFamily="18" charset="0"/>
              </a:rPr>
              <a:t>(1</a:t>
            </a:r>
            <a:r>
              <a:rPr lang="en-US" altLang="zh-CN" sz="2400" b="1" i="1" dirty="0">
                <a:latin typeface="Times New Roman" pitchFamily="18" charset="0"/>
                <a:ea typeface="仿宋" pitchFamily="49" charset="-122"/>
                <a:cs typeface="Times New Roman" pitchFamily="18" charset="0"/>
              </a:rPr>
              <a:t>s</a:t>
            </a:r>
            <a:r>
              <a:rPr lang="en-US" altLang="zh-CN" sz="2400" b="1" dirty="0">
                <a:latin typeface="Times New Roman" pitchFamily="18" charset="0"/>
                <a:ea typeface="仿宋" pitchFamily="49" charset="-122"/>
                <a:cs typeface="Times New Roman" pitchFamily="18" charset="0"/>
              </a:rPr>
              <a:t>-1</a:t>
            </a:r>
            <a:r>
              <a:rPr lang="en-US" altLang="zh-CN" sz="2400" b="1" i="1" dirty="0">
                <a:latin typeface="Times New Roman" pitchFamily="18" charset="0"/>
                <a:ea typeface="仿宋" pitchFamily="49" charset="-122"/>
                <a:cs typeface="Times New Roman" pitchFamily="18" charset="0"/>
              </a:rPr>
              <a:t>s</a:t>
            </a:r>
            <a:r>
              <a:rPr lang="zh-CN" altLang="en-US" sz="2400" b="1" dirty="0">
                <a:latin typeface="Times New Roman" pitchFamily="18" charset="0"/>
                <a:ea typeface="仿宋" pitchFamily="49" charset="-122"/>
                <a:cs typeface="Times New Roman" pitchFamily="18" charset="0"/>
              </a:rPr>
              <a:t>、</a:t>
            </a:r>
            <a:r>
              <a:rPr lang="en-US" altLang="zh-CN" sz="2400" b="1" dirty="0">
                <a:latin typeface="Times New Roman" pitchFamily="18" charset="0"/>
                <a:ea typeface="仿宋" pitchFamily="49" charset="-122"/>
                <a:cs typeface="Times New Roman" pitchFamily="18" charset="0"/>
              </a:rPr>
              <a:t>2</a:t>
            </a:r>
            <a:r>
              <a:rPr lang="en-US" altLang="zh-CN" sz="2400" b="1" i="1" dirty="0">
                <a:latin typeface="Times New Roman" pitchFamily="18" charset="0"/>
                <a:ea typeface="仿宋" pitchFamily="49" charset="-122"/>
                <a:cs typeface="Times New Roman" pitchFamily="18" charset="0"/>
              </a:rPr>
              <a:t>s</a:t>
            </a:r>
            <a:r>
              <a:rPr lang="en-US" altLang="zh-CN" sz="2400" b="1" dirty="0">
                <a:latin typeface="Times New Roman" pitchFamily="18" charset="0"/>
                <a:ea typeface="仿宋" pitchFamily="49" charset="-122"/>
                <a:cs typeface="Times New Roman" pitchFamily="18" charset="0"/>
              </a:rPr>
              <a:t>-2</a:t>
            </a:r>
            <a:r>
              <a:rPr lang="en-US" altLang="zh-CN" sz="2400" b="1" i="1" dirty="0">
                <a:latin typeface="Times New Roman" pitchFamily="18" charset="0"/>
                <a:ea typeface="仿宋" pitchFamily="49" charset="-122"/>
                <a:cs typeface="Times New Roman" pitchFamily="18" charset="0"/>
              </a:rPr>
              <a:t>s</a:t>
            </a:r>
            <a:r>
              <a:rPr lang="zh-CN" altLang="en-US" sz="2400" b="1" dirty="0">
                <a:latin typeface="Times New Roman" pitchFamily="18" charset="0"/>
                <a:ea typeface="仿宋" pitchFamily="49" charset="-122"/>
                <a:cs typeface="Times New Roman" pitchFamily="18" charset="0"/>
              </a:rPr>
              <a:t>、</a:t>
            </a:r>
            <a:r>
              <a:rPr lang="en-US" altLang="zh-CN" sz="2400" b="1" dirty="0">
                <a:latin typeface="Times New Roman" pitchFamily="18" charset="0"/>
                <a:ea typeface="仿宋" pitchFamily="49" charset="-122"/>
                <a:cs typeface="Times New Roman" pitchFamily="18" charset="0"/>
              </a:rPr>
              <a:t>2</a:t>
            </a:r>
            <a:r>
              <a:rPr lang="en-US" altLang="zh-CN" sz="2400" b="1" i="1" dirty="0">
                <a:latin typeface="Times New Roman" pitchFamily="18" charset="0"/>
                <a:ea typeface="仿宋" pitchFamily="49" charset="-122"/>
                <a:cs typeface="Times New Roman" pitchFamily="18" charset="0"/>
              </a:rPr>
              <a:t>p</a:t>
            </a:r>
            <a:r>
              <a:rPr lang="en-US" altLang="zh-CN" sz="2400" b="1" dirty="0">
                <a:latin typeface="Times New Roman" pitchFamily="18" charset="0"/>
                <a:ea typeface="仿宋" pitchFamily="49" charset="-122"/>
                <a:cs typeface="Times New Roman" pitchFamily="18" charset="0"/>
              </a:rPr>
              <a:t>-2</a:t>
            </a:r>
            <a:r>
              <a:rPr lang="en-US" altLang="zh-CN" sz="2400" b="1" i="1" dirty="0">
                <a:latin typeface="Times New Roman" pitchFamily="18" charset="0"/>
                <a:ea typeface="仿宋" pitchFamily="49" charset="-122"/>
                <a:cs typeface="Times New Roman" pitchFamily="18" charset="0"/>
              </a:rPr>
              <a:t>p</a:t>
            </a:r>
            <a:r>
              <a:rPr lang="zh-CN" altLang="en-US" sz="2400" b="1" dirty="0">
                <a:latin typeface="Times New Roman" pitchFamily="18" charset="0"/>
                <a:ea typeface="仿宋" pitchFamily="49" charset="-122"/>
                <a:cs typeface="Times New Roman" pitchFamily="18" charset="0"/>
              </a:rPr>
              <a:t>、</a:t>
            </a:r>
            <a:r>
              <a:rPr lang="en-US" altLang="zh-CN" sz="2400" b="1" dirty="0">
                <a:latin typeface="Times New Roman" pitchFamily="18" charset="0"/>
                <a:ea typeface="仿宋" pitchFamily="49" charset="-122"/>
                <a:cs typeface="Times New Roman" pitchFamily="18" charset="0"/>
              </a:rPr>
              <a:t>3s-3</a:t>
            </a:r>
            <a:r>
              <a:rPr lang="en-US" altLang="zh-CN" sz="2400" b="1" i="1" dirty="0">
                <a:latin typeface="Times New Roman" pitchFamily="18" charset="0"/>
                <a:ea typeface="仿宋" pitchFamily="49" charset="-122"/>
                <a:cs typeface="Times New Roman" pitchFamily="18" charset="0"/>
              </a:rPr>
              <a:t>s</a:t>
            </a:r>
            <a:r>
              <a:rPr lang="zh-CN" altLang="en-US" sz="2400" b="1" dirty="0">
                <a:latin typeface="Times New Roman" pitchFamily="18" charset="0"/>
                <a:ea typeface="仿宋" pitchFamily="49" charset="-122"/>
                <a:cs typeface="Times New Roman" pitchFamily="18" charset="0"/>
              </a:rPr>
              <a:t>、</a:t>
            </a:r>
            <a:r>
              <a:rPr lang="en-US" altLang="zh-CN" sz="2400" b="1" dirty="0">
                <a:latin typeface="Times New Roman" pitchFamily="18" charset="0"/>
                <a:ea typeface="仿宋" pitchFamily="49" charset="-122"/>
                <a:cs typeface="Times New Roman" pitchFamily="18" charset="0"/>
              </a:rPr>
              <a:t>……)</a:t>
            </a:r>
            <a:r>
              <a:rPr lang="zh-CN" altLang="en-US" sz="2400" b="1" dirty="0">
                <a:latin typeface="Times New Roman" pitchFamily="18" charset="0"/>
                <a:ea typeface="仿宋" pitchFamily="49" charset="-122"/>
                <a:cs typeface="Times New Roman" pitchFamily="18" charset="0"/>
              </a:rPr>
              <a:t>线性组合成</a:t>
            </a:r>
            <a:r>
              <a:rPr lang="en-US" altLang="zh-CN" sz="2400" b="1" i="1" dirty="0">
                <a:latin typeface="Times New Roman" pitchFamily="18" charset="0"/>
                <a:ea typeface="仿宋" pitchFamily="49" charset="-122"/>
                <a:cs typeface="Times New Roman" pitchFamily="18" charset="0"/>
              </a:rPr>
              <a:t>n</a:t>
            </a:r>
            <a:r>
              <a:rPr lang="zh-CN" altLang="en-US" sz="2400" b="1" dirty="0">
                <a:latin typeface="Times New Roman" pitchFamily="18" charset="0"/>
                <a:ea typeface="仿宋" pitchFamily="49" charset="-122"/>
                <a:cs typeface="Times New Roman" pitchFamily="18" charset="0"/>
              </a:rPr>
              <a:t>个分子轨道，</a:t>
            </a:r>
            <a:r>
              <a:rPr lang="en-US" altLang="zh-CN" sz="2400" b="1" i="1" dirty="0">
                <a:latin typeface="Times New Roman" pitchFamily="18" charset="0"/>
                <a:ea typeface="仿宋" pitchFamily="49" charset="-122"/>
                <a:cs typeface="Times New Roman" pitchFamily="18" charset="0"/>
              </a:rPr>
              <a:t>n</a:t>
            </a:r>
            <a:r>
              <a:rPr lang="zh-CN" altLang="en-US" sz="2400" b="1" dirty="0">
                <a:latin typeface="Times New Roman" pitchFamily="18" charset="0"/>
                <a:ea typeface="仿宋" pitchFamily="49" charset="-122"/>
                <a:cs typeface="Times New Roman" pitchFamily="18" charset="0"/>
              </a:rPr>
              <a:t>个分子轨道构成一个能带</a:t>
            </a:r>
            <a:r>
              <a:rPr lang="en-US" altLang="zh-CN" sz="2400" b="1" dirty="0">
                <a:latin typeface="Times New Roman" pitchFamily="18" charset="0"/>
                <a:ea typeface="仿宋" pitchFamily="49" charset="-122"/>
                <a:cs typeface="Times New Roman" pitchFamily="18" charset="0"/>
              </a:rPr>
              <a:t>(</a:t>
            </a:r>
            <a:r>
              <a:rPr lang="zh-CN" altLang="en-US" sz="2400" b="1" dirty="0">
                <a:latin typeface="Times New Roman" pitchFamily="18" charset="0"/>
                <a:ea typeface="仿宋" pitchFamily="49" charset="-122"/>
                <a:cs typeface="Times New Roman" pitchFamily="18" charset="0"/>
              </a:rPr>
              <a:t>如</a:t>
            </a:r>
            <a:r>
              <a:rPr lang="en-US" altLang="zh-CN" sz="2400" b="1" dirty="0">
                <a:latin typeface="Times New Roman" pitchFamily="18" charset="0"/>
                <a:ea typeface="仿宋" pitchFamily="49" charset="-122"/>
                <a:cs typeface="Times New Roman" pitchFamily="18" charset="0"/>
              </a:rPr>
              <a:t>1</a:t>
            </a:r>
            <a:r>
              <a:rPr lang="en-US" altLang="zh-CN" sz="2400" b="1" i="1" dirty="0">
                <a:latin typeface="Times New Roman" pitchFamily="18" charset="0"/>
                <a:ea typeface="仿宋" pitchFamily="49" charset="-122"/>
                <a:cs typeface="Times New Roman" pitchFamily="18" charset="0"/>
              </a:rPr>
              <a:t>s</a:t>
            </a:r>
            <a:r>
              <a:rPr lang="zh-CN" altLang="en-US" sz="2400" b="1" dirty="0">
                <a:latin typeface="Times New Roman" pitchFamily="18" charset="0"/>
                <a:ea typeface="仿宋" pitchFamily="49" charset="-122"/>
                <a:cs typeface="Times New Roman" pitchFamily="18" charset="0"/>
              </a:rPr>
              <a:t>能带、</a:t>
            </a:r>
            <a:r>
              <a:rPr lang="en-US" altLang="zh-CN" sz="2400" b="1" dirty="0">
                <a:latin typeface="Times New Roman" pitchFamily="18" charset="0"/>
                <a:ea typeface="仿宋" pitchFamily="49" charset="-122"/>
                <a:cs typeface="Times New Roman" pitchFamily="18" charset="0"/>
              </a:rPr>
              <a:t>2</a:t>
            </a:r>
            <a:r>
              <a:rPr lang="en-US" altLang="zh-CN" sz="2400" b="1" i="1" dirty="0">
                <a:latin typeface="Times New Roman" pitchFamily="18" charset="0"/>
                <a:ea typeface="仿宋" pitchFamily="49" charset="-122"/>
                <a:cs typeface="Times New Roman" pitchFamily="18" charset="0"/>
              </a:rPr>
              <a:t>s</a:t>
            </a:r>
            <a:r>
              <a:rPr lang="zh-CN" altLang="en-US" sz="2400" b="1" dirty="0">
                <a:latin typeface="Times New Roman" pitchFamily="18" charset="0"/>
                <a:ea typeface="仿宋" pitchFamily="49" charset="-122"/>
                <a:cs typeface="Times New Roman" pitchFamily="18" charset="0"/>
              </a:rPr>
              <a:t>能带、 </a:t>
            </a:r>
            <a:r>
              <a:rPr lang="en-US" altLang="zh-CN" sz="2400" b="1" dirty="0">
                <a:latin typeface="Times New Roman" pitchFamily="18" charset="0"/>
                <a:ea typeface="仿宋" pitchFamily="49" charset="-122"/>
                <a:cs typeface="Times New Roman" pitchFamily="18" charset="0"/>
              </a:rPr>
              <a:t>2</a:t>
            </a:r>
            <a:r>
              <a:rPr lang="en-US" altLang="zh-CN" sz="2400" b="1" i="1" dirty="0">
                <a:latin typeface="Times New Roman" pitchFamily="18" charset="0"/>
                <a:ea typeface="仿宋" pitchFamily="49" charset="-122"/>
                <a:cs typeface="Times New Roman" pitchFamily="18" charset="0"/>
              </a:rPr>
              <a:t>p</a:t>
            </a:r>
            <a:r>
              <a:rPr lang="zh-CN" altLang="en-US" sz="2400" b="1" dirty="0">
                <a:latin typeface="Times New Roman" pitchFamily="18" charset="0"/>
                <a:ea typeface="仿宋" pitchFamily="49" charset="-122"/>
                <a:cs typeface="Times New Roman" pitchFamily="18" charset="0"/>
              </a:rPr>
              <a:t>能带、</a:t>
            </a:r>
            <a:r>
              <a:rPr lang="en-US" altLang="zh-CN" sz="2400" b="1" dirty="0">
                <a:latin typeface="Times New Roman" pitchFamily="18" charset="0"/>
                <a:ea typeface="仿宋" pitchFamily="49" charset="-122"/>
                <a:cs typeface="Times New Roman" pitchFamily="18" charset="0"/>
              </a:rPr>
              <a:t>3</a:t>
            </a:r>
            <a:r>
              <a:rPr lang="en-US" altLang="zh-CN" sz="2400" b="1" i="1" dirty="0">
                <a:latin typeface="Times New Roman" pitchFamily="18" charset="0"/>
                <a:ea typeface="仿宋" pitchFamily="49" charset="-122"/>
                <a:cs typeface="Times New Roman" pitchFamily="18" charset="0"/>
              </a:rPr>
              <a:t>s</a:t>
            </a:r>
            <a:r>
              <a:rPr lang="zh-CN" altLang="en-US" sz="2400" b="1" dirty="0">
                <a:latin typeface="Times New Roman" pitchFamily="18" charset="0"/>
                <a:ea typeface="仿宋" pitchFamily="49" charset="-122"/>
                <a:cs typeface="Times New Roman" pitchFamily="18" charset="0"/>
              </a:rPr>
              <a:t>能带、</a:t>
            </a:r>
            <a:r>
              <a:rPr lang="en-US" altLang="zh-CN" sz="2400" b="1" dirty="0">
                <a:latin typeface="Times New Roman" pitchFamily="18" charset="0"/>
                <a:ea typeface="仿宋" pitchFamily="49" charset="-122"/>
                <a:cs typeface="Times New Roman" pitchFamily="18" charset="0"/>
              </a:rPr>
              <a:t>……)</a:t>
            </a:r>
            <a:r>
              <a:rPr lang="zh-CN" altLang="en-US" sz="2400" b="1" dirty="0">
                <a:latin typeface="Times New Roman" pitchFamily="18" charset="0"/>
                <a:ea typeface="仿宋" pitchFamily="49" charset="-122"/>
                <a:cs typeface="Times New Roman" pitchFamily="18" charset="0"/>
              </a:rPr>
              <a:t>。</a:t>
            </a:r>
            <a:endParaRPr lang="en-US" altLang="zh-CN" sz="2400" b="1" dirty="0">
              <a:latin typeface="Times New Roman" pitchFamily="18" charset="0"/>
              <a:ea typeface="仿宋" pitchFamily="49" charset="-122"/>
              <a:cs typeface="Times New Roman" pitchFamily="18" charset="0"/>
            </a:endParaRPr>
          </a:p>
          <a:p>
            <a:pPr eaLnBrk="0" hangingPunct="0">
              <a:lnSpc>
                <a:spcPct val="150000"/>
              </a:lnSpc>
              <a:spcBef>
                <a:spcPts val="600"/>
              </a:spcBef>
              <a:defRPr/>
            </a:pPr>
            <a:r>
              <a:rPr lang="zh-CN" altLang="en-US" sz="2400" b="1" dirty="0">
                <a:latin typeface="Times New Roman" pitchFamily="18" charset="0"/>
                <a:ea typeface="仿宋" pitchFamily="49" charset="-122"/>
                <a:cs typeface="Times New Roman" pitchFamily="18" charset="0"/>
              </a:rPr>
              <a:t>② </a:t>
            </a:r>
            <a:r>
              <a:rPr lang="en-US" altLang="zh-CN" sz="2400" b="1" i="1" dirty="0">
                <a:latin typeface="Times New Roman" pitchFamily="18" charset="0"/>
                <a:ea typeface="仿宋" pitchFamily="49" charset="-122"/>
                <a:cs typeface="Times New Roman" pitchFamily="18" charset="0"/>
              </a:rPr>
              <a:t>n</a:t>
            </a:r>
            <a:r>
              <a:rPr lang="zh-CN" altLang="en-US" sz="2400" b="1" dirty="0">
                <a:latin typeface="Times New Roman" pitchFamily="18" charset="0"/>
                <a:ea typeface="仿宋" pitchFamily="49" charset="-122"/>
                <a:cs typeface="Times New Roman" pitchFamily="18" charset="0"/>
              </a:rPr>
              <a:t>个分子轨道可容纳</a:t>
            </a:r>
            <a:r>
              <a:rPr lang="en-US" altLang="zh-CN" sz="2400" b="1" dirty="0">
                <a:latin typeface="Times New Roman" pitchFamily="18" charset="0"/>
                <a:ea typeface="仿宋" pitchFamily="49" charset="-122"/>
                <a:cs typeface="Times New Roman" pitchFamily="18" charset="0"/>
              </a:rPr>
              <a:t>2</a:t>
            </a:r>
            <a:r>
              <a:rPr lang="en-US" altLang="zh-CN" sz="2400" b="1" i="1" dirty="0">
                <a:latin typeface="Times New Roman" pitchFamily="18" charset="0"/>
                <a:ea typeface="仿宋" pitchFamily="49" charset="-122"/>
                <a:cs typeface="Times New Roman" pitchFamily="18" charset="0"/>
              </a:rPr>
              <a:t>n</a:t>
            </a:r>
            <a:r>
              <a:rPr lang="zh-CN" altLang="en-US" sz="2400" b="1" dirty="0">
                <a:latin typeface="Times New Roman" pitchFamily="18" charset="0"/>
                <a:ea typeface="仿宋" pitchFamily="49" charset="-122"/>
                <a:cs typeface="Times New Roman" pitchFamily="18" charset="0"/>
              </a:rPr>
              <a:t>个电子，</a:t>
            </a:r>
            <a:r>
              <a:rPr lang="en-US" altLang="zh-CN" sz="2400" b="1" i="1" dirty="0">
                <a:latin typeface="Times New Roman" pitchFamily="18" charset="0"/>
                <a:ea typeface="仿宋" pitchFamily="49" charset="-122"/>
                <a:cs typeface="Times New Roman" pitchFamily="18" charset="0"/>
              </a:rPr>
              <a:t>n</a:t>
            </a:r>
            <a:r>
              <a:rPr lang="zh-CN" altLang="en-US" sz="2400" b="1" dirty="0">
                <a:latin typeface="Times New Roman" pitchFamily="18" charset="0"/>
                <a:ea typeface="仿宋" pitchFamily="49" charset="-122"/>
                <a:cs typeface="Times New Roman" pitchFamily="18" charset="0"/>
              </a:rPr>
              <a:t>的数值越大，同一能带中的分子轨道能量越接近。</a:t>
            </a:r>
            <a:br>
              <a:rPr lang="zh-CN" altLang="en-US" sz="2400" b="1" dirty="0">
                <a:latin typeface="Times New Roman" pitchFamily="18" charset="0"/>
                <a:ea typeface="仿宋" pitchFamily="49" charset="-122"/>
                <a:cs typeface="Times New Roman" pitchFamily="18" charset="0"/>
              </a:rPr>
            </a:br>
            <a:endParaRPr lang="zh-CN" altLang="en-US" sz="2400" dirty="0">
              <a:ea typeface="仿宋" pitchFamily="49" charset="-122"/>
              <a:cs typeface="Times New Roman" pitchFamily="18" charset="0"/>
            </a:endParaRPr>
          </a:p>
        </p:txBody>
      </p:sp>
      <p:sp>
        <p:nvSpPr>
          <p:cNvPr id="133123" name="标题 3"/>
          <p:cNvSpPr>
            <a:spLocks noGrp="1"/>
          </p:cNvSpPr>
          <p:nvPr>
            <p:ph type="title"/>
          </p:nvPr>
        </p:nvSpPr>
        <p:spPr>
          <a:xfrm>
            <a:off x="251520" y="315913"/>
            <a:ext cx="6609655" cy="676275"/>
          </a:xfrm>
        </p:spPr>
        <p:txBody>
          <a:bodyPr/>
          <a:lstStyle/>
          <a:p>
            <a:r>
              <a:rPr lang="en-US" altLang="zh-CN" dirty="0">
                <a:latin typeface="Arial" panose="020B0604020202020204" pitchFamily="34" charset="0"/>
                <a:cs typeface="Arial" panose="020B0604020202020204" pitchFamily="34" charset="0"/>
              </a:rPr>
              <a:t>2.3.3.2  </a:t>
            </a:r>
            <a:r>
              <a:rPr lang="zh-CN" altLang="en-US" dirty="0"/>
              <a:t>金属键的能带理论</a:t>
            </a:r>
          </a:p>
        </p:txBody>
      </p:sp>
    </p:spTree>
  </p:cSld>
  <p:clrMapOvr>
    <a:masterClrMapping/>
  </p:clrMapOvr>
  <p:transition advClick="0"/>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60" name="Rectangle 108"/>
          <p:cNvSpPr>
            <a:spLocks noChangeArrowheads="1"/>
          </p:cNvSpPr>
          <p:nvPr/>
        </p:nvSpPr>
        <p:spPr bwMode="auto">
          <a:xfrm>
            <a:off x="539750" y="1341438"/>
            <a:ext cx="8042275" cy="4362733"/>
          </a:xfrm>
          <a:prstGeom prst="rect">
            <a:avLst/>
          </a:prstGeom>
          <a:noFill/>
          <a:ln w="9525">
            <a:noFill/>
            <a:miter lim="800000"/>
            <a:headEnd/>
            <a:tailEnd/>
          </a:ln>
          <a:effectLst/>
        </p:spPr>
        <p:txBody>
          <a:bodyPr>
            <a:spAutoFit/>
          </a:bodyPr>
          <a:lstStyle/>
          <a:p>
            <a:pPr eaLnBrk="0" hangingPunct="0">
              <a:lnSpc>
                <a:spcPct val="150000"/>
              </a:lnSpc>
              <a:spcBef>
                <a:spcPts val="600"/>
              </a:spcBef>
              <a:defRPr/>
            </a:pPr>
            <a:r>
              <a:rPr lang="zh-CN" altLang="en-US" sz="2400" b="1" dirty="0">
                <a:latin typeface="Times New Roman" pitchFamily="18" charset="0"/>
                <a:ea typeface="仿宋" pitchFamily="49" charset="-122"/>
                <a:cs typeface="Times New Roman" pitchFamily="18" charset="0"/>
              </a:rPr>
              <a:t>③ 由充满电子的原子轨道重叠形成的能带为满带；</a:t>
            </a:r>
            <a:endParaRPr lang="en-US" altLang="zh-CN" sz="2400" b="1" dirty="0">
              <a:latin typeface="Times New Roman" pitchFamily="18" charset="0"/>
              <a:ea typeface="仿宋" pitchFamily="49" charset="-122"/>
              <a:cs typeface="Times New Roman" pitchFamily="18" charset="0"/>
            </a:endParaRPr>
          </a:p>
          <a:p>
            <a:pPr eaLnBrk="0" hangingPunct="0">
              <a:lnSpc>
                <a:spcPct val="150000"/>
              </a:lnSpc>
              <a:spcBef>
                <a:spcPts val="600"/>
              </a:spcBef>
              <a:defRPr/>
            </a:pPr>
            <a:r>
              <a:rPr lang="zh-CN" altLang="en-US" sz="2400" b="1" dirty="0">
                <a:latin typeface="Times New Roman" pitchFamily="18" charset="0"/>
                <a:ea typeface="仿宋" pitchFamily="49" charset="-122"/>
                <a:cs typeface="Times New Roman" pitchFamily="18" charset="0"/>
              </a:rPr>
              <a:t>由未充满电子的原子轨道重叠形成的能带为导带；</a:t>
            </a:r>
            <a:endParaRPr lang="en-US" altLang="zh-CN" sz="2400" b="1" dirty="0">
              <a:latin typeface="Times New Roman" pitchFamily="18" charset="0"/>
              <a:ea typeface="仿宋" pitchFamily="49" charset="-122"/>
              <a:cs typeface="Times New Roman" pitchFamily="18" charset="0"/>
            </a:endParaRPr>
          </a:p>
          <a:p>
            <a:pPr eaLnBrk="0" hangingPunct="0">
              <a:lnSpc>
                <a:spcPct val="150000"/>
              </a:lnSpc>
              <a:spcBef>
                <a:spcPts val="600"/>
              </a:spcBef>
              <a:defRPr/>
            </a:pPr>
            <a:r>
              <a:rPr lang="zh-CN" altLang="en-US" sz="2400" b="1" dirty="0">
                <a:latin typeface="Times New Roman" pitchFamily="18" charset="0"/>
                <a:ea typeface="仿宋" pitchFamily="49" charset="-122"/>
                <a:cs typeface="Times New Roman" pitchFamily="18" charset="0"/>
              </a:rPr>
              <a:t>由无电子的原子轨道重叠形成的能带为空带；</a:t>
            </a:r>
            <a:endParaRPr lang="en-US" altLang="zh-CN" sz="2400" b="1" dirty="0">
              <a:latin typeface="Times New Roman" pitchFamily="18" charset="0"/>
              <a:ea typeface="仿宋" pitchFamily="49" charset="-122"/>
              <a:cs typeface="Times New Roman" pitchFamily="18" charset="0"/>
            </a:endParaRPr>
          </a:p>
          <a:p>
            <a:pPr eaLnBrk="0" hangingPunct="0">
              <a:lnSpc>
                <a:spcPct val="150000"/>
              </a:lnSpc>
              <a:spcBef>
                <a:spcPts val="600"/>
              </a:spcBef>
              <a:defRPr/>
            </a:pPr>
            <a:r>
              <a:rPr lang="zh-CN" altLang="en-US" sz="2400" b="1" dirty="0">
                <a:latin typeface="Times New Roman" pitchFamily="18" charset="0"/>
                <a:ea typeface="仿宋" pitchFamily="49" charset="-122"/>
                <a:cs typeface="Times New Roman" pitchFamily="18" charset="0"/>
              </a:rPr>
              <a:t>能带与能带之间的间隔是电子不能存在的区域，为禁带；</a:t>
            </a:r>
            <a:endParaRPr lang="en-US" altLang="zh-CN" sz="2400" b="1" dirty="0">
              <a:latin typeface="Times New Roman" pitchFamily="18" charset="0"/>
              <a:ea typeface="仿宋" pitchFamily="49" charset="-122"/>
              <a:cs typeface="Times New Roman" pitchFamily="18" charset="0"/>
            </a:endParaRPr>
          </a:p>
          <a:p>
            <a:pPr eaLnBrk="0" hangingPunct="0">
              <a:lnSpc>
                <a:spcPct val="150000"/>
              </a:lnSpc>
              <a:spcBef>
                <a:spcPts val="600"/>
              </a:spcBef>
              <a:defRPr/>
            </a:pPr>
            <a:r>
              <a:rPr lang="zh-CN" altLang="en-US" sz="2400" b="1" dirty="0">
                <a:latin typeface="Times New Roman" pitchFamily="18" charset="0"/>
                <a:ea typeface="仿宋" pitchFamily="49" charset="-122"/>
                <a:cs typeface="Times New Roman" pitchFamily="18" charset="0"/>
              </a:rPr>
              <a:t>价电子所在的能带为价带；</a:t>
            </a:r>
            <a:endParaRPr lang="en-US" altLang="zh-CN" sz="2400" b="1" dirty="0">
              <a:latin typeface="Times New Roman" pitchFamily="18" charset="0"/>
              <a:ea typeface="仿宋" pitchFamily="49" charset="-122"/>
              <a:cs typeface="Times New Roman" pitchFamily="18" charset="0"/>
            </a:endParaRPr>
          </a:p>
          <a:p>
            <a:pPr eaLnBrk="0" hangingPunct="0">
              <a:lnSpc>
                <a:spcPct val="150000"/>
              </a:lnSpc>
              <a:spcBef>
                <a:spcPts val="600"/>
              </a:spcBef>
              <a:defRPr/>
            </a:pPr>
            <a:r>
              <a:rPr lang="zh-CN" altLang="en-US" sz="2400" b="1" dirty="0">
                <a:latin typeface="Times New Roman" pitchFamily="18" charset="0"/>
                <a:ea typeface="仿宋" pitchFamily="49" charset="-122"/>
                <a:cs typeface="Times New Roman" pitchFamily="18" charset="0"/>
              </a:rPr>
              <a:t>相邻能带相互重叠的区域为重带</a:t>
            </a:r>
            <a:r>
              <a:rPr lang="en-US" altLang="zh-CN" sz="2400" b="1" dirty="0">
                <a:latin typeface="Times New Roman" pitchFamily="18" charset="0"/>
                <a:ea typeface="仿宋" pitchFamily="49" charset="-122"/>
                <a:cs typeface="Times New Roman" pitchFamily="18" charset="0"/>
              </a:rPr>
              <a:t>(</a:t>
            </a:r>
            <a:r>
              <a:rPr lang="zh-CN" altLang="en-US" sz="2400" b="1" dirty="0">
                <a:latin typeface="Times New Roman" pitchFamily="18" charset="0"/>
                <a:ea typeface="仿宋" pitchFamily="49" charset="-122"/>
                <a:cs typeface="Times New Roman" pitchFamily="18" charset="0"/>
              </a:rPr>
              <a:t>叠带</a:t>
            </a:r>
            <a:r>
              <a:rPr lang="en-US" altLang="zh-CN" sz="2400" b="1" dirty="0">
                <a:latin typeface="Times New Roman" pitchFamily="18" charset="0"/>
                <a:ea typeface="仿宋" pitchFamily="49" charset="-122"/>
                <a:cs typeface="Times New Roman" pitchFamily="18" charset="0"/>
              </a:rPr>
              <a:t>)</a:t>
            </a:r>
            <a:r>
              <a:rPr lang="zh-CN" altLang="en-US" sz="2400" b="1" dirty="0">
                <a:latin typeface="Times New Roman" pitchFamily="18" charset="0"/>
                <a:ea typeface="仿宋" pitchFamily="49" charset="-122"/>
                <a:cs typeface="Times New Roman" pitchFamily="18" charset="0"/>
              </a:rPr>
              <a:t>；</a:t>
            </a:r>
            <a:endParaRPr lang="en-US" altLang="zh-CN" sz="2400" b="1" dirty="0">
              <a:latin typeface="Times New Roman" pitchFamily="18" charset="0"/>
              <a:ea typeface="仿宋" pitchFamily="49" charset="-122"/>
              <a:cs typeface="Times New Roman" pitchFamily="18" charset="0"/>
            </a:endParaRPr>
          </a:p>
          <a:p>
            <a:pPr eaLnBrk="0" hangingPunct="0">
              <a:lnSpc>
                <a:spcPct val="150000"/>
              </a:lnSpc>
              <a:spcBef>
                <a:spcPts val="600"/>
              </a:spcBef>
              <a:defRPr/>
            </a:pPr>
            <a:r>
              <a:rPr lang="zh-CN" altLang="en-US" sz="2400" b="1" dirty="0">
                <a:latin typeface="Times New Roman" pitchFamily="18" charset="0"/>
                <a:ea typeface="仿宋" pitchFamily="49" charset="-122"/>
                <a:cs typeface="Times New Roman" pitchFamily="18" charset="0"/>
              </a:rPr>
              <a:t>满带与空带重叠，会使满带变成导带</a:t>
            </a:r>
            <a:r>
              <a:rPr lang="zh-CN" altLang="en-US" sz="2400" dirty="0">
                <a:latin typeface="Arial" charset="0"/>
                <a:ea typeface="楷体_GB2312" pitchFamily="49" charset="-122"/>
              </a:rPr>
              <a:t>。</a:t>
            </a:r>
          </a:p>
        </p:txBody>
      </p:sp>
      <p:sp>
        <p:nvSpPr>
          <p:cNvPr id="134147" name="标题 3"/>
          <p:cNvSpPr>
            <a:spLocks noGrp="1"/>
          </p:cNvSpPr>
          <p:nvPr>
            <p:ph type="title"/>
          </p:nvPr>
        </p:nvSpPr>
        <p:spPr>
          <a:xfrm>
            <a:off x="251520" y="315913"/>
            <a:ext cx="6609655" cy="676275"/>
          </a:xfrm>
        </p:spPr>
        <p:txBody>
          <a:bodyPr/>
          <a:lstStyle/>
          <a:p>
            <a:r>
              <a:rPr lang="en-US" altLang="zh-CN" dirty="0">
                <a:latin typeface="Arial" panose="020B0604020202020204" pitchFamily="34" charset="0"/>
                <a:cs typeface="Arial" panose="020B0604020202020204" pitchFamily="34" charset="0"/>
              </a:rPr>
              <a:t>2.3.3.2  </a:t>
            </a:r>
            <a:r>
              <a:rPr lang="zh-CN" altLang="en-US" dirty="0"/>
              <a:t>金属键的能带理论</a:t>
            </a:r>
          </a:p>
        </p:txBody>
      </p:sp>
    </p:spTree>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3"/>
          <p:cNvSpPr>
            <a:spLocks noGrp="1"/>
          </p:cNvSpPr>
          <p:nvPr>
            <p:ph type="title"/>
          </p:nvPr>
        </p:nvSpPr>
        <p:spPr>
          <a:xfrm>
            <a:off x="250824" y="315913"/>
            <a:ext cx="6171729" cy="676275"/>
          </a:xfrm>
        </p:spPr>
        <p:txBody>
          <a:bodyPr/>
          <a:lstStyle/>
          <a:p>
            <a:r>
              <a:rPr lang="en-US" altLang="zh-CN" dirty="0">
                <a:latin typeface="Arial" panose="020B0604020202020204" pitchFamily="34" charset="0"/>
                <a:cs typeface="Arial" panose="020B0604020202020204" pitchFamily="34" charset="0"/>
              </a:rPr>
              <a:t>2.1.6</a:t>
            </a:r>
            <a:r>
              <a:rPr lang="en-US" altLang="zh-CN" dirty="0"/>
              <a:t>  </a:t>
            </a:r>
            <a:r>
              <a:rPr lang="zh-CN" altLang="en-US" dirty="0"/>
              <a:t>液晶</a:t>
            </a:r>
          </a:p>
        </p:txBody>
      </p:sp>
      <p:sp>
        <p:nvSpPr>
          <p:cNvPr id="5" name="内容占位符 4"/>
          <p:cNvSpPr>
            <a:spLocks noGrp="1"/>
          </p:cNvSpPr>
          <p:nvPr>
            <p:ph idx="1"/>
          </p:nvPr>
        </p:nvSpPr>
        <p:spPr>
          <a:xfrm>
            <a:off x="250825" y="1052513"/>
            <a:ext cx="8713788" cy="2305050"/>
          </a:xfrm>
        </p:spPr>
        <p:txBody>
          <a:bodyPr/>
          <a:lstStyle/>
          <a:p>
            <a:pPr eaLnBrk="1" hangingPunct="1">
              <a:lnSpc>
                <a:spcPct val="130000"/>
              </a:lnSpc>
              <a:spcBef>
                <a:spcPct val="0"/>
              </a:spcBef>
              <a:buClrTx/>
              <a:defRPr/>
            </a:pPr>
            <a:r>
              <a:rPr kumimoji="1" lang="zh-CN" altLang="en-US" sz="2400" dirty="0">
                <a:solidFill>
                  <a:srgbClr val="000000"/>
                </a:solidFill>
                <a:effectLst>
                  <a:outerShdw blurRad="38100" dist="38100" dir="2700000" algn="tl">
                    <a:srgbClr val="FFFFFF"/>
                  </a:outerShdw>
                </a:effectLst>
                <a:latin typeface="Times New Roman" pitchFamily="18" charset="0"/>
              </a:rPr>
              <a:t>某些物质在由各向异性的晶态熔化转变为各向同性的液体过程中经历的</a:t>
            </a:r>
            <a:r>
              <a:rPr kumimoji="1" lang="zh-CN" altLang="en-US" sz="2400" dirty="0">
                <a:solidFill>
                  <a:srgbClr val="0000FF"/>
                </a:solidFill>
                <a:effectLst>
                  <a:outerShdw blurRad="38100" dist="38100" dir="2700000" algn="tl">
                    <a:srgbClr val="FFFFFF"/>
                  </a:outerShdw>
                </a:effectLst>
                <a:latin typeface="Times New Roman" pitchFamily="18" charset="0"/>
              </a:rPr>
              <a:t>一个中间态</a:t>
            </a:r>
            <a:r>
              <a:rPr kumimoji="1" lang="zh-CN" altLang="en-US" sz="2400" dirty="0">
                <a:solidFill>
                  <a:srgbClr val="000000"/>
                </a:solidFill>
                <a:effectLst>
                  <a:outerShdw blurRad="38100" dist="38100" dir="2700000" algn="tl">
                    <a:srgbClr val="FFFFFF"/>
                  </a:outerShdw>
                </a:effectLst>
                <a:latin typeface="Times New Roman" pitchFamily="18" charset="0"/>
              </a:rPr>
              <a:t>。此时物质虽然获得了液态的流动性，但在材料内部仍然保留有分子排列的一维或二维有序，在物理性质上表现出各向异性。这种兼有晶体和液体部分性质的状态称为液晶态。液晶具有特殊的电、磁和光特性。</a:t>
            </a:r>
            <a:endParaRPr lang="zh-CN" altLang="en-US" sz="2400" dirty="0">
              <a:solidFill>
                <a:srgbClr val="000000"/>
              </a:solidFill>
              <a:effectLst>
                <a:outerShdw blurRad="38100" dist="38100" dir="2700000" algn="tl">
                  <a:srgbClr val="FFFFFF"/>
                </a:outerShdw>
              </a:effectLst>
            </a:endParaRPr>
          </a:p>
          <a:p>
            <a:pPr>
              <a:defRPr/>
            </a:pPr>
            <a:endParaRPr lang="zh-CN" altLang="en-US"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612500"/>
            <a:ext cx="743267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23" name="Rectangle 83"/>
          <p:cNvSpPr>
            <a:spLocks noChangeArrowheads="1"/>
          </p:cNvSpPr>
          <p:nvPr/>
        </p:nvSpPr>
        <p:spPr bwMode="auto">
          <a:xfrm>
            <a:off x="3726681" y="2420888"/>
            <a:ext cx="647700" cy="369888"/>
          </a:xfrm>
          <a:prstGeom prst="rect">
            <a:avLst/>
          </a:prstGeom>
          <a:noFill/>
          <a:ln w="9525">
            <a:noFill/>
            <a:miter lim="800000"/>
            <a:headEnd/>
            <a:tailEnd/>
          </a:ln>
          <a:effectLst/>
        </p:spPr>
        <p:txBody>
          <a:bodyPr>
            <a:spAutoFit/>
          </a:bodyPr>
          <a:lstStyle/>
          <a:p>
            <a:pPr eaLnBrk="0" hangingPunct="0">
              <a:defRPr/>
            </a:pPr>
            <a:r>
              <a:rPr lang="zh-CN" altLang="en-US" dirty="0">
                <a:solidFill>
                  <a:srgbClr val="0000FF"/>
                </a:solidFill>
                <a:latin typeface="Times New Roman" panose="02020603050405020304" pitchFamily="18" charset="0"/>
                <a:ea typeface="楷体_GB2312" pitchFamily="49" charset="-122"/>
                <a:cs typeface="Times New Roman" panose="02020603050405020304" pitchFamily="18" charset="0"/>
              </a:rPr>
              <a:t>导带</a:t>
            </a:r>
          </a:p>
        </p:txBody>
      </p:sp>
      <p:grpSp>
        <p:nvGrpSpPr>
          <p:cNvPr id="135171" name="Group 438"/>
          <p:cNvGrpSpPr>
            <a:grpSpLocks/>
          </p:cNvGrpSpPr>
          <p:nvPr/>
        </p:nvGrpSpPr>
        <p:grpSpPr bwMode="auto">
          <a:xfrm>
            <a:off x="702494" y="2205038"/>
            <a:ext cx="3594100" cy="2247900"/>
            <a:chOff x="389" y="305"/>
            <a:chExt cx="2264" cy="1416"/>
          </a:xfrm>
        </p:grpSpPr>
        <p:sp>
          <p:nvSpPr>
            <p:cNvPr id="135263" name="Line 4"/>
            <p:cNvSpPr>
              <a:spLocks noChangeShapeType="1"/>
            </p:cNvSpPr>
            <p:nvPr/>
          </p:nvSpPr>
          <p:spPr bwMode="auto">
            <a:xfrm flipV="1">
              <a:off x="621" y="370"/>
              <a:ext cx="0" cy="960"/>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64" name="Line 5"/>
            <p:cNvSpPr>
              <a:spLocks noChangeShapeType="1"/>
            </p:cNvSpPr>
            <p:nvPr/>
          </p:nvSpPr>
          <p:spPr bwMode="auto">
            <a:xfrm>
              <a:off x="861" y="1138"/>
              <a:ext cx="24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65" name="Line 6"/>
            <p:cNvSpPr>
              <a:spLocks noChangeShapeType="1"/>
            </p:cNvSpPr>
            <p:nvPr/>
          </p:nvSpPr>
          <p:spPr bwMode="auto">
            <a:xfrm>
              <a:off x="1245" y="94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66" name="Line 7"/>
            <p:cNvSpPr>
              <a:spLocks noChangeShapeType="1"/>
            </p:cNvSpPr>
            <p:nvPr/>
          </p:nvSpPr>
          <p:spPr bwMode="auto">
            <a:xfrm>
              <a:off x="1245" y="99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67" name="Line 8"/>
            <p:cNvSpPr>
              <a:spLocks noChangeShapeType="1"/>
            </p:cNvSpPr>
            <p:nvPr/>
          </p:nvSpPr>
          <p:spPr bwMode="auto">
            <a:xfrm>
              <a:off x="1245" y="123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68" name="Line 9"/>
            <p:cNvSpPr>
              <a:spLocks noChangeShapeType="1"/>
            </p:cNvSpPr>
            <p:nvPr/>
          </p:nvSpPr>
          <p:spPr bwMode="auto">
            <a:xfrm>
              <a:off x="1245" y="109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69" name="Line 10"/>
            <p:cNvSpPr>
              <a:spLocks noChangeShapeType="1"/>
            </p:cNvSpPr>
            <p:nvPr/>
          </p:nvSpPr>
          <p:spPr bwMode="auto">
            <a:xfrm>
              <a:off x="1245" y="113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70" name="Line 11"/>
            <p:cNvSpPr>
              <a:spLocks noChangeShapeType="1"/>
            </p:cNvSpPr>
            <p:nvPr/>
          </p:nvSpPr>
          <p:spPr bwMode="auto">
            <a:xfrm>
              <a:off x="1245" y="118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71" name="Line 13"/>
            <p:cNvSpPr>
              <a:spLocks noChangeShapeType="1"/>
            </p:cNvSpPr>
            <p:nvPr/>
          </p:nvSpPr>
          <p:spPr bwMode="auto">
            <a:xfrm>
              <a:off x="1245" y="104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72" name="Line 14"/>
            <p:cNvSpPr>
              <a:spLocks noChangeShapeType="1"/>
            </p:cNvSpPr>
            <p:nvPr/>
          </p:nvSpPr>
          <p:spPr bwMode="auto">
            <a:xfrm>
              <a:off x="1245" y="128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73" name="Line 15"/>
            <p:cNvSpPr>
              <a:spLocks noChangeShapeType="1"/>
            </p:cNvSpPr>
            <p:nvPr/>
          </p:nvSpPr>
          <p:spPr bwMode="auto">
            <a:xfrm>
              <a:off x="1245" y="46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74" name="Line 16"/>
            <p:cNvSpPr>
              <a:spLocks noChangeShapeType="1"/>
            </p:cNvSpPr>
            <p:nvPr/>
          </p:nvSpPr>
          <p:spPr bwMode="auto">
            <a:xfrm>
              <a:off x="1245" y="41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75" name="Line 17"/>
            <p:cNvSpPr>
              <a:spLocks noChangeShapeType="1"/>
            </p:cNvSpPr>
            <p:nvPr/>
          </p:nvSpPr>
          <p:spPr bwMode="auto">
            <a:xfrm>
              <a:off x="1245" y="133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76" name="Line 18"/>
            <p:cNvSpPr>
              <a:spLocks noChangeShapeType="1"/>
            </p:cNvSpPr>
            <p:nvPr/>
          </p:nvSpPr>
          <p:spPr bwMode="auto">
            <a:xfrm>
              <a:off x="1245" y="51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77" name="Line 19"/>
            <p:cNvSpPr>
              <a:spLocks noChangeShapeType="1"/>
            </p:cNvSpPr>
            <p:nvPr/>
          </p:nvSpPr>
          <p:spPr bwMode="auto">
            <a:xfrm>
              <a:off x="1245" y="56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78" name="Line 20"/>
            <p:cNvSpPr>
              <a:spLocks noChangeShapeType="1"/>
            </p:cNvSpPr>
            <p:nvPr/>
          </p:nvSpPr>
          <p:spPr bwMode="auto">
            <a:xfrm>
              <a:off x="1245" y="61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79" name="Line 21"/>
            <p:cNvSpPr>
              <a:spLocks noChangeShapeType="1"/>
            </p:cNvSpPr>
            <p:nvPr/>
          </p:nvSpPr>
          <p:spPr bwMode="auto">
            <a:xfrm>
              <a:off x="1245" y="65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80" name="Line 22"/>
            <p:cNvSpPr>
              <a:spLocks noChangeShapeType="1"/>
            </p:cNvSpPr>
            <p:nvPr/>
          </p:nvSpPr>
          <p:spPr bwMode="auto">
            <a:xfrm>
              <a:off x="1245" y="70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81" name="Line 23"/>
            <p:cNvSpPr>
              <a:spLocks noChangeShapeType="1"/>
            </p:cNvSpPr>
            <p:nvPr/>
          </p:nvSpPr>
          <p:spPr bwMode="auto">
            <a:xfrm>
              <a:off x="1245" y="75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82" name="Line 24"/>
            <p:cNvSpPr>
              <a:spLocks noChangeShapeType="1"/>
            </p:cNvSpPr>
            <p:nvPr/>
          </p:nvSpPr>
          <p:spPr bwMode="auto">
            <a:xfrm flipV="1">
              <a:off x="1101" y="946"/>
              <a:ext cx="144"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83" name="Line 25"/>
            <p:cNvSpPr>
              <a:spLocks noChangeShapeType="1"/>
            </p:cNvSpPr>
            <p:nvPr/>
          </p:nvSpPr>
          <p:spPr bwMode="auto">
            <a:xfrm>
              <a:off x="1101" y="1138"/>
              <a:ext cx="144"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84" name="Line 26"/>
            <p:cNvSpPr>
              <a:spLocks noChangeShapeType="1"/>
            </p:cNvSpPr>
            <p:nvPr/>
          </p:nvSpPr>
          <p:spPr bwMode="auto">
            <a:xfrm flipV="1">
              <a:off x="1101" y="418"/>
              <a:ext cx="144"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85" name="Line 27"/>
            <p:cNvSpPr>
              <a:spLocks noChangeShapeType="1"/>
            </p:cNvSpPr>
            <p:nvPr/>
          </p:nvSpPr>
          <p:spPr bwMode="auto">
            <a:xfrm>
              <a:off x="861" y="610"/>
              <a:ext cx="24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86" name="Line 28"/>
            <p:cNvSpPr>
              <a:spLocks noChangeShapeType="1"/>
            </p:cNvSpPr>
            <p:nvPr/>
          </p:nvSpPr>
          <p:spPr bwMode="auto">
            <a:xfrm>
              <a:off x="1101" y="610"/>
              <a:ext cx="144"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87" name="Oval 38"/>
            <p:cNvSpPr>
              <a:spLocks noChangeArrowheads="1"/>
            </p:cNvSpPr>
            <p:nvPr/>
          </p:nvSpPr>
          <p:spPr bwMode="auto">
            <a:xfrm>
              <a:off x="957" y="56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88" name="Oval 39"/>
            <p:cNvSpPr>
              <a:spLocks noChangeArrowheads="1"/>
            </p:cNvSpPr>
            <p:nvPr/>
          </p:nvSpPr>
          <p:spPr bwMode="auto">
            <a:xfrm>
              <a:off x="957" y="109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89" name="Oval 40"/>
            <p:cNvSpPr>
              <a:spLocks noChangeArrowheads="1"/>
            </p:cNvSpPr>
            <p:nvPr/>
          </p:nvSpPr>
          <p:spPr bwMode="auto">
            <a:xfrm>
              <a:off x="1005" y="109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90" name="Oval 41"/>
            <p:cNvSpPr>
              <a:spLocks noChangeArrowheads="1"/>
            </p:cNvSpPr>
            <p:nvPr/>
          </p:nvSpPr>
          <p:spPr bwMode="auto">
            <a:xfrm>
              <a:off x="1389" y="128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91" name="Oval 42"/>
            <p:cNvSpPr>
              <a:spLocks noChangeArrowheads="1"/>
            </p:cNvSpPr>
            <p:nvPr/>
          </p:nvSpPr>
          <p:spPr bwMode="auto">
            <a:xfrm>
              <a:off x="1437" y="128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92" name="Oval 43"/>
            <p:cNvSpPr>
              <a:spLocks noChangeArrowheads="1"/>
            </p:cNvSpPr>
            <p:nvPr/>
          </p:nvSpPr>
          <p:spPr bwMode="auto">
            <a:xfrm>
              <a:off x="1389" y="1234"/>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93" name="Oval 44"/>
            <p:cNvSpPr>
              <a:spLocks noChangeArrowheads="1"/>
            </p:cNvSpPr>
            <p:nvPr/>
          </p:nvSpPr>
          <p:spPr bwMode="auto">
            <a:xfrm>
              <a:off x="1437" y="123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94" name="Oval 45"/>
            <p:cNvSpPr>
              <a:spLocks noChangeArrowheads="1"/>
            </p:cNvSpPr>
            <p:nvPr/>
          </p:nvSpPr>
          <p:spPr bwMode="auto">
            <a:xfrm>
              <a:off x="1389" y="118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95" name="Oval 46"/>
            <p:cNvSpPr>
              <a:spLocks noChangeArrowheads="1"/>
            </p:cNvSpPr>
            <p:nvPr/>
          </p:nvSpPr>
          <p:spPr bwMode="auto">
            <a:xfrm>
              <a:off x="1437" y="118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96" name="Oval 47"/>
            <p:cNvSpPr>
              <a:spLocks noChangeArrowheads="1"/>
            </p:cNvSpPr>
            <p:nvPr/>
          </p:nvSpPr>
          <p:spPr bwMode="auto">
            <a:xfrm>
              <a:off x="1389" y="113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97" name="Oval 48"/>
            <p:cNvSpPr>
              <a:spLocks noChangeArrowheads="1"/>
            </p:cNvSpPr>
            <p:nvPr/>
          </p:nvSpPr>
          <p:spPr bwMode="auto">
            <a:xfrm>
              <a:off x="1437" y="113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98" name="Oval 49"/>
            <p:cNvSpPr>
              <a:spLocks noChangeArrowheads="1"/>
            </p:cNvSpPr>
            <p:nvPr/>
          </p:nvSpPr>
          <p:spPr bwMode="auto">
            <a:xfrm>
              <a:off x="1389" y="109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99" name="Oval 50"/>
            <p:cNvSpPr>
              <a:spLocks noChangeArrowheads="1"/>
            </p:cNvSpPr>
            <p:nvPr/>
          </p:nvSpPr>
          <p:spPr bwMode="auto">
            <a:xfrm>
              <a:off x="1437" y="109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00" name="Oval 51"/>
            <p:cNvSpPr>
              <a:spLocks noChangeArrowheads="1"/>
            </p:cNvSpPr>
            <p:nvPr/>
          </p:nvSpPr>
          <p:spPr bwMode="auto">
            <a:xfrm>
              <a:off x="1389" y="104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01" name="Oval 52"/>
            <p:cNvSpPr>
              <a:spLocks noChangeArrowheads="1"/>
            </p:cNvSpPr>
            <p:nvPr/>
          </p:nvSpPr>
          <p:spPr bwMode="auto">
            <a:xfrm>
              <a:off x="1437" y="104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02" name="Oval 53"/>
            <p:cNvSpPr>
              <a:spLocks noChangeArrowheads="1"/>
            </p:cNvSpPr>
            <p:nvPr/>
          </p:nvSpPr>
          <p:spPr bwMode="auto">
            <a:xfrm>
              <a:off x="1389" y="99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03" name="Oval 54"/>
            <p:cNvSpPr>
              <a:spLocks noChangeArrowheads="1"/>
            </p:cNvSpPr>
            <p:nvPr/>
          </p:nvSpPr>
          <p:spPr bwMode="auto">
            <a:xfrm>
              <a:off x="1437" y="99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04" name="Oval 55"/>
            <p:cNvSpPr>
              <a:spLocks noChangeArrowheads="1"/>
            </p:cNvSpPr>
            <p:nvPr/>
          </p:nvSpPr>
          <p:spPr bwMode="auto">
            <a:xfrm>
              <a:off x="1389" y="94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05" name="Oval 56"/>
            <p:cNvSpPr>
              <a:spLocks noChangeArrowheads="1"/>
            </p:cNvSpPr>
            <p:nvPr/>
          </p:nvSpPr>
          <p:spPr bwMode="auto">
            <a:xfrm>
              <a:off x="1437" y="94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06" name="Oval 57"/>
            <p:cNvSpPr>
              <a:spLocks noChangeArrowheads="1"/>
            </p:cNvSpPr>
            <p:nvPr/>
          </p:nvSpPr>
          <p:spPr bwMode="auto">
            <a:xfrm>
              <a:off x="1389" y="89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07" name="Oval 58"/>
            <p:cNvSpPr>
              <a:spLocks noChangeArrowheads="1"/>
            </p:cNvSpPr>
            <p:nvPr/>
          </p:nvSpPr>
          <p:spPr bwMode="auto">
            <a:xfrm>
              <a:off x="1437" y="89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08" name="Oval 59"/>
            <p:cNvSpPr>
              <a:spLocks noChangeArrowheads="1"/>
            </p:cNvSpPr>
            <p:nvPr/>
          </p:nvSpPr>
          <p:spPr bwMode="auto">
            <a:xfrm>
              <a:off x="1389" y="70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09" name="Oval 60"/>
            <p:cNvSpPr>
              <a:spLocks noChangeArrowheads="1"/>
            </p:cNvSpPr>
            <p:nvPr/>
          </p:nvSpPr>
          <p:spPr bwMode="auto">
            <a:xfrm>
              <a:off x="1437" y="70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10" name="Oval 61"/>
            <p:cNvSpPr>
              <a:spLocks noChangeArrowheads="1"/>
            </p:cNvSpPr>
            <p:nvPr/>
          </p:nvSpPr>
          <p:spPr bwMode="auto">
            <a:xfrm>
              <a:off x="1389" y="65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11" name="Oval 62"/>
            <p:cNvSpPr>
              <a:spLocks noChangeArrowheads="1"/>
            </p:cNvSpPr>
            <p:nvPr/>
          </p:nvSpPr>
          <p:spPr bwMode="auto">
            <a:xfrm>
              <a:off x="1437" y="65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12" name="Oval 63"/>
            <p:cNvSpPr>
              <a:spLocks noChangeArrowheads="1"/>
            </p:cNvSpPr>
            <p:nvPr/>
          </p:nvSpPr>
          <p:spPr bwMode="auto">
            <a:xfrm>
              <a:off x="1389" y="610"/>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13" name="Oval 64"/>
            <p:cNvSpPr>
              <a:spLocks noChangeArrowheads="1"/>
            </p:cNvSpPr>
            <p:nvPr/>
          </p:nvSpPr>
          <p:spPr bwMode="auto">
            <a:xfrm>
              <a:off x="1437" y="61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14" name="Oval 65"/>
            <p:cNvSpPr>
              <a:spLocks noChangeArrowheads="1"/>
            </p:cNvSpPr>
            <p:nvPr/>
          </p:nvSpPr>
          <p:spPr bwMode="auto">
            <a:xfrm>
              <a:off x="1389" y="56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15" name="Oval 66"/>
            <p:cNvSpPr>
              <a:spLocks noChangeArrowheads="1"/>
            </p:cNvSpPr>
            <p:nvPr/>
          </p:nvSpPr>
          <p:spPr bwMode="auto">
            <a:xfrm>
              <a:off x="1437" y="56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15107" name="Rectangle 67"/>
            <p:cNvSpPr>
              <a:spLocks noChangeArrowheads="1"/>
            </p:cNvSpPr>
            <p:nvPr/>
          </p:nvSpPr>
          <p:spPr bwMode="auto">
            <a:xfrm>
              <a:off x="391" y="305"/>
              <a:ext cx="213" cy="233"/>
            </a:xfrm>
            <a:prstGeom prst="rect">
              <a:avLst/>
            </a:prstGeom>
            <a:noFill/>
            <a:ln w="9525">
              <a:noFill/>
              <a:miter lim="800000"/>
              <a:headEnd/>
              <a:tailEnd/>
            </a:ln>
            <a:effectLst/>
          </p:spPr>
          <p:txBody>
            <a:bodyPr wrap="none">
              <a:spAutoFit/>
            </a:bodyPr>
            <a:lstStyle/>
            <a:p>
              <a:pPr eaLnBrk="0" hangingPunct="0">
                <a:defRPr/>
              </a:pPr>
              <a:r>
                <a:rPr lang="en-US" altLang="zh-CN" i="1">
                  <a:latin typeface="Times New Roman" panose="02020603050405020304" pitchFamily="18" charset="0"/>
                  <a:ea typeface="楷体_GB2312" pitchFamily="49" charset="-122"/>
                  <a:cs typeface="Times New Roman" panose="02020603050405020304" pitchFamily="18" charset="0"/>
                </a:rPr>
                <a:t>E</a:t>
              </a:r>
            </a:p>
          </p:txBody>
        </p:sp>
        <p:sp>
          <p:nvSpPr>
            <p:cNvPr id="215108" name="Rectangle 68"/>
            <p:cNvSpPr>
              <a:spLocks noChangeArrowheads="1"/>
            </p:cNvSpPr>
            <p:nvPr/>
          </p:nvSpPr>
          <p:spPr bwMode="auto">
            <a:xfrm>
              <a:off x="621" y="994"/>
              <a:ext cx="762" cy="233"/>
            </a:xfrm>
            <a:prstGeom prst="rect">
              <a:avLst/>
            </a:prstGeom>
            <a:noFill/>
            <a:ln w="9525">
              <a:noFill/>
              <a:miter lim="800000"/>
              <a:headEnd/>
              <a:tailEnd/>
            </a:ln>
            <a:effectLst/>
          </p:spPr>
          <p:txBody>
            <a:bodyPr>
              <a:spAutoFit/>
            </a:bodyPr>
            <a:lstStyle/>
            <a:p>
              <a:pPr eaLnBrk="0" hangingPunct="0">
                <a:defRPr/>
              </a:pPr>
              <a:r>
                <a:rPr lang="en-US" altLang="zh-CN">
                  <a:latin typeface="Times New Roman" panose="02020603050405020304" pitchFamily="18" charset="0"/>
                  <a:ea typeface="楷体_GB2312" pitchFamily="49" charset="-122"/>
                  <a:cs typeface="Times New Roman" panose="02020603050405020304" pitchFamily="18" charset="0"/>
                </a:rPr>
                <a:t>1</a:t>
              </a:r>
              <a:r>
                <a:rPr lang="en-US" altLang="zh-CN" i="1">
                  <a:latin typeface="Times New Roman" panose="02020603050405020304" pitchFamily="18" charset="0"/>
                  <a:ea typeface="楷体_GB2312" pitchFamily="49" charset="-122"/>
                  <a:cs typeface="Times New Roman" panose="02020603050405020304" pitchFamily="18" charset="0"/>
                </a:rPr>
                <a:t>s</a:t>
              </a:r>
              <a:r>
                <a:rPr lang="en-US" altLang="zh-CN" baseline="30000">
                  <a:latin typeface="Times New Roman" panose="02020603050405020304" pitchFamily="18" charset="0"/>
                  <a:ea typeface="楷体_GB2312" pitchFamily="49" charset="-122"/>
                  <a:cs typeface="Times New Roman" panose="02020603050405020304" pitchFamily="18" charset="0"/>
                </a:rPr>
                <a:t>2</a:t>
              </a:r>
            </a:p>
          </p:txBody>
        </p:sp>
        <p:sp>
          <p:nvSpPr>
            <p:cNvPr id="215109" name="Rectangle 69"/>
            <p:cNvSpPr>
              <a:spLocks noChangeArrowheads="1"/>
            </p:cNvSpPr>
            <p:nvPr/>
          </p:nvSpPr>
          <p:spPr bwMode="auto">
            <a:xfrm>
              <a:off x="621" y="466"/>
              <a:ext cx="581" cy="233"/>
            </a:xfrm>
            <a:prstGeom prst="rect">
              <a:avLst/>
            </a:prstGeom>
            <a:noFill/>
            <a:ln w="9525">
              <a:noFill/>
              <a:miter lim="800000"/>
              <a:headEnd/>
              <a:tailEnd/>
            </a:ln>
            <a:effectLst/>
          </p:spPr>
          <p:txBody>
            <a:bodyPr>
              <a:spAutoFit/>
            </a:bodyPr>
            <a:lstStyle/>
            <a:p>
              <a:pPr eaLnBrk="0" hangingPunct="0">
                <a:defRPr/>
              </a:pPr>
              <a:r>
                <a:rPr lang="en-US" altLang="zh-CN">
                  <a:latin typeface="Times New Roman" panose="02020603050405020304" pitchFamily="18" charset="0"/>
                  <a:ea typeface="楷体_GB2312" pitchFamily="49" charset="-122"/>
                  <a:cs typeface="Times New Roman" panose="02020603050405020304" pitchFamily="18" charset="0"/>
                </a:rPr>
                <a:t>2</a:t>
              </a:r>
              <a:r>
                <a:rPr lang="en-US" altLang="zh-CN" i="1">
                  <a:latin typeface="Times New Roman" panose="02020603050405020304" pitchFamily="18" charset="0"/>
                  <a:ea typeface="楷体_GB2312" pitchFamily="49" charset="-122"/>
                  <a:cs typeface="Times New Roman" panose="02020603050405020304" pitchFamily="18" charset="0"/>
                </a:rPr>
                <a:t>s</a:t>
              </a:r>
              <a:r>
                <a:rPr lang="en-US" altLang="zh-CN" baseline="30000">
                  <a:latin typeface="Times New Roman" panose="02020603050405020304" pitchFamily="18" charset="0"/>
                  <a:ea typeface="楷体_GB2312" pitchFamily="49" charset="-122"/>
                  <a:cs typeface="Times New Roman" panose="02020603050405020304" pitchFamily="18" charset="0"/>
                </a:rPr>
                <a:t>1</a:t>
              </a:r>
            </a:p>
          </p:txBody>
        </p:sp>
        <p:sp>
          <p:nvSpPr>
            <p:cNvPr id="135319" name="AutoShape 72"/>
            <p:cNvSpPr>
              <a:spLocks/>
            </p:cNvSpPr>
            <p:nvPr/>
          </p:nvSpPr>
          <p:spPr bwMode="auto">
            <a:xfrm>
              <a:off x="1773" y="946"/>
              <a:ext cx="48" cy="384"/>
            </a:xfrm>
            <a:prstGeom prst="rightBrace">
              <a:avLst>
                <a:gd name="adj1" fmla="val 6666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20" name="AutoShape 74"/>
            <p:cNvSpPr>
              <a:spLocks/>
            </p:cNvSpPr>
            <p:nvPr/>
          </p:nvSpPr>
          <p:spPr bwMode="auto">
            <a:xfrm>
              <a:off x="1773" y="754"/>
              <a:ext cx="48" cy="192"/>
            </a:xfrm>
            <a:prstGeom prst="rightBrace">
              <a:avLst>
                <a:gd name="adj1" fmla="val 3333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21" name="AutoShape 75"/>
            <p:cNvSpPr>
              <a:spLocks/>
            </p:cNvSpPr>
            <p:nvPr/>
          </p:nvSpPr>
          <p:spPr bwMode="auto">
            <a:xfrm>
              <a:off x="1773" y="610"/>
              <a:ext cx="48" cy="144"/>
            </a:xfrm>
            <a:prstGeom prst="rightBrace">
              <a:avLst>
                <a:gd name="adj1" fmla="val 2500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322" name="AutoShape 76"/>
            <p:cNvSpPr>
              <a:spLocks/>
            </p:cNvSpPr>
            <p:nvPr/>
          </p:nvSpPr>
          <p:spPr bwMode="auto">
            <a:xfrm>
              <a:off x="1773" y="418"/>
              <a:ext cx="48" cy="192"/>
            </a:xfrm>
            <a:prstGeom prst="rightBrace">
              <a:avLst>
                <a:gd name="adj1" fmla="val 3333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15117" name="Rectangle 77"/>
            <p:cNvSpPr>
              <a:spLocks noChangeArrowheads="1"/>
            </p:cNvSpPr>
            <p:nvPr/>
          </p:nvSpPr>
          <p:spPr bwMode="auto">
            <a:xfrm>
              <a:off x="1821" y="994"/>
              <a:ext cx="560" cy="231"/>
            </a:xfrm>
            <a:prstGeom prst="rect">
              <a:avLst/>
            </a:prstGeom>
            <a:noFill/>
            <a:ln w="9525">
              <a:noFill/>
              <a:miter lim="800000"/>
              <a:headEnd/>
              <a:tailEnd/>
            </a:ln>
            <a:effectLst/>
          </p:spPr>
          <p:txBody>
            <a:bodyPr>
              <a:spAutoFit/>
            </a:bodyPr>
            <a:lstStyle/>
            <a:p>
              <a:pPr eaLnBrk="0" hangingPunct="0">
                <a:defRPr/>
              </a:pPr>
              <a:r>
                <a:rPr lang="zh-CN" altLang="en-US">
                  <a:latin typeface="Times New Roman" panose="02020603050405020304" pitchFamily="18" charset="0"/>
                  <a:ea typeface="楷体_GB2312" pitchFamily="49" charset="-122"/>
                  <a:cs typeface="Times New Roman" panose="02020603050405020304" pitchFamily="18" charset="0"/>
                </a:rPr>
                <a:t>满带</a:t>
              </a:r>
            </a:p>
          </p:txBody>
        </p:sp>
        <p:sp>
          <p:nvSpPr>
            <p:cNvPr id="215118" name="Rectangle 78"/>
            <p:cNvSpPr>
              <a:spLocks noChangeArrowheads="1"/>
            </p:cNvSpPr>
            <p:nvPr/>
          </p:nvSpPr>
          <p:spPr bwMode="auto">
            <a:xfrm>
              <a:off x="1821" y="754"/>
              <a:ext cx="696" cy="231"/>
            </a:xfrm>
            <a:prstGeom prst="rect">
              <a:avLst/>
            </a:prstGeom>
            <a:noFill/>
            <a:ln w="9525">
              <a:noFill/>
              <a:miter lim="800000"/>
              <a:headEnd/>
              <a:tailEnd/>
            </a:ln>
            <a:effectLst/>
          </p:spPr>
          <p:txBody>
            <a:bodyPr>
              <a:spAutoFit/>
            </a:bodyPr>
            <a:lstStyle/>
            <a:p>
              <a:pPr eaLnBrk="0" hangingPunct="0">
                <a:defRPr/>
              </a:pPr>
              <a:r>
                <a:rPr lang="zh-CN" altLang="en-US" dirty="0">
                  <a:latin typeface="Times New Roman" panose="02020603050405020304" pitchFamily="18" charset="0"/>
                  <a:ea typeface="楷体_GB2312" pitchFamily="49" charset="-122"/>
                  <a:cs typeface="Times New Roman" panose="02020603050405020304" pitchFamily="18" charset="0"/>
                </a:rPr>
                <a:t>禁带</a:t>
              </a:r>
            </a:p>
          </p:txBody>
        </p:sp>
        <p:sp>
          <p:nvSpPr>
            <p:cNvPr id="215120" name="Rectangle 80"/>
            <p:cNvSpPr>
              <a:spLocks noChangeArrowheads="1"/>
            </p:cNvSpPr>
            <p:nvPr/>
          </p:nvSpPr>
          <p:spPr bwMode="auto">
            <a:xfrm>
              <a:off x="1821" y="562"/>
              <a:ext cx="832" cy="231"/>
            </a:xfrm>
            <a:prstGeom prst="rect">
              <a:avLst/>
            </a:prstGeom>
            <a:noFill/>
            <a:ln w="9525">
              <a:noFill/>
              <a:miter lim="800000"/>
              <a:headEnd/>
              <a:tailEnd/>
            </a:ln>
            <a:effectLst/>
          </p:spPr>
          <p:txBody>
            <a:bodyPr>
              <a:spAutoFit/>
            </a:bodyPr>
            <a:lstStyle/>
            <a:p>
              <a:pPr eaLnBrk="0" hangingPunct="0">
                <a:defRPr/>
              </a:pPr>
              <a:r>
                <a:rPr lang="zh-CN" altLang="en-US">
                  <a:latin typeface="Times New Roman" panose="02020603050405020304" pitchFamily="18" charset="0"/>
                  <a:ea typeface="楷体_GB2312" pitchFamily="49" charset="-122"/>
                  <a:cs typeface="Times New Roman" panose="02020603050405020304" pitchFamily="18" charset="0"/>
                </a:rPr>
                <a:t>满带</a:t>
              </a:r>
            </a:p>
          </p:txBody>
        </p:sp>
        <p:sp>
          <p:nvSpPr>
            <p:cNvPr id="215121" name="Rectangle 81"/>
            <p:cNvSpPr>
              <a:spLocks noChangeArrowheads="1"/>
            </p:cNvSpPr>
            <p:nvPr/>
          </p:nvSpPr>
          <p:spPr bwMode="auto">
            <a:xfrm>
              <a:off x="1821" y="370"/>
              <a:ext cx="696" cy="231"/>
            </a:xfrm>
            <a:prstGeom prst="rect">
              <a:avLst/>
            </a:prstGeom>
            <a:noFill/>
            <a:ln w="9525">
              <a:noFill/>
              <a:miter lim="800000"/>
              <a:headEnd/>
              <a:tailEnd/>
            </a:ln>
            <a:effectLst/>
          </p:spPr>
          <p:txBody>
            <a:bodyPr>
              <a:spAutoFit/>
            </a:bodyPr>
            <a:lstStyle/>
            <a:p>
              <a:pPr eaLnBrk="0" hangingPunct="0">
                <a:defRPr/>
              </a:pPr>
              <a:r>
                <a:rPr lang="zh-CN" altLang="en-US">
                  <a:latin typeface="Times New Roman" panose="02020603050405020304" pitchFamily="18" charset="0"/>
                  <a:ea typeface="楷体_GB2312" pitchFamily="49" charset="-122"/>
                  <a:cs typeface="Times New Roman" panose="02020603050405020304" pitchFamily="18" charset="0"/>
                </a:rPr>
                <a:t>空带</a:t>
              </a:r>
            </a:p>
          </p:txBody>
        </p:sp>
        <p:sp>
          <p:nvSpPr>
            <p:cNvPr id="135327" name="AutoShape 82"/>
            <p:cNvSpPr>
              <a:spLocks/>
            </p:cNvSpPr>
            <p:nvPr/>
          </p:nvSpPr>
          <p:spPr bwMode="auto">
            <a:xfrm>
              <a:off x="2253" y="466"/>
              <a:ext cx="48" cy="288"/>
            </a:xfrm>
            <a:prstGeom prst="rightBrace">
              <a:avLst>
                <a:gd name="adj1" fmla="val 5000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15124" name="Rectangle 84"/>
            <p:cNvSpPr>
              <a:spLocks noChangeArrowheads="1"/>
            </p:cNvSpPr>
            <p:nvPr/>
          </p:nvSpPr>
          <p:spPr bwMode="auto">
            <a:xfrm>
              <a:off x="389" y="1488"/>
              <a:ext cx="1797" cy="233"/>
            </a:xfrm>
            <a:prstGeom prst="rect">
              <a:avLst/>
            </a:prstGeom>
            <a:noFill/>
            <a:ln w="9525">
              <a:noFill/>
              <a:miter lim="800000"/>
              <a:headEnd/>
              <a:tailEnd/>
            </a:ln>
            <a:effectLst/>
          </p:spPr>
          <p:txBody>
            <a:bodyPr wrap="none">
              <a:spAutoFit/>
            </a:bodyPr>
            <a:lstStyle/>
            <a:p>
              <a:pPr eaLnBrk="0" hangingPunct="0">
                <a:defRPr/>
              </a:pPr>
              <a:r>
                <a:rPr lang="en-US" altLang="zh-CN" i="1">
                  <a:latin typeface="Times New Roman" panose="02020603050405020304" pitchFamily="18" charset="0"/>
                  <a:ea typeface="楷体_GB2312" pitchFamily="49" charset="-122"/>
                  <a:cs typeface="Times New Roman" panose="02020603050405020304" pitchFamily="18" charset="0"/>
                </a:rPr>
                <a:t>n</a:t>
              </a:r>
              <a:r>
                <a:rPr lang="zh-CN" altLang="en-US">
                  <a:latin typeface="Times New Roman" panose="02020603050405020304" pitchFamily="18" charset="0"/>
                  <a:ea typeface="楷体_GB2312" pitchFamily="49" charset="-122"/>
                  <a:cs typeface="Times New Roman" panose="02020603050405020304" pitchFamily="18" charset="0"/>
                </a:rPr>
                <a:t>个锂原子轨道组成的能带</a:t>
              </a:r>
            </a:p>
          </p:txBody>
        </p:sp>
      </p:grpSp>
      <p:sp>
        <p:nvSpPr>
          <p:cNvPr id="215192" name="Rectangle 152"/>
          <p:cNvSpPr>
            <a:spLocks noChangeArrowheads="1"/>
          </p:cNvSpPr>
          <p:nvPr/>
        </p:nvSpPr>
        <p:spPr bwMode="auto">
          <a:xfrm>
            <a:off x="8118797" y="2204864"/>
            <a:ext cx="701675" cy="369887"/>
          </a:xfrm>
          <a:prstGeom prst="rect">
            <a:avLst/>
          </a:prstGeom>
          <a:noFill/>
          <a:ln w="9525">
            <a:noFill/>
            <a:miter lim="800000"/>
            <a:headEnd/>
            <a:tailEnd/>
          </a:ln>
          <a:effectLst/>
        </p:spPr>
        <p:txBody>
          <a:bodyPr>
            <a:spAutoFit/>
          </a:bodyPr>
          <a:lstStyle/>
          <a:p>
            <a:pPr eaLnBrk="0" hangingPunct="0">
              <a:defRPr/>
            </a:pPr>
            <a:r>
              <a:rPr lang="zh-CN" altLang="en-US" dirty="0">
                <a:solidFill>
                  <a:srgbClr val="0000FF"/>
                </a:solidFill>
                <a:latin typeface="Times New Roman" panose="02020603050405020304" pitchFamily="18" charset="0"/>
                <a:ea typeface="楷体_GB2312" pitchFamily="49" charset="-122"/>
                <a:cs typeface="Times New Roman" panose="02020603050405020304" pitchFamily="18" charset="0"/>
              </a:rPr>
              <a:t>导带</a:t>
            </a:r>
          </a:p>
        </p:txBody>
      </p:sp>
      <p:grpSp>
        <p:nvGrpSpPr>
          <p:cNvPr id="135173" name="Group 437"/>
          <p:cNvGrpSpPr>
            <a:grpSpLocks/>
          </p:cNvGrpSpPr>
          <p:nvPr/>
        </p:nvGrpSpPr>
        <p:grpSpPr bwMode="auto">
          <a:xfrm>
            <a:off x="4517256" y="2133600"/>
            <a:ext cx="3929063" cy="2241550"/>
            <a:chOff x="2836" y="353"/>
            <a:chExt cx="2475" cy="1412"/>
          </a:xfrm>
        </p:grpSpPr>
        <p:sp>
          <p:nvSpPr>
            <p:cNvPr id="135175" name="Line 87"/>
            <p:cNvSpPr>
              <a:spLocks noChangeShapeType="1"/>
            </p:cNvSpPr>
            <p:nvPr/>
          </p:nvSpPr>
          <p:spPr bwMode="auto">
            <a:xfrm flipV="1">
              <a:off x="3117" y="418"/>
              <a:ext cx="0" cy="960"/>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76" name="Line 88"/>
            <p:cNvSpPr>
              <a:spLocks noChangeShapeType="1"/>
            </p:cNvSpPr>
            <p:nvPr/>
          </p:nvSpPr>
          <p:spPr bwMode="auto">
            <a:xfrm>
              <a:off x="3357" y="802"/>
              <a:ext cx="24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77" name="Line 89"/>
            <p:cNvSpPr>
              <a:spLocks noChangeShapeType="1"/>
            </p:cNvSpPr>
            <p:nvPr/>
          </p:nvSpPr>
          <p:spPr bwMode="auto">
            <a:xfrm>
              <a:off x="3741" y="61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78" name="Line 90"/>
            <p:cNvSpPr>
              <a:spLocks noChangeShapeType="1"/>
            </p:cNvSpPr>
            <p:nvPr/>
          </p:nvSpPr>
          <p:spPr bwMode="auto">
            <a:xfrm>
              <a:off x="3741" y="65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79" name="Line 91"/>
            <p:cNvSpPr>
              <a:spLocks noChangeShapeType="1"/>
            </p:cNvSpPr>
            <p:nvPr/>
          </p:nvSpPr>
          <p:spPr bwMode="auto">
            <a:xfrm>
              <a:off x="3741" y="89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80" name="Line 92"/>
            <p:cNvSpPr>
              <a:spLocks noChangeShapeType="1"/>
            </p:cNvSpPr>
            <p:nvPr/>
          </p:nvSpPr>
          <p:spPr bwMode="auto">
            <a:xfrm>
              <a:off x="3741" y="75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81" name="Line 93"/>
            <p:cNvSpPr>
              <a:spLocks noChangeShapeType="1"/>
            </p:cNvSpPr>
            <p:nvPr/>
          </p:nvSpPr>
          <p:spPr bwMode="auto">
            <a:xfrm>
              <a:off x="3741" y="80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82" name="Line 94"/>
            <p:cNvSpPr>
              <a:spLocks noChangeShapeType="1"/>
            </p:cNvSpPr>
            <p:nvPr/>
          </p:nvSpPr>
          <p:spPr bwMode="auto">
            <a:xfrm>
              <a:off x="3741" y="85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83" name="Line 95"/>
            <p:cNvSpPr>
              <a:spLocks noChangeShapeType="1"/>
            </p:cNvSpPr>
            <p:nvPr/>
          </p:nvSpPr>
          <p:spPr bwMode="auto">
            <a:xfrm>
              <a:off x="3741" y="70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84" name="Line 96"/>
            <p:cNvSpPr>
              <a:spLocks noChangeShapeType="1"/>
            </p:cNvSpPr>
            <p:nvPr/>
          </p:nvSpPr>
          <p:spPr bwMode="auto">
            <a:xfrm>
              <a:off x="3741" y="94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85" name="Line 97"/>
            <p:cNvSpPr>
              <a:spLocks noChangeShapeType="1"/>
            </p:cNvSpPr>
            <p:nvPr/>
          </p:nvSpPr>
          <p:spPr bwMode="auto">
            <a:xfrm>
              <a:off x="3751" y="449"/>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86" name="Line 98"/>
            <p:cNvSpPr>
              <a:spLocks noChangeShapeType="1"/>
            </p:cNvSpPr>
            <p:nvPr/>
          </p:nvSpPr>
          <p:spPr bwMode="auto">
            <a:xfrm>
              <a:off x="3751" y="401"/>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87" name="Line 99"/>
            <p:cNvSpPr>
              <a:spLocks noChangeShapeType="1"/>
            </p:cNvSpPr>
            <p:nvPr/>
          </p:nvSpPr>
          <p:spPr bwMode="auto">
            <a:xfrm>
              <a:off x="3741" y="99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88" name="Line 100"/>
            <p:cNvSpPr>
              <a:spLocks noChangeShapeType="1"/>
            </p:cNvSpPr>
            <p:nvPr/>
          </p:nvSpPr>
          <p:spPr bwMode="auto">
            <a:xfrm>
              <a:off x="3751" y="497"/>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89" name="Line 101"/>
            <p:cNvSpPr>
              <a:spLocks noChangeShapeType="1"/>
            </p:cNvSpPr>
            <p:nvPr/>
          </p:nvSpPr>
          <p:spPr bwMode="auto">
            <a:xfrm>
              <a:off x="3751" y="545"/>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90" name="Line 102"/>
            <p:cNvSpPr>
              <a:spLocks noChangeShapeType="1"/>
            </p:cNvSpPr>
            <p:nvPr/>
          </p:nvSpPr>
          <p:spPr bwMode="auto">
            <a:xfrm>
              <a:off x="3751" y="593"/>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91" name="Line 103"/>
            <p:cNvSpPr>
              <a:spLocks noChangeShapeType="1"/>
            </p:cNvSpPr>
            <p:nvPr/>
          </p:nvSpPr>
          <p:spPr bwMode="auto">
            <a:xfrm>
              <a:off x="3751" y="641"/>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92" name="Line 104"/>
            <p:cNvSpPr>
              <a:spLocks noChangeShapeType="1"/>
            </p:cNvSpPr>
            <p:nvPr/>
          </p:nvSpPr>
          <p:spPr bwMode="auto">
            <a:xfrm>
              <a:off x="3751" y="689"/>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93" name="Line 105"/>
            <p:cNvSpPr>
              <a:spLocks noChangeShapeType="1"/>
            </p:cNvSpPr>
            <p:nvPr/>
          </p:nvSpPr>
          <p:spPr bwMode="auto">
            <a:xfrm>
              <a:off x="3751" y="737"/>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94" name="Line 106"/>
            <p:cNvSpPr>
              <a:spLocks noChangeShapeType="1"/>
            </p:cNvSpPr>
            <p:nvPr/>
          </p:nvSpPr>
          <p:spPr bwMode="auto">
            <a:xfrm flipV="1">
              <a:off x="3597" y="610"/>
              <a:ext cx="144"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95" name="Line 107"/>
            <p:cNvSpPr>
              <a:spLocks noChangeShapeType="1"/>
            </p:cNvSpPr>
            <p:nvPr/>
          </p:nvSpPr>
          <p:spPr bwMode="auto">
            <a:xfrm>
              <a:off x="3597" y="802"/>
              <a:ext cx="144"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96" name="Line 108"/>
            <p:cNvSpPr>
              <a:spLocks noChangeShapeType="1"/>
            </p:cNvSpPr>
            <p:nvPr/>
          </p:nvSpPr>
          <p:spPr bwMode="auto">
            <a:xfrm flipV="1">
              <a:off x="3607" y="401"/>
              <a:ext cx="144"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97" name="Line 109"/>
            <p:cNvSpPr>
              <a:spLocks noChangeShapeType="1"/>
            </p:cNvSpPr>
            <p:nvPr/>
          </p:nvSpPr>
          <p:spPr bwMode="auto">
            <a:xfrm>
              <a:off x="3367" y="593"/>
              <a:ext cx="24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98" name="Line 110"/>
            <p:cNvSpPr>
              <a:spLocks noChangeShapeType="1"/>
            </p:cNvSpPr>
            <p:nvPr/>
          </p:nvSpPr>
          <p:spPr bwMode="auto">
            <a:xfrm>
              <a:off x="3607" y="593"/>
              <a:ext cx="144"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199" name="Oval 112"/>
            <p:cNvSpPr>
              <a:spLocks noChangeArrowheads="1"/>
            </p:cNvSpPr>
            <p:nvPr/>
          </p:nvSpPr>
          <p:spPr bwMode="auto">
            <a:xfrm>
              <a:off x="3453" y="75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00" name="Oval 113"/>
            <p:cNvSpPr>
              <a:spLocks noChangeArrowheads="1"/>
            </p:cNvSpPr>
            <p:nvPr/>
          </p:nvSpPr>
          <p:spPr bwMode="auto">
            <a:xfrm>
              <a:off x="3501" y="75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01" name="Oval 114"/>
            <p:cNvSpPr>
              <a:spLocks noChangeArrowheads="1"/>
            </p:cNvSpPr>
            <p:nvPr/>
          </p:nvSpPr>
          <p:spPr bwMode="auto">
            <a:xfrm>
              <a:off x="3885" y="94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02" name="Oval 115"/>
            <p:cNvSpPr>
              <a:spLocks noChangeArrowheads="1"/>
            </p:cNvSpPr>
            <p:nvPr/>
          </p:nvSpPr>
          <p:spPr bwMode="auto">
            <a:xfrm>
              <a:off x="3933" y="94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03" name="Oval 116"/>
            <p:cNvSpPr>
              <a:spLocks noChangeArrowheads="1"/>
            </p:cNvSpPr>
            <p:nvPr/>
          </p:nvSpPr>
          <p:spPr bwMode="auto">
            <a:xfrm>
              <a:off x="3885" y="898"/>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04" name="Oval 117"/>
            <p:cNvSpPr>
              <a:spLocks noChangeArrowheads="1"/>
            </p:cNvSpPr>
            <p:nvPr/>
          </p:nvSpPr>
          <p:spPr bwMode="auto">
            <a:xfrm>
              <a:off x="3933" y="89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05" name="Oval 118"/>
            <p:cNvSpPr>
              <a:spLocks noChangeArrowheads="1"/>
            </p:cNvSpPr>
            <p:nvPr/>
          </p:nvSpPr>
          <p:spPr bwMode="auto">
            <a:xfrm>
              <a:off x="3885" y="85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06" name="Oval 119"/>
            <p:cNvSpPr>
              <a:spLocks noChangeArrowheads="1"/>
            </p:cNvSpPr>
            <p:nvPr/>
          </p:nvSpPr>
          <p:spPr bwMode="auto">
            <a:xfrm>
              <a:off x="3933" y="85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07" name="Oval 120"/>
            <p:cNvSpPr>
              <a:spLocks noChangeArrowheads="1"/>
            </p:cNvSpPr>
            <p:nvPr/>
          </p:nvSpPr>
          <p:spPr bwMode="auto">
            <a:xfrm>
              <a:off x="3885" y="80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08" name="Oval 121"/>
            <p:cNvSpPr>
              <a:spLocks noChangeArrowheads="1"/>
            </p:cNvSpPr>
            <p:nvPr/>
          </p:nvSpPr>
          <p:spPr bwMode="auto">
            <a:xfrm>
              <a:off x="3933" y="80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09" name="Oval 122"/>
            <p:cNvSpPr>
              <a:spLocks noChangeArrowheads="1"/>
            </p:cNvSpPr>
            <p:nvPr/>
          </p:nvSpPr>
          <p:spPr bwMode="auto">
            <a:xfrm>
              <a:off x="3885" y="75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10" name="Oval 123"/>
            <p:cNvSpPr>
              <a:spLocks noChangeArrowheads="1"/>
            </p:cNvSpPr>
            <p:nvPr/>
          </p:nvSpPr>
          <p:spPr bwMode="auto">
            <a:xfrm>
              <a:off x="3933" y="75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11" name="Oval 124"/>
            <p:cNvSpPr>
              <a:spLocks noChangeArrowheads="1"/>
            </p:cNvSpPr>
            <p:nvPr/>
          </p:nvSpPr>
          <p:spPr bwMode="auto">
            <a:xfrm>
              <a:off x="3885" y="70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12" name="Oval 125"/>
            <p:cNvSpPr>
              <a:spLocks noChangeArrowheads="1"/>
            </p:cNvSpPr>
            <p:nvPr/>
          </p:nvSpPr>
          <p:spPr bwMode="auto">
            <a:xfrm>
              <a:off x="3933" y="70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13" name="Oval 126"/>
            <p:cNvSpPr>
              <a:spLocks noChangeArrowheads="1"/>
            </p:cNvSpPr>
            <p:nvPr/>
          </p:nvSpPr>
          <p:spPr bwMode="auto">
            <a:xfrm>
              <a:off x="3885" y="65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14" name="Oval 127"/>
            <p:cNvSpPr>
              <a:spLocks noChangeArrowheads="1"/>
            </p:cNvSpPr>
            <p:nvPr/>
          </p:nvSpPr>
          <p:spPr bwMode="auto">
            <a:xfrm>
              <a:off x="3933" y="65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15" name="Oval 128"/>
            <p:cNvSpPr>
              <a:spLocks noChangeArrowheads="1"/>
            </p:cNvSpPr>
            <p:nvPr/>
          </p:nvSpPr>
          <p:spPr bwMode="auto">
            <a:xfrm>
              <a:off x="3885" y="61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16" name="Oval 129"/>
            <p:cNvSpPr>
              <a:spLocks noChangeArrowheads="1"/>
            </p:cNvSpPr>
            <p:nvPr/>
          </p:nvSpPr>
          <p:spPr bwMode="auto">
            <a:xfrm>
              <a:off x="3933" y="61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17" name="Oval 130"/>
            <p:cNvSpPr>
              <a:spLocks noChangeArrowheads="1"/>
            </p:cNvSpPr>
            <p:nvPr/>
          </p:nvSpPr>
          <p:spPr bwMode="auto">
            <a:xfrm>
              <a:off x="3885" y="56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18" name="Oval 131"/>
            <p:cNvSpPr>
              <a:spLocks noChangeArrowheads="1"/>
            </p:cNvSpPr>
            <p:nvPr/>
          </p:nvSpPr>
          <p:spPr bwMode="auto">
            <a:xfrm>
              <a:off x="3933" y="56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15180" name="Rectangle 140"/>
            <p:cNvSpPr>
              <a:spLocks noChangeArrowheads="1"/>
            </p:cNvSpPr>
            <p:nvPr/>
          </p:nvSpPr>
          <p:spPr bwMode="auto">
            <a:xfrm>
              <a:off x="2887" y="353"/>
              <a:ext cx="213" cy="233"/>
            </a:xfrm>
            <a:prstGeom prst="rect">
              <a:avLst/>
            </a:prstGeom>
            <a:noFill/>
            <a:ln w="9525">
              <a:noFill/>
              <a:miter lim="800000"/>
              <a:headEnd/>
              <a:tailEnd/>
            </a:ln>
            <a:effectLst/>
          </p:spPr>
          <p:txBody>
            <a:bodyPr wrap="none">
              <a:spAutoFit/>
            </a:bodyPr>
            <a:lstStyle/>
            <a:p>
              <a:pPr eaLnBrk="0" hangingPunct="0">
                <a:defRPr/>
              </a:pPr>
              <a:r>
                <a:rPr lang="en-US" altLang="zh-CN" i="1">
                  <a:latin typeface="Times New Roman" panose="02020603050405020304" pitchFamily="18" charset="0"/>
                  <a:ea typeface="楷体_GB2312" pitchFamily="49" charset="-122"/>
                  <a:cs typeface="Times New Roman" panose="02020603050405020304" pitchFamily="18" charset="0"/>
                </a:rPr>
                <a:t>E</a:t>
              </a:r>
            </a:p>
          </p:txBody>
        </p:sp>
        <p:sp>
          <p:nvSpPr>
            <p:cNvPr id="215181" name="Rectangle 141"/>
            <p:cNvSpPr>
              <a:spLocks noChangeArrowheads="1"/>
            </p:cNvSpPr>
            <p:nvPr/>
          </p:nvSpPr>
          <p:spPr bwMode="auto">
            <a:xfrm>
              <a:off x="3117" y="658"/>
              <a:ext cx="625" cy="233"/>
            </a:xfrm>
            <a:prstGeom prst="rect">
              <a:avLst/>
            </a:prstGeom>
            <a:noFill/>
            <a:ln w="9525">
              <a:noFill/>
              <a:miter lim="800000"/>
              <a:headEnd/>
              <a:tailEnd/>
            </a:ln>
            <a:effectLst/>
          </p:spPr>
          <p:txBody>
            <a:bodyPr>
              <a:spAutoFit/>
            </a:bodyPr>
            <a:lstStyle/>
            <a:p>
              <a:pPr eaLnBrk="0" hangingPunct="0">
                <a:defRPr/>
              </a:pPr>
              <a:r>
                <a:rPr lang="en-US" altLang="zh-CN">
                  <a:latin typeface="Times New Roman" panose="02020603050405020304" pitchFamily="18" charset="0"/>
                  <a:ea typeface="楷体_GB2312" pitchFamily="49" charset="-122"/>
                  <a:cs typeface="Times New Roman" panose="02020603050405020304" pitchFamily="18" charset="0"/>
                </a:rPr>
                <a:t>2</a:t>
              </a:r>
              <a:r>
                <a:rPr lang="en-US" altLang="zh-CN" i="1">
                  <a:latin typeface="Times New Roman" panose="02020603050405020304" pitchFamily="18" charset="0"/>
                  <a:ea typeface="楷体_GB2312" pitchFamily="49" charset="-122"/>
                  <a:cs typeface="Times New Roman" panose="02020603050405020304" pitchFamily="18" charset="0"/>
                </a:rPr>
                <a:t>s</a:t>
              </a:r>
              <a:r>
                <a:rPr lang="en-US" altLang="zh-CN" baseline="30000">
                  <a:latin typeface="Times New Roman" panose="02020603050405020304" pitchFamily="18" charset="0"/>
                  <a:ea typeface="楷体_GB2312" pitchFamily="49" charset="-122"/>
                  <a:cs typeface="Times New Roman" panose="02020603050405020304" pitchFamily="18" charset="0"/>
                </a:rPr>
                <a:t>2</a:t>
              </a:r>
            </a:p>
          </p:txBody>
        </p:sp>
        <p:sp>
          <p:nvSpPr>
            <p:cNvPr id="215182" name="Rectangle 142"/>
            <p:cNvSpPr>
              <a:spLocks noChangeArrowheads="1"/>
            </p:cNvSpPr>
            <p:nvPr/>
          </p:nvSpPr>
          <p:spPr bwMode="auto">
            <a:xfrm>
              <a:off x="3127" y="449"/>
              <a:ext cx="569" cy="233"/>
            </a:xfrm>
            <a:prstGeom prst="rect">
              <a:avLst/>
            </a:prstGeom>
            <a:noFill/>
            <a:ln w="9525">
              <a:noFill/>
              <a:miter lim="800000"/>
              <a:headEnd/>
              <a:tailEnd/>
            </a:ln>
            <a:effectLst/>
          </p:spPr>
          <p:txBody>
            <a:bodyPr>
              <a:spAutoFit/>
            </a:bodyPr>
            <a:lstStyle/>
            <a:p>
              <a:pPr eaLnBrk="0" hangingPunct="0">
                <a:defRPr/>
              </a:pPr>
              <a:r>
                <a:rPr lang="en-US" altLang="zh-CN">
                  <a:latin typeface="Times New Roman" panose="02020603050405020304" pitchFamily="18" charset="0"/>
                  <a:ea typeface="楷体_GB2312" pitchFamily="49" charset="-122"/>
                  <a:cs typeface="Times New Roman" panose="02020603050405020304" pitchFamily="18" charset="0"/>
                </a:rPr>
                <a:t>2</a:t>
              </a:r>
              <a:r>
                <a:rPr lang="en-US" altLang="zh-CN" i="1">
                  <a:latin typeface="Times New Roman" panose="02020603050405020304" pitchFamily="18" charset="0"/>
                  <a:ea typeface="楷体_GB2312" pitchFamily="49" charset="-122"/>
                  <a:cs typeface="Times New Roman" panose="02020603050405020304" pitchFamily="18" charset="0"/>
                </a:rPr>
                <a:t>p</a:t>
              </a:r>
              <a:r>
                <a:rPr lang="en-US" altLang="zh-CN" baseline="30000">
                  <a:latin typeface="Times New Roman" panose="02020603050405020304" pitchFamily="18" charset="0"/>
                  <a:ea typeface="楷体_GB2312" pitchFamily="49" charset="-122"/>
                  <a:cs typeface="Times New Roman" panose="02020603050405020304" pitchFamily="18" charset="0"/>
                </a:rPr>
                <a:t>0</a:t>
              </a:r>
            </a:p>
          </p:txBody>
        </p:sp>
        <p:sp>
          <p:nvSpPr>
            <p:cNvPr id="135222" name="AutoShape 143"/>
            <p:cNvSpPr>
              <a:spLocks/>
            </p:cNvSpPr>
            <p:nvPr/>
          </p:nvSpPr>
          <p:spPr bwMode="auto">
            <a:xfrm>
              <a:off x="4231" y="593"/>
              <a:ext cx="71" cy="384"/>
            </a:xfrm>
            <a:prstGeom prst="rightBrace">
              <a:avLst>
                <a:gd name="adj1" fmla="val 4507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23" name="AutoShape 144"/>
            <p:cNvSpPr>
              <a:spLocks/>
            </p:cNvSpPr>
            <p:nvPr/>
          </p:nvSpPr>
          <p:spPr bwMode="auto">
            <a:xfrm>
              <a:off x="5047" y="449"/>
              <a:ext cx="71" cy="192"/>
            </a:xfrm>
            <a:prstGeom prst="rightBrace">
              <a:avLst>
                <a:gd name="adj1" fmla="val 2253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24" name="AutoShape 145"/>
            <p:cNvSpPr>
              <a:spLocks/>
            </p:cNvSpPr>
            <p:nvPr/>
          </p:nvSpPr>
          <p:spPr bwMode="auto">
            <a:xfrm>
              <a:off x="4663" y="545"/>
              <a:ext cx="71" cy="144"/>
            </a:xfrm>
            <a:prstGeom prst="rightBrace">
              <a:avLst>
                <a:gd name="adj1" fmla="val 16901"/>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25" name="AutoShape 146"/>
            <p:cNvSpPr>
              <a:spLocks/>
            </p:cNvSpPr>
            <p:nvPr/>
          </p:nvSpPr>
          <p:spPr bwMode="auto">
            <a:xfrm>
              <a:off x="4231" y="401"/>
              <a:ext cx="71" cy="192"/>
            </a:xfrm>
            <a:prstGeom prst="rightBrace">
              <a:avLst>
                <a:gd name="adj1" fmla="val 2253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15187" name="Rectangle 147"/>
            <p:cNvSpPr>
              <a:spLocks noChangeArrowheads="1"/>
            </p:cNvSpPr>
            <p:nvPr/>
          </p:nvSpPr>
          <p:spPr bwMode="auto">
            <a:xfrm>
              <a:off x="4279" y="641"/>
              <a:ext cx="688" cy="231"/>
            </a:xfrm>
            <a:prstGeom prst="rect">
              <a:avLst/>
            </a:prstGeom>
            <a:noFill/>
            <a:ln w="9525">
              <a:noFill/>
              <a:miter lim="800000"/>
              <a:headEnd/>
              <a:tailEnd/>
            </a:ln>
            <a:effectLst/>
          </p:spPr>
          <p:txBody>
            <a:bodyPr>
              <a:spAutoFit/>
            </a:bodyPr>
            <a:lstStyle/>
            <a:p>
              <a:pPr eaLnBrk="0" hangingPunct="0">
                <a:defRPr/>
              </a:pPr>
              <a:r>
                <a:rPr lang="zh-CN" altLang="en-US">
                  <a:latin typeface="Times New Roman" panose="02020603050405020304" pitchFamily="18" charset="0"/>
                  <a:ea typeface="楷体_GB2312" pitchFamily="49" charset="-122"/>
                  <a:cs typeface="Times New Roman" panose="02020603050405020304" pitchFamily="18" charset="0"/>
                </a:rPr>
                <a:t>满带</a:t>
              </a:r>
            </a:p>
          </p:txBody>
        </p:sp>
        <p:sp>
          <p:nvSpPr>
            <p:cNvPr id="215188" name="Rectangle 148"/>
            <p:cNvSpPr>
              <a:spLocks noChangeArrowheads="1"/>
            </p:cNvSpPr>
            <p:nvPr/>
          </p:nvSpPr>
          <p:spPr bwMode="auto">
            <a:xfrm>
              <a:off x="2836" y="1532"/>
              <a:ext cx="2475" cy="233"/>
            </a:xfrm>
            <a:prstGeom prst="rect">
              <a:avLst/>
            </a:prstGeom>
            <a:noFill/>
            <a:ln w="9525">
              <a:noFill/>
              <a:miter lim="800000"/>
              <a:headEnd/>
              <a:tailEnd/>
            </a:ln>
            <a:effectLst/>
          </p:spPr>
          <p:txBody>
            <a:bodyPr wrap="none">
              <a:spAutoFit/>
            </a:bodyPr>
            <a:lstStyle/>
            <a:p>
              <a:pPr eaLnBrk="0" hangingPunct="0">
                <a:defRPr/>
              </a:pPr>
              <a:r>
                <a:rPr lang="en-US" altLang="zh-CN" i="1" dirty="0">
                  <a:latin typeface="Times New Roman" panose="02020603050405020304" pitchFamily="18" charset="0"/>
                  <a:ea typeface="楷体_GB2312" pitchFamily="49" charset="-122"/>
                  <a:cs typeface="Times New Roman" panose="02020603050405020304" pitchFamily="18" charset="0"/>
                </a:rPr>
                <a:t>n</a:t>
              </a:r>
              <a:r>
                <a:rPr lang="zh-CN" altLang="en-US" dirty="0">
                  <a:latin typeface="Times New Roman" panose="02020603050405020304" pitchFamily="18" charset="0"/>
                  <a:ea typeface="楷体_GB2312" pitchFamily="49" charset="-122"/>
                  <a:cs typeface="Times New Roman" panose="02020603050405020304" pitchFamily="18" charset="0"/>
                </a:rPr>
                <a:t>个铍原子轨道组成重叠能带</a:t>
              </a:r>
              <a:r>
                <a:rPr lang="en-US" altLang="zh-CN" dirty="0">
                  <a:latin typeface="Times New Roman" panose="02020603050405020304" pitchFamily="18" charset="0"/>
                  <a:ea typeface="楷体_GB2312" pitchFamily="49" charset="-122"/>
                  <a:cs typeface="Times New Roman" panose="02020603050405020304" pitchFamily="18" charset="0"/>
                </a:rPr>
                <a:t>(</a:t>
              </a:r>
              <a:r>
                <a:rPr lang="zh-CN" altLang="en-US" dirty="0">
                  <a:latin typeface="Times New Roman" panose="02020603050405020304" pitchFamily="18" charset="0"/>
                  <a:ea typeface="楷体_GB2312" pitchFamily="49" charset="-122"/>
                  <a:cs typeface="Times New Roman" panose="02020603050405020304" pitchFamily="18" charset="0"/>
                </a:rPr>
                <a:t>无禁带</a:t>
              </a:r>
              <a:r>
                <a:rPr lang="en-US" altLang="zh-CN" dirty="0">
                  <a:latin typeface="Times New Roman" panose="02020603050405020304" pitchFamily="18" charset="0"/>
                  <a:ea typeface="楷体_GB2312" pitchFamily="49" charset="-122"/>
                  <a:cs typeface="Times New Roman" panose="02020603050405020304" pitchFamily="18" charset="0"/>
                </a:rPr>
                <a:t>)</a:t>
              </a:r>
            </a:p>
          </p:txBody>
        </p:sp>
        <p:sp>
          <p:nvSpPr>
            <p:cNvPr id="215189" name="Rectangle 149"/>
            <p:cNvSpPr>
              <a:spLocks noChangeArrowheads="1"/>
            </p:cNvSpPr>
            <p:nvPr/>
          </p:nvSpPr>
          <p:spPr bwMode="auto">
            <a:xfrm>
              <a:off x="4663" y="497"/>
              <a:ext cx="576" cy="231"/>
            </a:xfrm>
            <a:prstGeom prst="rect">
              <a:avLst/>
            </a:prstGeom>
            <a:noFill/>
            <a:ln w="9525">
              <a:noFill/>
              <a:miter lim="800000"/>
              <a:headEnd/>
              <a:tailEnd/>
            </a:ln>
            <a:effectLst/>
          </p:spPr>
          <p:txBody>
            <a:bodyPr>
              <a:spAutoFit/>
            </a:bodyPr>
            <a:lstStyle/>
            <a:p>
              <a:pPr eaLnBrk="0" hangingPunct="0">
                <a:defRPr/>
              </a:pPr>
              <a:r>
                <a:rPr lang="zh-CN" altLang="en-US">
                  <a:latin typeface="Times New Roman" panose="02020603050405020304" pitchFamily="18" charset="0"/>
                  <a:ea typeface="楷体_GB2312" pitchFamily="49" charset="-122"/>
                  <a:cs typeface="Times New Roman" panose="02020603050405020304" pitchFamily="18" charset="0"/>
                </a:rPr>
                <a:t>重叠</a:t>
              </a:r>
            </a:p>
          </p:txBody>
        </p:sp>
        <p:sp>
          <p:nvSpPr>
            <p:cNvPr id="215190" name="Rectangle 150"/>
            <p:cNvSpPr>
              <a:spLocks noChangeArrowheads="1"/>
            </p:cNvSpPr>
            <p:nvPr/>
          </p:nvSpPr>
          <p:spPr bwMode="auto">
            <a:xfrm>
              <a:off x="4279" y="353"/>
              <a:ext cx="688" cy="231"/>
            </a:xfrm>
            <a:prstGeom prst="rect">
              <a:avLst/>
            </a:prstGeom>
            <a:noFill/>
            <a:ln w="9525">
              <a:noFill/>
              <a:miter lim="800000"/>
              <a:headEnd/>
              <a:tailEnd/>
            </a:ln>
            <a:effectLst/>
          </p:spPr>
          <p:txBody>
            <a:bodyPr>
              <a:spAutoFit/>
            </a:bodyPr>
            <a:lstStyle/>
            <a:p>
              <a:pPr eaLnBrk="0" hangingPunct="0">
                <a:defRPr/>
              </a:pPr>
              <a:r>
                <a:rPr lang="zh-CN" altLang="en-US">
                  <a:latin typeface="Times New Roman" panose="02020603050405020304" pitchFamily="18" charset="0"/>
                  <a:ea typeface="楷体_GB2312" pitchFamily="49" charset="-122"/>
                  <a:cs typeface="Times New Roman" panose="02020603050405020304" pitchFamily="18" charset="0"/>
                </a:rPr>
                <a:t>空带</a:t>
              </a:r>
            </a:p>
          </p:txBody>
        </p:sp>
        <p:sp>
          <p:nvSpPr>
            <p:cNvPr id="135230" name="Line 155"/>
            <p:cNvSpPr>
              <a:spLocks noChangeShapeType="1"/>
            </p:cNvSpPr>
            <p:nvPr/>
          </p:nvSpPr>
          <p:spPr bwMode="auto">
            <a:xfrm>
              <a:off x="3367" y="1265"/>
              <a:ext cx="24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31" name="Line 156"/>
            <p:cNvSpPr>
              <a:spLocks noChangeShapeType="1"/>
            </p:cNvSpPr>
            <p:nvPr/>
          </p:nvSpPr>
          <p:spPr bwMode="auto">
            <a:xfrm>
              <a:off x="3751" y="1073"/>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32" name="Line 157"/>
            <p:cNvSpPr>
              <a:spLocks noChangeShapeType="1"/>
            </p:cNvSpPr>
            <p:nvPr/>
          </p:nvSpPr>
          <p:spPr bwMode="auto">
            <a:xfrm>
              <a:off x="3751" y="1121"/>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33" name="Line 158"/>
            <p:cNvSpPr>
              <a:spLocks noChangeShapeType="1"/>
            </p:cNvSpPr>
            <p:nvPr/>
          </p:nvSpPr>
          <p:spPr bwMode="auto">
            <a:xfrm>
              <a:off x="3751" y="1361"/>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34" name="Line 159"/>
            <p:cNvSpPr>
              <a:spLocks noChangeShapeType="1"/>
            </p:cNvSpPr>
            <p:nvPr/>
          </p:nvSpPr>
          <p:spPr bwMode="auto">
            <a:xfrm>
              <a:off x="3751" y="1217"/>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35" name="Line 160"/>
            <p:cNvSpPr>
              <a:spLocks noChangeShapeType="1"/>
            </p:cNvSpPr>
            <p:nvPr/>
          </p:nvSpPr>
          <p:spPr bwMode="auto">
            <a:xfrm>
              <a:off x="3751" y="1265"/>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36" name="Line 161"/>
            <p:cNvSpPr>
              <a:spLocks noChangeShapeType="1"/>
            </p:cNvSpPr>
            <p:nvPr/>
          </p:nvSpPr>
          <p:spPr bwMode="auto">
            <a:xfrm>
              <a:off x="3751" y="1313"/>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37" name="Line 162"/>
            <p:cNvSpPr>
              <a:spLocks noChangeShapeType="1"/>
            </p:cNvSpPr>
            <p:nvPr/>
          </p:nvSpPr>
          <p:spPr bwMode="auto">
            <a:xfrm>
              <a:off x="3751" y="1169"/>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38" name="Line 163"/>
            <p:cNvSpPr>
              <a:spLocks noChangeShapeType="1"/>
            </p:cNvSpPr>
            <p:nvPr/>
          </p:nvSpPr>
          <p:spPr bwMode="auto">
            <a:xfrm>
              <a:off x="3751" y="1409"/>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39" name="Line 164"/>
            <p:cNvSpPr>
              <a:spLocks noChangeShapeType="1"/>
            </p:cNvSpPr>
            <p:nvPr/>
          </p:nvSpPr>
          <p:spPr bwMode="auto">
            <a:xfrm>
              <a:off x="3751" y="1457"/>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40" name="Line 165"/>
            <p:cNvSpPr>
              <a:spLocks noChangeShapeType="1"/>
            </p:cNvSpPr>
            <p:nvPr/>
          </p:nvSpPr>
          <p:spPr bwMode="auto">
            <a:xfrm flipV="1">
              <a:off x="3607" y="1073"/>
              <a:ext cx="144"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41" name="Line 166"/>
            <p:cNvSpPr>
              <a:spLocks noChangeShapeType="1"/>
            </p:cNvSpPr>
            <p:nvPr/>
          </p:nvSpPr>
          <p:spPr bwMode="auto">
            <a:xfrm>
              <a:off x="3607" y="1265"/>
              <a:ext cx="144"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35242" name="Oval 167"/>
            <p:cNvSpPr>
              <a:spLocks noChangeArrowheads="1"/>
            </p:cNvSpPr>
            <p:nvPr/>
          </p:nvSpPr>
          <p:spPr bwMode="auto">
            <a:xfrm>
              <a:off x="3463" y="1217"/>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43" name="Oval 168"/>
            <p:cNvSpPr>
              <a:spLocks noChangeArrowheads="1"/>
            </p:cNvSpPr>
            <p:nvPr/>
          </p:nvSpPr>
          <p:spPr bwMode="auto">
            <a:xfrm>
              <a:off x="3511" y="1217"/>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44" name="Oval 169"/>
            <p:cNvSpPr>
              <a:spLocks noChangeArrowheads="1"/>
            </p:cNvSpPr>
            <p:nvPr/>
          </p:nvSpPr>
          <p:spPr bwMode="auto">
            <a:xfrm>
              <a:off x="3895" y="1409"/>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45" name="Oval 170"/>
            <p:cNvSpPr>
              <a:spLocks noChangeArrowheads="1"/>
            </p:cNvSpPr>
            <p:nvPr/>
          </p:nvSpPr>
          <p:spPr bwMode="auto">
            <a:xfrm>
              <a:off x="3943" y="1409"/>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46" name="Oval 171"/>
            <p:cNvSpPr>
              <a:spLocks noChangeArrowheads="1"/>
            </p:cNvSpPr>
            <p:nvPr/>
          </p:nvSpPr>
          <p:spPr bwMode="auto">
            <a:xfrm>
              <a:off x="3895" y="1361"/>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47" name="Oval 172"/>
            <p:cNvSpPr>
              <a:spLocks noChangeArrowheads="1"/>
            </p:cNvSpPr>
            <p:nvPr/>
          </p:nvSpPr>
          <p:spPr bwMode="auto">
            <a:xfrm>
              <a:off x="3943" y="1361"/>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48" name="Oval 173"/>
            <p:cNvSpPr>
              <a:spLocks noChangeArrowheads="1"/>
            </p:cNvSpPr>
            <p:nvPr/>
          </p:nvSpPr>
          <p:spPr bwMode="auto">
            <a:xfrm>
              <a:off x="3895" y="1313"/>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49" name="Oval 174"/>
            <p:cNvSpPr>
              <a:spLocks noChangeArrowheads="1"/>
            </p:cNvSpPr>
            <p:nvPr/>
          </p:nvSpPr>
          <p:spPr bwMode="auto">
            <a:xfrm>
              <a:off x="3943" y="1313"/>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50" name="Oval 175"/>
            <p:cNvSpPr>
              <a:spLocks noChangeArrowheads="1"/>
            </p:cNvSpPr>
            <p:nvPr/>
          </p:nvSpPr>
          <p:spPr bwMode="auto">
            <a:xfrm>
              <a:off x="3895" y="1265"/>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51" name="Oval 176"/>
            <p:cNvSpPr>
              <a:spLocks noChangeArrowheads="1"/>
            </p:cNvSpPr>
            <p:nvPr/>
          </p:nvSpPr>
          <p:spPr bwMode="auto">
            <a:xfrm>
              <a:off x="3943" y="1265"/>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52" name="Oval 177"/>
            <p:cNvSpPr>
              <a:spLocks noChangeArrowheads="1"/>
            </p:cNvSpPr>
            <p:nvPr/>
          </p:nvSpPr>
          <p:spPr bwMode="auto">
            <a:xfrm>
              <a:off x="3895" y="1217"/>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53" name="Oval 178"/>
            <p:cNvSpPr>
              <a:spLocks noChangeArrowheads="1"/>
            </p:cNvSpPr>
            <p:nvPr/>
          </p:nvSpPr>
          <p:spPr bwMode="auto">
            <a:xfrm>
              <a:off x="3943" y="1217"/>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54" name="Oval 179"/>
            <p:cNvSpPr>
              <a:spLocks noChangeArrowheads="1"/>
            </p:cNvSpPr>
            <p:nvPr/>
          </p:nvSpPr>
          <p:spPr bwMode="auto">
            <a:xfrm>
              <a:off x="3895" y="1169"/>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55" name="Oval 180"/>
            <p:cNvSpPr>
              <a:spLocks noChangeArrowheads="1"/>
            </p:cNvSpPr>
            <p:nvPr/>
          </p:nvSpPr>
          <p:spPr bwMode="auto">
            <a:xfrm>
              <a:off x="3943" y="1169"/>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56" name="Oval 181"/>
            <p:cNvSpPr>
              <a:spLocks noChangeArrowheads="1"/>
            </p:cNvSpPr>
            <p:nvPr/>
          </p:nvSpPr>
          <p:spPr bwMode="auto">
            <a:xfrm>
              <a:off x="3895" y="1121"/>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57" name="Oval 182"/>
            <p:cNvSpPr>
              <a:spLocks noChangeArrowheads="1"/>
            </p:cNvSpPr>
            <p:nvPr/>
          </p:nvSpPr>
          <p:spPr bwMode="auto">
            <a:xfrm>
              <a:off x="3943" y="1121"/>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58" name="Oval 183"/>
            <p:cNvSpPr>
              <a:spLocks noChangeArrowheads="1"/>
            </p:cNvSpPr>
            <p:nvPr/>
          </p:nvSpPr>
          <p:spPr bwMode="auto">
            <a:xfrm>
              <a:off x="3895" y="1073"/>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59" name="Oval 184"/>
            <p:cNvSpPr>
              <a:spLocks noChangeArrowheads="1"/>
            </p:cNvSpPr>
            <p:nvPr/>
          </p:nvSpPr>
          <p:spPr bwMode="auto">
            <a:xfrm>
              <a:off x="3943" y="1073"/>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60" name="Oval 185"/>
            <p:cNvSpPr>
              <a:spLocks noChangeArrowheads="1"/>
            </p:cNvSpPr>
            <p:nvPr/>
          </p:nvSpPr>
          <p:spPr bwMode="auto">
            <a:xfrm>
              <a:off x="3895" y="1025"/>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35261" name="Oval 186"/>
            <p:cNvSpPr>
              <a:spLocks noChangeArrowheads="1"/>
            </p:cNvSpPr>
            <p:nvPr/>
          </p:nvSpPr>
          <p:spPr bwMode="auto">
            <a:xfrm>
              <a:off x="3943" y="1025"/>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215227" name="Rectangle 187"/>
            <p:cNvSpPr>
              <a:spLocks noChangeArrowheads="1"/>
            </p:cNvSpPr>
            <p:nvPr/>
          </p:nvSpPr>
          <p:spPr bwMode="auto">
            <a:xfrm>
              <a:off x="3127" y="1121"/>
              <a:ext cx="479" cy="233"/>
            </a:xfrm>
            <a:prstGeom prst="rect">
              <a:avLst/>
            </a:prstGeom>
            <a:noFill/>
            <a:ln w="9525">
              <a:noFill/>
              <a:miter lim="800000"/>
              <a:headEnd/>
              <a:tailEnd/>
            </a:ln>
            <a:effectLst/>
          </p:spPr>
          <p:txBody>
            <a:bodyPr>
              <a:spAutoFit/>
            </a:bodyPr>
            <a:lstStyle/>
            <a:p>
              <a:pPr eaLnBrk="0" hangingPunct="0">
                <a:defRPr/>
              </a:pPr>
              <a:r>
                <a:rPr lang="en-US" altLang="zh-CN">
                  <a:latin typeface="Times New Roman" panose="02020603050405020304" pitchFamily="18" charset="0"/>
                  <a:ea typeface="楷体_GB2312" pitchFamily="49" charset="-122"/>
                  <a:cs typeface="Times New Roman" panose="02020603050405020304" pitchFamily="18" charset="0"/>
                </a:rPr>
                <a:t>1</a:t>
              </a:r>
              <a:r>
                <a:rPr lang="en-US" altLang="zh-CN" i="1">
                  <a:latin typeface="Times New Roman" panose="02020603050405020304" pitchFamily="18" charset="0"/>
                  <a:ea typeface="楷体_GB2312" pitchFamily="49" charset="-122"/>
                  <a:cs typeface="Times New Roman" panose="02020603050405020304" pitchFamily="18" charset="0"/>
                </a:rPr>
                <a:t>s</a:t>
              </a:r>
              <a:r>
                <a:rPr lang="en-US" altLang="zh-CN" baseline="30000">
                  <a:latin typeface="Times New Roman" panose="02020603050405020304" pitchFamily="18" charset="0"/>
                  <a:ea typeface="楷体_GB2312" pitchFamily="49" charset="-122"/>
                  <a:cs typeface="Times New Roman" panose="02020603050405020304" pitchFamily="18" charset="0"/>
                </a:rPr>
                <a:t>2</a:t>
              </a:r>
            </a:p>
          </p:txBody>
        </p:sp>
      </p:grpSp>
      <p:sp>
        <p:nvSpPr>
          <p:cNvPr id="135174" name="标题 402"/>
          <p:cNvSpPr>
            <a:spLocks noGrp="1"/>
          </p:cNvSpPr>
          <p:nvPr>
            <p:ph type="ctrTitle"/>
          </p:nvPr>
        </p:nvSpPr>
        <p:spPr>
          <a:xfrm>
            <a:off x="259910" y="361032"/>
            <a:ext cx="7147365" cy="547688"/>
          </a:xfrm>
        </p:spPr>
        <p:txBody>
          <a:bodyPr/>
          <a:lstStyle/>
          <a:p>
            <a:r>
              <a:rPr lang="en-US" altLang="zh-CN" sz="3200" dirty="0">
                <a:latin typeface="Arial" panose="020B0604020202020204" pitchFamily="34" charset="0"/>
                <a:cs typeface="Arial" panose="020B0604020202020204" pitchFamily="34" charset="0"/>
              </a:rPr>
              <a:t>2.3.3.2  </a:t>
            </a:r>
            <a:r>
              <a:rPr lang="zh-CN" altLang="en-US" sz="3200" dirty="0"/>
              <a:t>金属键的能带理论</a:t>
            </a:r>
          </a:p>
        </p:txBody>
      </p:sp>
    </p:spTree>
  </p:cSld>
  <p:clrMapOvr>
    <a:masterClrMapping/>
  </p:clrMapOvr>
  <p:transition advClick="0"/>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5" name="Group 435"/>
          <p:cNvGrpSpPr>
            <a:grpSpLocks/>
          </p:cNvGrpSpPr>
          <p:nvPr/>
        </p:nvGrpSpPr>
        <p:grpSpPr bwMode="auto">
          <a:xfrm>
            <a:off x="395288" y="1916113"/>
            <a:ext cx="4543425" cy="3341687"/>
            <a:chOff x="336" y="1872"/>
            <a:chExt cx="2862" cy="2105"/>
          </a:xfrm>
        </p:grpSpPr>
        <p:sp>
          <p:nvSpPr>
            <p:cNvPr id="136324" name="Line 192"/>
            <p:cNvSpPr>
              <a:spLocks noChangeShapeType="1"/>
            </p:cNvSpPr>
            <p:nvPr/>
          </p:nvSpPr>
          <p:spPr bwMode="auto">
            <a:xfrm flipV="1">
              <a:off x="576" y="1920"/>
              <a:ext cx="0" cy="1776"/>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36325" name="Line 193"/>
            <p:cNvSpPr>
              <a:spLocks noChangeShapeType="1"/>
            </p:cNvSpPr>
            <p:nvPr/>
          </p:nvSpPr>
          <p:spPr bwMode="auto">
            <a:xfrm>
              <a:off x="1248" y="249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26" name="Line 194"/>
            <p:cNvSpPr>
              <a:spLocks noChangeShapeType="1"/>
            </p:cNvSpPr>
            <p:nvPr/>
          </p:nvSpPr>
          <p:spPr bwMode="auto">
            <a:xfrm>
              <a:off x="1248" y="292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27" name="Line 195"/>
            <p:cNvSpPr>
              <a:spLocks noChangeShapeType="1"/>
            </p:cNvSpPr>
            <p:nvPr/>
          </p:nvSpPr>
          <p:spPr bwMode="auto">
            <a:xfrm>
              <a:off x="1248" y="254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28" name="Line 196"/>
            <p:cNvSpPr>
              <a:spLocks noChangeShapeType="1"/>
            </p:cNvSpPr>
            <p:nvPr/>
          </p:nvSpPr>
          <p:spPr bwMode="auto">
            <a:xfrm>
              <a:off x="1248" y="297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29" name="Line 197"/>
            <p:cNvSpPr>
              <a:spLocks noChangeShapeType="1"/>
            </p:cNvSpPr>
            <p:nvPr/>
          </p:nvSpPr>
          <p:spPr bwMode="auto">
            <a:xfrm>
              <a:off x="1248" y="302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30" name="Line 198"/>
            <p:cNvSpPr>
              <a:spLocks noChangeShapeType="1"/>
            </p:cNvSpPr>
            <p:nvPr/>
          </p:nvSpPr>
          <p:spPr bwMode="auto">
            <a:xfrm>
              <a:off x="1248" y="307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31" name="Line 199"/>
            <p:cNvSpPr>
              <a:spLocks noChangeShapeType="1"/>
            </p:cNvSpPr>
            <p:nvPr/>
          </p:nvSpPr>
          <p:spPr bwMode="auto">
            <a:xfrm>
              <a:off x="1248" y="312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32" name="Line 200"/>
            <p:cNvSpPr>
              <a:spLocks noChangeShapeType="1"/>
            </p:cNvSpPr>
            <p:nvPr/>
          </p:nvSpPr>
          <p:spPr bwMode="auto">
            <a:xfrm flipV="1">
              <a:off x="1152" y="2928"/>
              <a:ext cx="96"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33" name="Line 201"/>
            <p:cNvSpPr>
              <a:spLocks noChangeShapeType="1"/>
            </p:cNvSpPr>
            <p:nvPr/>
          </p:nvSpPr>
          <p:spPr bwMode="auto">
            <a:xfrm>
              <a:off x="864" y="3072"/>
              <a:ext cx="28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34" name="Line 202"/>
            <p:cNvSpPr>
              <a:spLocks noChangeShapeType="1"/>
            </p:cNvSpPr>
            <p:nvPr/>
          </p:nvSpPr>
          <p:spPr bwMode="auto">
            <a:xfrm>
              <a:off x="1152" y="3072"/>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35" name="Oval 203"/>
            <p:cNvSpPr>
              <a:spLocks noChangeArrowheads="1"/>
            </p:cNvSpPr>
            <p:nvPr/>
          </p:nvSpPr>
          <p:spPr bwMode="auto">
            <a:xfrm>
              <a:off x="1392" y="249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36" name="Oval 204"/>
            <p:cNvSpPr>
              <a:spLocks noChangeArrowheads="1"/>
            </p:cNvSpPr>
            <p:nvPr/>
          </p:nvSpPr>
          <p:spPr bwMode="auto">
            <a:xfrm>
              <a:off x="1440" y="249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37" name="Line 205"/>
            <p:cNvSpPr>
              <a:spLocks noChangeShapeType="1"/>
            </p:cNvSpPr>
            <p:nvPr/>
          </p:nvSpPr>
          <p:spPr bwMode="auto">
            <a:xfrm>
              <a:off x="864" y="3456"/>
              <a:ext cx="28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38" name="Line 206"/>
            <p:cNvSpPr>
              <a:spLocks noChangeShapeType="1"/>
            </p:cNvSpPr>
            <p:nvPr/>
          </p:nvSpPr>
          <p:spPr bwMode="auto">
            <a:xfrm>
              <a:off x="1248" y="355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39" name="Line 207"/>
            <p:cNvSpPr>
              <a:spLocks noChangeShapeType="1"/>
            </p:cNvSpPr>
            <p:nvPr/>
          </p:nvSpPr>
          <p:spPr bwMode="auto">
            <a:xfrm>
              <a:off x="1248" y="340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40" name="Line 208"/>
            <p:cNvSpPr>
              <a:spLocks noChangeShapeType="1"/>
            </p:cNvSpPr>
            <p:nvPr/>
          </p:nvSpPr>
          <p:spPr bwMode="auto">
            <a:xfrm>
              <a:off x="1248" y="345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41" name="Line 209"/>
            <p:cNvSpPr>
              <a:spLocks noChangeShapeType="1"/>
            </p:cNvSpPr>
            <p:nvPr/>
          </p:nvSpPr>
          <p:spPr bwMode="auto">
            <a:xfrm>
              <a:off x="1248" y="350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42" name="Line 210"/>
            <p:cNvSpPr>
              <a:spLocks noChangeShapeType="1"/>
            </p:cNvSpPr>
            <p:nvPr/>
          </p:nvSpPr>
          <p:spPr bwMode="auto">
            <a:xfrm>
              <a:off x="1248" y="336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43" name="Line 211"/>
            <p:cNvSpPr>
              <a:spLocks noChangeShapeType="1"/>
            </p:cNvSpPr>
            <p:nvPr/>
          </p:nvSpPr>
          <p:spPr bwMode="auto">
            <a:xfrm>
              <a:off x="1248" y="360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44" name="Line 212"/>
            <p:cNvSpPr>
              <a:spLocks noChangeShapeType="1"/>
            </p:cNvSpPr>
            <p:nvPr/>
          </p:nvSpPr>
          <p:spPr bwMode="auto">
            <a:xfrm>
              <a:off x="1248" y="316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45" name="Line 213"/>
            <p:cNvSpPr>
              <a:spLocks noChangeShapeType="1"/>
            </p:cNvSpPr>
            <p:nvPr/>
          </p:nvSpPr>
          <p:spPr bwMode="auto">
            <a:xfrm flipV="1">
              <a:off x="1152" y="3360"/>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46" name="Line 214"/>
            <p:cNvSpPr>
              <a:spLocks noChangeShapeType="1"/>
            </p:cNvSpPr>
            <p:nvPr/>
          </p:nvSpPr>
          <p:spPr bwMode="auto">
            <a:xfrm>
              <a:off x="1152" y="3456"/>
              <a:ext cx="96"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47" name="Oval 215"/>
            <p:cNvSpPr>
              <a:spLocks noChangeArrowheads="1"/>
            </p:cNvSpPr>
            <p:nvPr/>
          </p:nvSpPr>
          <p:spPr bwMode="auto">
            <a:xfrm>
              <a:off x="950" y="3425"/>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48" name="Oval 216"/>
            <p:cNvSpPr>
              <a:spLocks noChangeArrowheads="1"/>
            </p:cNvSpPr>
            <p:nvPr/>
          </p:nvSpPr>
          <p:spPr bwMode="auto">
            <a:xfrm>
              <a:off x="998" y="3425"/>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49" name="Oval 217"/>
            <p:cNvSpPr>
              <a:spLocks noChangeArrowheads="1"/>
            </p:cNvSpPr>
            <p:nvPr/>
          </p:nvSpPr>
          <p:spPr bwMode="auto">
            <a:xfrm>
              <a:off x="1392" y="3552"/>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50" name="Oval 218"/>
            <p:cNvSpPr>
              <a:spLocks noChangeArrowheads="1"/>
            </p:cNvSpPr>
            <p:nvPr/>
          </p:nvSpPr>
          <p:spPr bwMode="auto">
            <a:xfrm>
              <a:off x="1440" y="355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51" name="Oval 219"/>
            <p:cNvSpPr>
              <a:spLocks noChangeArrowheads="1"/>
            </p:cNvSpPr>
            <p:nvPr/>
          </p:nvSpPr>
          <p:spPr bwMode="auto">
            <a:xfrm>
              <a:off x="1392" y="35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52" name="Oval 220"/>
            <p:cNvSpPr>
              <a:spLocks noChangeArrowheads="1"/>
            </p:cNvSpPr>
            <p:nvPr/>
          </p:nvSpPr>
          <p:spPr bwMode="auto">
            <a:xfrm>
              <a:off x="1440" y="35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53" name="Oval 221"/>
            <p:cNvSpPr>
              <a:spLocks noChangeArrowheads="1"/>
            </p:cNvSpPr>
            <p:nvPr/>
          </p:nvSpPr>
          <p:spPr bwMode="auto">
            <a:xfrm>
              <a:off x="1392" y="345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54" name="Oval 222"/>
            <p:cNvSpPr>
              <a:spLocks noChangeArrowheads="1"/>
            </p:cNvSpPr>
            <p:nvPr/>
          </p:nvSpPr>
          <p:spPr bwMode="auto">
            <a:xfrm>
              <a:off x="1440" y="345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55" name="Oval 223"/>
            <p:cNvSpPr>
              <a:spLocks noChangeArrowheads="1"/>
            </p:cNvSpPr>
            <p:nvPr/>
          </p:nvSpPr>
          <p:spPr bwMode="auto">
            <a:xfrm>
              <a:off x="1392" y="340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56" name="Oval 224"/>
            <p:cNvSpPr>
              <a:spLocks noChangeArrowheads="1"/>
            </p:cNvSpPr>
            <p:nvPr/>
          </p:nvSpPr>
          <p:spPr bwMode="auto">
            <a:xfrm>
              <a:off x="1440" y="340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57" name="Oval 225"/>
            <p:cNvSpPr>
              <a:spLocks noChangeArrowheads="1"/>
            </p:cNvSpPr>
            <p:nvPr/>
          </p:nvSpPr>
          <p:spPr bwMode="auto">
            <a:xfrm>
              <a:off x="1392" y="336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58" name="Oval 226"/>
            <p:cNvSpPr>
              <a:spLocks noChangeArrowheads="1"/>
            </p:cNvSpPr>
            <p:nvPr/>
          </p:nvSpPr>
          <p:spPr bwMode="auto">
            <a:xfrm>
              <a:off x="1440" y="336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59" name="Oval 227"/>
            <p:cNvSpPr>
              <a:spLocks noChangeArrowheads="1"/>
            </p:cNvSpPr>
            <p:nvPr/>
          </p:nvSpPr>
          <p:spPr bwMode="auto">
            <a:xfrm>
              <a:off x="1392" y="331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60" name="Oval 228"/>
            <p:cNvSpPr>
              <a:spLocks noChangeArrowheads="1"/>
            </p:cNvSpPr>
            <p:nvPr/>
          </p:nvSpPr>
          <p:spPr bwMode="auto">
            <a:xfrm>
              <a:off x="1440" y="331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61" name="Oval 229"/>
            <p:cNvSpPr>
              <a:spLocks noChangeArrowheads="1"/>
            </p:cNvSpPr>
            <p:nvPr/>
          </p:nvSpPr>
          <p:spPr bwMode="auto">
            <a:xfrm>
              <a:off x="1392" y="244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62" name="Oval 230"/>
            <p:cNvSpPr>
              <a:spLocks noChangeArrowheads="1"/>
            </p:cNvSpPr>
            <p:nvPr/>
          </p:nvSpPr>
          <p:spPr bwMode="auto">
            <a:xfrm>
              <a:off x="1440" y="244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63" name="Oval 231"/>
            <p:cNvSpPr>
              <a:spLocks noChangeArrowheads="1"/>
            </p:cNvSpPr>
            <p:nvPr/>
          </p:nvSpPr>
          <p:spPr bwMode="auto">
            <a:xfrm>
              <a:off x="1392" y="312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64" name="Oval 232"/>
            <p:cNvSpPr>
              <a:spLocks noChangeArrowheads="1"/>
            </p:cNvSpPr>
            <p:nvPr/>
          </p:nvSpPr>
          <p:spPr bwMode="auto">
            <a:xfrm>
              <a:off x="1440" y="312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65" name="Oval 233"/>
            <p:cNvSpPr>
              <a:spLocks noChangeArrowheads="1"/>
            </p:cNvSpPr>
            <p:nvPr/>
          </p:nvSpPr>
          <p:spPr bwMode="auto">
            <a:xfrm>
              <a:off x="1392" y="3072"/>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66" name="Oval 234"/>
            <p:cNvSpPr>
              <a:spLocks noChangeArrowheads="1"/>
            </p:cNvSpPr>
            <p:nvPr/>
          </p:nvSpPr>
          <p:spPr bwMode="auto">
            <a:xfrm>
              <a:off x="1440" y="307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67" name="Oval 235"/>
            <p:cNvSpPr>
              <a:spLocks noChangeArrowheads="1"/>
            </p:cNvSpPr>
            <p:nvPr/>
          </p:nvSpPr>
          <p:spPr bwMode="auto">
            <a:xfrm>
              <a:off x="1392" y="302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68" name="Oval 236"/>
            <p:cNvSpPr>
              <a:spLocks noChangeArrowheads="1"/>
            </p:cNvSpPr>
            <p:nvPr/>
          </p:nvSpPr>
          <p:spPr bwMode="auto">
            <a:xfrm>
              <a:off x="1440" y="302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15277" name="Rectangle 237"/>
            <p:cNvSpPr>
              <a:spLocks noChangeArrowheads="1"/>
            </p:cNvSpPr>
            <p:nvPr/>
          </p:nvSpPr>
          <p:spPr bwMode="auto">
            <a:xfrm>
              <a:off x="336" y="1872"/>
              <a:ext cx="213" cy="233"/>
            </a:xfrm>
            <a:prstGeom prst="rect">
              <a:avLst/>
            </a:prstGeom>
            <a:noFill/>
            <a:ln w="9525">
              <a:noFill/>
              <a:miter lim="800000"/>
              <a:headEnd/>
              <a:tailEnd/>
            </a:ln>
            <a:effectLst/>
          </p:spPr>
          <p:txBody>
            <a:bodyPr wrap="none">
              <a:spAutoFit/>
            </a:bodyPr>
            <a:lstStyle/>
            <a:p>
              <a:pPr eaLnBrk="0" hangingPunct="0">
                <a:defRPr/>
              </a:pPr>
              <a:r>
                <a:rPr lang="en-US" altLang="zh-CN" i="1">
                  <a:ea typeface="楷体_GB2312" pitchFamily="49" charset="-122"/>
                </a:rPr>
                <a:t>E</a:t>
              </a:r>
            </a:p>
          </p:txBody>
        </p:sp>
        <p:sp>
          <p:nvSpPr>
            <p:cNvPr id="215278" name="Rectangle 238"/>
            <p:cNvSpPr>
              <a:spLocks noChangeArrowheads="1"/>
            </p:cNvSpPr>
            <p:nvPr/>
          </p:nvSpPr>
          <p:spPr bwMode="auto">
            <a:xfrm>
              <a:off x="566" y="3329"/>
              <a:ext cx="409" cy="233"/>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1</a:t>
              </a:r>
              <a:r>
                <a:rPr lang="en-US" altLang="zh-CN" i="1">
                  <a:latin typeface="Arial" charset="0"/>
                  <a:ea typeface="楷体_GB2312" pitchFamily="49" charset="-122"/>
                </a:rPr>
                <a:t>s</a:t>
              </a:r>
              <a:r>
                <a:rPr lang="en-US" altLang="zh-CN" baseline="30000">
                  <a:latin typeface="Arial" charset="0"/>
                  <a:ea typeface="楷体_GB2312" pitchFamily="49" charset="-122"/>
                </a:rPr>
                <a:t>2</a:t>
              </a:r>
            </a:p>
          </p:txBody>
        </p:sp>
        <p:sp>
          <p:nvSpPr>
            <p:cNvPr id="215279" name="Rectangle 239"/>
            <p:cNvSpPr>
              <a:spLocks noChangeArrowheads="1"/>
            </p:cNvSpPr>
            <p:nvPr/>
          </p:nvSpPr>
          <p:spPr bwMode="auto">
            <a:xfrm>
              <a:off x="566" y="2945"/>
              <a:ext cx="409" cy="233"/>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2</a:t>
              </a:r>
              <a:r>
                <a:rPr lang="en-US" altLang="zh-CN" i="1">
                  <a:latin typeface="Arial" charset="0"/>
                  <a:ea typeface="楷体_GB2312" pitchFamily="49" charset="-122"/>
                </a:rPr>
                <a:t>s</a:t>
              </a:r>
              <a:r>
                <a:rPr lang="en-US" altLang="zh-CN" baseline="30000">
                  <a:latin typeface="Arial" charset="0"/>
                  <a:ea typeface="楷体_GB2312" pitchFamily="49" charset="-122"/>
                </a:rPr>
                <a:t>2</a:t>
              </a:r>
            </a:p>
          </p:txBody>
        </p:sp>
        <p:sp>
          <p:nvSpPr>
            <p:cNvPr id="136372" name="AutoShape 240"/>
            <p:cNvSpPr>
              <a:spLocks/>
            </p:cNvSpPr>
            <p:nvPr/>
          </p:nvSpPr>
          <p:spPr bwMode="auto">
            <a:xfrm>
              <a:off x="1728" y="2400"/>
              <a:ext cx="48" cy="96"/>
            </a:xfrm>
            <a:prstGeom prst="rightBrace">
              <a:avLst>
                <a:gd name="adj1" fmla="val 1666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73" name="AutoShape 241"/>
            <p:cNvSpPr>
              <a:spLocks/>
            </p:cNvSpPr>
            <p:nvPr/>
          </p:nvSpPr>
          <p:spPr bwMode="auto">
            <a:xfrm>
              <a:off x="2256" y="2304"/>
              <a:ext cx="48" cy="96"/>
            </a:xfrm>
            <a:prstGeom prst="rightBrace">
              <a:avLst>
                <a:gd name="adj1" fmla="val 1666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74" name="AutoShape 242"/>
            <p:cNvSpPr>
              <a:spLocks/>
            </p:cNvSpPr>
            <p:nvPr/>
          </p:nvSpPr>
          <p:spPr bwMode="auto">
            <a:xfrm>
              <a:off x="2256" y="2160"/>
              <a:ext cx="48" cy="144"/>
            </a:xfrm>
            <a:prstGeom prst="rightBrace">
              <a:avLst>
                <a:gd name="adj1" fmla="val 2500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15283" name="Rectangle 243"/>
            <p:cNvSpPr>
              <a:spLocks noChangeArrowheads="1"/>
            </p:cNvSpPr>
            <p:nvPr/>
          </p:nvSpPr>
          <p:spPr bwMode="auto">
            <a:xfrm>
              <a:off x="1776" y="2352"/>
              <a:ext cx="514" cy="231"/>
            </a:xfrm>
            <a:prstGeom prst="rect">
              <a:avLst/>
            </a:prstGeom>
            <a:noFill/>
            <a:ln w="9525">
              <a:noFill/>
              <a:miter lim="800000"/>
              <a:headEnd/>
              <a:tailEnd/>
            </a:ln>
            <a:effectLst/>
          </p:spPr>
          <p:txBody>
            <a:bodyPr>
              <a:spAutoFit/>
            </a:bodyPr>
            <a:lstStyle/>
            <a:p>
              <a:pPr eaLnBrk="0" hangingPunct="0">
                <a:defRPr/>
              </a:pPr>
              <a:r>
                <a:rPr lang="zh-CN" altLang="en-US">
                  <a:latin typeface="Arial" charset="0"/>
                  <a:ea typeface="楷体_GB2312" pitchFamily="49" charset="-122"/>
                </a:rPr>
                <a:t>禁带</a:t>
              </a:r>
            </a:p>
          </p:txBody>
        </p:sp>
        <p:sp>
          <p:nvSpPr>
            <p:cNvPr id="215284" name="Rectangle 244"/>
            <p:cNvSpPr>
              <a:spLocks noChangeArrowheads="1"/>
            </p:cNvSpPr>
            <p:nvPr/>
          </p:nvSpPr>
          <p:spPr bwMode="auto">
            <a:xfrm>
              <a:off x="2304" y="2208"/>
              <a:ext cx="621" cy="231"/>
            </a:xfrm>
            <a:prstGeom prst="rect">
              <a:avLst/>
            </a:prstGeom>
            <a:noFill/>
            <a:ln w="9525">
              <a:noFill/>
              <a:miter lim="800000"/>
              <a:headEnd/>
              <a:tailEnd/>
            </a:ln>
            <a:effectLst/>
          </p:spPr>
          <p:txBody>
            <a:bodyPr>
              <a:spAutoFit/>
            </a:bodyPr>
            <a:lstStyle/>
            <a:p>
              <a:pPr eaLnBrk="0" hangingPunct="0">
                <a:defRPr/>
              </a:pPr>
              <a:r>
                <a:rPr lang="zh-CN" altLang="en-US">
                  <a:latin typeface="Arial" charset="0"/>
                  <a:ea typeface="楷体_GB2312" pitchFamily="49" charset="-122"/>
                </a:rPr>
                <a:t>满带</a:t>
              </a:r>
            </a:p>
          </p:txBody>
        </p:sp>
        <p:sp>
          <p:nvSpPr>
            <p:cNvPr id="215285" name="Rectangle 245"/>
            <p:cNvSpPr>
              <a:spLocks noChangeArrowheads="1"/>
            </p:cNvSpPr>
            <p:nvPr/>
          </p:nvSpPr>
          <p:spPr bwMode="auto">
            <a:xfrm>
              <a:off x="2304" y="2064"/>
              <a:ext cx="485" cy="231"/>
            </a:xfrm>
            <a:prstGeom prst="rect">
              <a:avLst/>
            </a:prstGeom>
            <a:noFill/>
            <a:ln w="9525">
              <a:noFill/>
              <a:miter lim="800000"/>
              <a:headEnd/>
              <a:tailEnd/>
            </a:ln>
            <a:effectLst/>
          </p:spPr>
          <p:txBody>
            <a:bodyPr>
              <a:spAutoFit/>
            </a:bodyPr>
            <a:lstStyle/>
            <a:p>
              <a:pPr eaLnBrk="0" hangingPunct="0">
                <a:defRPr/>
              </a:pPr>
              <a:r>
                <a:rPr lang="zh-CN" altLang="en-US">
                  <a:latin typeface="Arial" charset="0"/>
                  <a:ea typeface="楷体_GB2312" pitchFamily="49" charset="-122"/>
                </a:rPr>
                <a:t>空带</a:t>
              </a:r>
            </a:p>
          </p:txBody>
        </p:sp>
        <p:sp>
          <p:nvSpPr>
            <p:cNvPr id="136378" name="AutoShape 246"/>
            <p:cNvSpPr>
              <a:spLocks/>
            </p:cNvSpPr>
            <p:nvPr/>
          </p:nvSpPr>
          <p:spPr bwMode="auto">
            <a:xfrm>
              <a:off x="2688" y="2160"/>
              <a:ext cx="48" cy="192"/>
            </a:xfrm>
            <a:prstGeom prst="rightBrace">
              <a:avLst>
                <a:gd name="adj1" fmla="val 3333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15287" name="Rectangle 247"/>
            <p:cNvSpPr>
              <a:spLocks noChangeArrowheads="1"/>
            </p:cNvSpPr>
            <p:nvPr/>
          </p:nvSpPr>
          <p:spPr bwMode="auto">
            <a:xfrm>
              <a:off x="2688" y="2112"/>
              <a:ext cx="510" cy="231"/>
            </a:xfrm>
            <a:prstGeom prst="rect">
              <a:avLst/>
            </a:prstGeom>
            <a:noFill/>
            <a:ln w="9525">
              <a:noFill/>
              <a:miter lim="800000"/>
              <a:headEnd/>
              <a:tailEnd/>
            </a:ln>
            <a:effectLst/>
          </p:spPr>
          <p:txBody>
            <a:bodyPr>
              <a:spAutoFit/>
            </a:bodyPr>
            <a:lstStyle/>
            <a:p>
              <a:pPr eaLnBrk="0" hangingPunct="0">
                <a:defRPr/>
              </a:pPr>
              <a:r>
                <a:rPr lang="zh-CN" altLang="en-US">
                  <a:latin typeface="Arial" charset="0"/>
                  <a:ea typeface="楷体_GB2312" pitchFamily="49" charset="-122"/>
                </a:rPr>
                <a:t>导带</a:t>
              </a:r>
            </a:p>
          </p:txBody>
        </p:sp>
        <p:sp>
          <p:nvSpPr>
            <p:cNvPr id="136380" name="Oval 248"/>
            <p:cNvSpPr>
              <a:spLocks noChangeArrowheads="1"/>
            </p:cNvSpPr>
            <p:nvPr/>
          </p:nvSpPr>
          <p:spPr bwMode="auto">
            <a:xfrm>
              <a:off x="1392" y="297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81" name="Oval 249"/>
            <p:cNvSpPr>
              <a:spLocks noChangeArrowheads="1"/>
            </p:cNvSpPr>
            <p:nvPr/>
          </p:nvSpPr>
          <p:spPr bwMode="auto">
            <a:xfrm>
              <a:off x="1440" y="297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82" name="Oval 250"/>
            <p:cNvSpPr>
              <a:spLocks noChangeArrowheads="1"/>
            </p:cNvSpPr>
            <p:nvPr/>
          </p:nvSpPr>
          <p:spPr bwMode="auto">
            <a:xfrm>
              <a:off x="1392" y="292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83" name="Oval 251"/>
            <p:cNvSpPr>
              <a:spLocks noChangeArrowheads="1"/>
            </p:cNvSpPr>
            <p:nvPr/>
          </p:nvSpPr>
          <p:spPr bwMode="auto">
            <a:xfrm>
              <a:off x="1440" y="292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84" name="Oval 252"/>
            <p:cNvSpPr>
              <a:spLocks noChangeArrowheads="1"/>
            </p:cNvSpPr>
            <p:nvPr/>
          </p:nvSpPr>
          <p:spPr bwMode="auto">
            <a:xfrm>
              <a:off x="1392" y="288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85" name="Oval 253"/>
            <p:cNvSpPr>
              <a:spLocks noChangeArrowheads="1"/>
            </p:cNvSpPr>
            <p:nvPr/>
          </p:nvSpPr>
          <p:spPr bwMode="auto">
            <a:xfrm>
              <a:off x="1440" y="288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86" name="Line 254"/>
            <p:cNvSpPr>
              <a:spLocks noChangeShapeType="1"/>
            </p:cNvSpPr>
            <p:nvPr/>
          </p:nvSpPr>
          <p:spPr bwMode="auto">
            <a:xfrm>
              <a:off x="1248" y="259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87" name="Line 255"/>
            <p:cNvSpPr>
              <a:spLocks noChangeShapeType="1"/>
            </p:cNvSpPr>
            <p:nvPr/>
          </p:nvSpPr>
          <p:spPr bwMode="auto">
            <a:xfrm>
              <a:off x="1248" y="264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88" name="Line 256"/>
            <p:cNvSpPr>
              <a:spLocks noChangeShapeType="1"/>
            </p:cNvSpPr>
            <p:nvPr/>
          </p:nvSpPr>
          <p:spPr bwMode="auto">
            <a:xfrm>
              <a:off x="1248" y="268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89" name="Line 257"/>
            <p:cNvSpPr>
              <a:spLocks noChangeShapeType="1"/>
            </p:cNvSpPr>
            <p:nvPr/>
          </p:nvSpPr>
          <p:spPr bwMode="auto">
            <a:xfrm>
              <a:off x="1248" y="273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90" name="Line 258"/>
            <p:cNvSpPr>
              <a:spLocks noChangeShapeType="1"/>
            </p:cNvSpPr>
            <p:nvPr/>
          </p:nvSpPr>
          <p:spPr bwMode="auto">
            <a:xfrm>
              <a:off x="1248" y="278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91" name="Line 259"/>
            <p:cNvSpPr>
              <a:spLocks noChangeShapeType="1"/>
            </p:cNvSpPr>
            <p:nvPr/>
          </p:nvSpPr>
          <p:spPr bwMode="auto">
            <a:xfrm>
              <a:off x="1248" y="283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92" name="Line 260"/>
            <p:cNvSpPr>
              <a:spLocks noChangeShapeType="1"/>
            </p:cNvSpPr>
            <p:nvPr/>
          </p:nvSpPr>
          <p:spPr bwMode="auto">
            <a:xfrm flipV="1">
              <a:off x="1152" y="2496"/>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93" name="Line 261"/>
            <p:cNvSpPr>
              <a:spLocks noChangeShapeType="1"/>
            </p:cNvSpPr>
            <p:nvPr/>
          </p:nvSpPr>
          <p:spPr bwMode="auto">
            <a:xfrm>
              <a:off x="864" y="2688"/>
              <a:ext cx="28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94" name="Line 262"/>
            <p:cNvSpPr>
              <a:spLocks noChangeShapeType="1"/>
            </p:cNvSpPr>
            <p:nvPr/>
          </p:nvSpPr>
          <p:spPr bwMode="auto">
            <a:xfrm>
              <a:off x="1152" y="2688"/>
              <a:ext cx="96"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95" name="Oval 263"/>
            <p:cNvSpPr>
              <a:spLocks noChangeArrowheads="1"/>
            </p:cNvSpPr>
            <p:nvPr/>
          </p:nvSpPr>
          <p:spPr bwMode="auto">
            <a:xfrm>
              <a:off x="1392" y="278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96" name="Oval 264"/>
            <p:cNvSpPr>
              <a:spLocks noChangeArrowheads="1"/>
            </p:cNvSpPr>
            <p:nvPr/>
          </p:nvSpPr>
          <p:spPr bwMode="auto">
            <a:xfrm>
              <a:off x="1440" y="278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97" name="Oval 265"/>
            <p:cNvSpPr>
              <a:spLocks noChangeArrowheads="1"/>
            </p:cNvSpPr>
            <p:nvPr/>
          </p:nvSpPr>
          <p:spPr bwMode="auto">
            <a:xfrm>
              <a:off x="1392" y="2736"/>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98" name="Oval 266"/>
            <p:cNvSpPr>
              <a:spLocks noChangeArrowheads="1"/>
            </p:cNvSpPr>
            <p:nvPr/>
          </p:nvSpPr>
          <p:spPr bwMode="auto">
            <a:xfrm>
              <a:off x="1440" y="273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99" name="Oval 267"/>
            <p:cNvSpPr>
              <a:spLocks noChangeArrowheads="1"/>
            </p:cNvSpPr>
            <p:nvPr/>
          </p:nvSpPr>
          <p:spPr bwMode="auto">
            <a:xfrm>
              <a:off x="1392" y="268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00" name="Oval 268"/>
            <p:cNvSpPr>
              <a:spLocks noChangeArrowheads="1"/>
            </p:cNvSpPr>
            <p:nvPr/>
          </p:nvSpPr>
          <p:spPr bwMode="auto">
            <a:xfrm>
              <a:off x="1440" y="268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15309" name="Rectangle 269"/>
            <p:cNvSpPr>
              <a:spLocks noChangeArrowheads="1"/>
            </p:cNvSpPr>
            <p:nvPr/>
          </p:nvSpPr>
          <p:spPr bwMode="auto">
            <a:xfrm>
              <a:off x="567" y="2523"/>
              <a:ext cx="583" cy="233"/>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2</a:t>
              </a:r>
              <a:r>
                <a:rPr lang="en-US" altLang="zh-CN" i="1">
                  <a:latin typeface="Arial" charset="0"/>
                  <a:ea typeface="楷体_GB2312" pitchFamily="49" charset="-122"/>
                </a:rPr>
                <a:t>p</a:t>
              </a:r>
              <a:r>
                <a:rPr lang="en-US" altLang="zh-CN" baseline="30000">
                  <a:latin typeface="Arial" charset="0"/>
                  <a:ea typeface="楷体_GB2312" pitchFamily="49" charset="-122"/>
                </a:rPr>
                <a:t>6</a:t>
              </a:r>
            </a:p>
          </p:txBody>
        </p:sp>
        <p:sp>
          <p:nvSpPr>
            <p:cNvPr id="136402" name="Oval 270"/>
            <p:cNvSpPr>
              <a:spLocks noChangeArrowheads="1"/>
            </p:cNvSpPr>
            <p:nvPr/>
          </p:nvSpPr>
          <p:spPr bwMode="auto">
            <a:xfrm>
              <a:off x="1392" y="264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03" name="Oval 271"/>
            <p:cNvSpPr>
              <a:spLocks noChangeArrowheads="1"/>
            </p:cNvSpPr>
            <p:nvPr/>
          </p:nvSpPr>
          <p:spPr bwMode="auto">
            <a:xfrm>
              <a:off x="1440" y="264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04" name="Oval 272"/>
            <p:cNvSpPr>
              <a:spLocks noChangeArrowheads="1"/>
            </p:cNvSpPr>
            <p:nvPr/>
          </p:nvSpPr>
          <p:spPr bwMode="auto">
            <a:xfrm>
              <a:off x="1392" y="259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05" name="Oval 273"/>
            <p:cNvSpPr>
              <a:spLocks noChangeArrowheads="1"/>
            </p:cNvSpPr>
            <p:nvPr/>
          </p:nvSpPr>
          <p:spPr bwMode="auto">
            <a:xfrm>
              <a:off x="1440" y="259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06" name="Oval 274"/>
            <p:cNvSpPr>
              <a:spLocks noChangeArrowheads="1"/>
            </p:cNvSpPr>
            <p:nvPr/>
          </p:nvSpPr>
          <p:spPr bwMode="auto">
            <a:xfrm>
              <a:off x="1392" y="254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07" name="Oval 275"/>
            <p:cNvSpPr>
              <a:spLocks noChangeArrowheads="1"/>
            </p:cNvSpPr>
            <p:nvPr/>
          </p:nvSpPr>
          <p:spPr bwMode="auto">
            <a:xfrm>
              <a:off x="1440" y="254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08" name="Oval 276"/>
            <p:cNvSpPr>
              <a:spLocks noChangeArrowheads="1"/>
            </p:cNvSpPr>
            <p:nvPr/>
          </p:nvSpPr>
          <p:spPr bwMode="auto">
            <a:xfrm>
              <a:off x="960" y="3024"/>
              <a:ext cx="47"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09" name="Oval 277"/>
            <p:cNvSpPr>
              <a:spLocks noChangeArrowheads="1"/>
            </p:cNvSpPr>
            <p:nvPr/>
          </p:nvSpPr>
          <p:spPr bwMode="auto">
            <a:xfrm>
              <a:off x="1007" y="302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10" name="Oval 278"/>
            <p:cNvSpPr>
              <a:spLocks noChangeArrowheads="1"/>
            </p:cNvSpPr>
            <p:nvPr/>
          </p:nvSpPr>
          <p:spPr bwMode="auto">
            <a:xfrm>
              <a:off x="864" y="264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11" name="Oval 279"/>
            <p:cNvSpPr>
              <a:spLocks noChangeArrowheads="1"/>
            </p:cNvSpPr>
            <p:nvPr/>
          </p:nvSpPr>
          <p:spPr bwMode="auto">
            <a:xfrm>
              <a:off x="912" y="264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12" name="Oval 280"/>
            <p:cNvSpPr>
              <a:spLocks noChangeArrowheads="1"/>
            </p:cNvSpPr>
            <p:nvPr/>
          </p:nvSpPr>
          <p:spPr bwMode="auto">
            <a:xfrm>
              <a:off x="960" y="264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13" name="Oval 281"/>
            <p:cNvSpPr>
              <a:spLocks noChangeArrowheads="1"/>
            </p:cNvSpPr>
            <p:nvPr/>
          </p:nvSpPr>
          <p:spPr bwMode="auto">
            <a:xfrm>
              <a:off x="1008" y="264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14" name="Oval 282"/>
            <p:cNvSpPr>
              <a:spLocks noChangeArrowheads="1"/>
            </p:cNvSpPr>
            <p:nvPr/>
          </p:nvSpPr>
          <p:spPr bwMode="auto">
            <a:xfrm>
              <a:off x="1056" y="264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15" name="Oval 283"/>
            <p:cNvSpPr>
              <a:spLocks noChangeArrowheads="1"/>
            </p:cNvSpPr>
            <p:nvPr/>
          </p:nvSpPr>
          <p:spPr bwMode="auto">
            <a:xfrm>
              <a:off x="1104" y="264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16" name="Line 284"/>
            <p:cNvSpPr>
              <a:spLocks noChangeShapeType="1"/>
            </p:cNvSpPr>
            <p:nvPr/>
          </p:nvSpPr>
          <p:spPr bwMode="auto">
            <a:xfrm>
              <a:off x="864" y="2256"/>
              <a:ext cx="28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417" name="Line 285"/>
            <p:cNvSpPr>
              <a:spLocks noChangeShapeType="1"/>
            </p:cNvSpPr>
            <p:nvPr/>
          </p:nvSpPr>
          <p:spPr bwMode="auto">
            <a:xfrm>
              <a:off x="1248" y="235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418" name="Line 286"/>
            <p:cNvSpPr>
              <a:spLocks noChangeShapeType="1"/>
            </p:cNvSpPr>
            <p:nvPr/>
          </p:nvSpPr>
          <p:spPr bwMode="auto">
            <a:xfrm>
              <a:off x="1248" y="220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419" name="Line 287"/>
            <p:cNvSpPr>
              <a:spLocks noChangeShapeType="1"/>
            </p:cNvSpPr>
            <p:nvPr/>
          </p:nvSpPr>
          <p:spPr bwMode="auto">
            <a:xfrm>
              <a:off x="1248" y="225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420" name="Line 288"/>
            <p:cNvSpPr>
              <a:spLocks noChangeShapeType="1"/>
            </p:cNvSpPr>
            <p:nvPr/>
          </p:nvSpPr>
          <p:spPr bwMode="auto">
            <a:xfrm>
              <a:off x="1248" y="230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421" name="Line 289"/>
            <p:cNvSpPr>
              <a:spLocks noChangeShapeType="1"/>
            </p:cNvSpPr>
            <p:nvPr/>
          </p:nvSpPr>
          <p:spPr bwMode="auto">
            <a:xfrm>
              <a:off x="1248" y="216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422" name="Line 290"/>
            <p:cNvSpPr>
              <a:spLocks noChangeShapeType="1"/>
            </p:cNvSpPr>
            <p:nvPr/>
          </p:nvSpPr>
          <p:spPr bwMode="auto">
            <a:xfrm>
              <a:off x="1248" y="240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423" name="Line 291"/>
            <p:cNvSpPr>
              <a:spLocks noChangeShapeType="1"/>
            </p:cNvSpPr>
            <p:nvPr/>
          </p:nvSpPr>
          <p:spPr bwMode="auto">
            <a:xfrm flipV="1">
              <a:off x="1152" y="2160"/>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424" name="Line 292"/>
            <p:cNvSpPr>
              <a:spLocks noChangeShapeType="1"/>
            </p:cNvSpPr>
            <p:nvPr/>
          </p:nvSpPr>
          <p:spPr bwMode="auto">
            <a:xfrm>
              <a:off x="1152" y="2256"/>
              <a:ext cx="96"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425" name="Oval 293"/>
            <p:cNvSpPr>
              <a:spLocks noChangeArrowheads="1"/>
            </p:cNvSpPr>
            <p:nvPr/>
          </p:nvSpPr>
          <p:spPr bwMode="auto">
            <a:xfrm>
              <a:off x="998" y="2225"/>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26" name="Oval 294"/>
            <p:cNvSpPr>
              <a:spLocks noChangeArrowheads="1"/>
            </p:cNvSpPr>
            <p:nvPr/>
          </p:nvSpPr>
          <p:spPr bwMode="auto">
            <a:xfrm>
              <a:off x="1392" y="2352"/>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27" name="Oval 295"/>
            <p:cNvSpPr>
              <a:spLocks noChangeArrowheads="1"/>
            </p:cNvSpPr>
            <p:nvPr/>
          </p:nvSpPr>
          <p:spPr bwMode="auto">
            <a:xfrm>
              <a:off x="1440" y="235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28" name="Oval 296"/>
            <p:cNvSpPr>
              <a:spLocks noChangeArrowheads="1"/>
            </p:cNvSpPr>
            <p:nvPr/>
          </p:nvSpPr>
          <p:spPr bwMode="auto">
            <a:xfrm>
              <a:off x="1392" y="23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29" name="Oval 297"/>
            <p:cNvSpPr>
              <a:spLocks noChangeArrowheads="1"/>
            </p:cNvSpPr>
            <p:nvPr/>
          </p:nvSpPr>
          <p:spPr bwMode="auto">
            <a:xfrm>
              <a:off x="1440" y="23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30" name="Oval 298"/>
            <p:cNvSpPr>
              <a:spLocks noChangeArrowheads="1"/>
            </p:cNvSpPr>
            <p:nvPr/>
          </p:nvSpPr>
          <p:spPr bwMode="auto">
            <a:xfrm>
              <a:off x="1392" y="225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431" name="Oval 299"/>
            <p:cNvSpPr>
              <a:spLocks noChangeArrowheads="1"/>
            </p:cNvSpPr>
            <p:nvPr/>
          </p:nvSpPr>
          <p:spPr bwMode="auto">
            <a:xfrm>
              <a:off x="1440" y="225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15340" name="Rectangle 300"/>
            <p:cNvSpPr>
              <a:spLocks noChangeArrowheads="1"/>
            </p:cNvSpPr>
            <p:nvPr/>
          </p:nvSpPr>
          <p:spPr bwMode="auto">
            <a:xfrm>
              <a:off x="576" y="2112"/>
              <a:ext cx="490" cy="233"/>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3</a:t>
              </a:r>
              <a:r>
                <a:rPr lang="en-US" altLang="zh-CN" i="1">
                  <a:latin typeface="Arial" charset="0"/>
                  <a:ea typeface="楷体_GB2312" pitchFamily="49" charset="-122"/>
                </a:rPr>
                <a:t>s</a:t>
              </a:r>
              <a:r>
                <a:rPr lang="en-US" altLang="zh-CN" baseline="30000">
                  <a:latin typeface="Arial" charset="0"/>
                  <a:ea typeface="楷体_GB2312" pitchFamily="49" charset="-122"/>
                </a:rPr>
                <a:t>1</a:t>
              </a:r>
            </a:p>
          </p:txBody>
        </p:sp>
        <p:sp>
          <p:nvSpPr>
            <p:cNvPr id="215341" name="Rectangle 301"/>
            <p:cNvSpPr>
              <a:spLocks noChangeArrowheads="1"/>
            </p:cNvSpPr>
            <p:nvPr/>
          </p:nvSpPr>
          <p:spPr bwMode="auto">
            <a:xfrm>
              <a:off x="1200" y="3744"/>
              <a:ext cx="1280" cy="233"/>
            </a:xfrm>
            <a:prstGeom prst="rect">
              <a:avLst/>
            </a:prstGeom>
            <a:noFill/>
            <a:ln w="9525">
              <a:noFill/>
              <a:miter lim="800000"/>
              <a:headEnd/>
              <a:tailEnd/>
            </a:ln>
            <a:effectLst/>
          </p:spPr>
          <p:txBody>
            <a:bodyPr wrap="none">
              <a:spAutoFit/>
            </a:bodyPr>
            <a:lstStyle/>
            <a:p>
              <a:pPr eaLnBrk="0" hangingPunct="0">
                <a:defRPr/>
              </a:pPr>
              <a:r>
                <a:rPr lang="zh-CN" altLang="en-US">
                  <a:latin typeface="Arial" charset="0"/>
                  <a:ea typeface="楷体_GB2312" pitchFamily="49" charset="-122"/>
                </a:rPr>
                <a:t>钠能带结构示意图</a:t>
              </a:r>
            </a:p>
          </p:txBody>
        </p:sp>
        <p:sp>
          <p:nvSpPr>
            <p:cNvPr id="215342" name="Rectangle 302"/>
            <p:cNvSpPr>
              <a:spLocks noChangeArrowheads="1"/>
            </p:cNvSpPr>
            <p:nvPr/>
          </p:nvSpPr>
          <p:spPr bwMode="auto">
            <a:xfrm>
              <a:off x="1680" y="3338"/>
              <a:ext cx="746" cy="231"/>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1</a:t>
              </a:r>
              <a:r>
                <a:rPr lang="en-US" altLang="zh-CN" i="1">
                  <a:latin typeface="Arial" charset="0"/>
                  <a:ea typeface="楷体_GB2312" pitchFamily="49" charset="-122"/>
                </a:rPr>
                <a:t>s</a:t>
              </a:r>
              <a:r>
                <a:rPr lang="zh-CN" altLang="en-US">
                  <a:latin typeface="Arial" charset="0"/>
                  <a:ea typeface="楷体_GB2312" pitchFamily="49" charset="-122"/>
                </a:rPr>
                <a:t>能带</a:t>
              </a:r>
            </a:p>
          </p:txBody>
        </p:sp>
        <p:sp>
          <p:nvSpPr>
            <p:cNvPr id="215343" name="Rectangle 303"/>
            <p:cNvSpPr>
              <a:spLocks noChangeArrowheads="1"/>
            </p:cNvSpPr>
            <p:nvPr/>
          </p:nvSpPr>
          <p:spPr bwMode="auto">
            <a:xfrm>
              <a:off x="1680" y="2928"/>
              <a:ext cx="610" cy="231"/>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2</a:t>
              </a:r>
              <a:r>
                <a:rPr lang="en-US" altLang="zh-CN" i="1">
                  <a:latin typeface="Arial" charset="0"/>
                  <a:ea typeface="楷体_GB2312" pitchFamily="49" charset="-122"/>
                </a:rPr>
                <a:t>s</a:t>
              </a:r>
              <a:r>
                <a:rPr lang="zh-CN" altLang="en-US">
                  <a:latin typeface="Arial" charset="0"/>
                  <a:ea typeface="楷体_GB2312" pitchFamily="49" charset="-122"/>
                </a:rPr>
                <a:t>能带</a:t>
              </a:r>
            </a:p>
          </p:txBody>
        </p:sp>
        <p:sp>
          <p:nvSpPr>
            <p:cNvPr id="215344" name="Rectangle 304"/>
            <p:cNvSpPr>
              <a:spLocks noChangeArrowheads="1"/>
            </p:cNvSpPr>
            <p:nvPr/>
          </p:nvSpPr>
          <p:spPr bwMode="auto">
            <a:xfrm>
              <a:off x="1672" y="2544"/>
              <a:ext cx="664" cy="231"/>
            </a:xfrm>
            <a:prstGeom prst="rect">
              <a:avLst/>
            </a:prstGeom>
            <a:noFill/>
            <a:ln w="9525">
              <a:noFill/>
              <a:miter lim="800000"/>
              <a:headEnd/>
              <a:tailEnd/>
            </a:ln>
            <a:effectLst/>
          </p:spPr>
          <p:txBody>
            <a:bodyPr>
              <a:spAutoFit/>
            </a:bodyPr>
            <a:lstStyle/>
            <a:p>
              <a:pPr eaLnBrk="0" hangingPunct="0">
                <a:defRPr/>
              </a:pPr>
              <a:r>
                <a:rPr lang="en-US" altLang="zh-CN" dirty="0">
                  <a:latin typeface="Arial" charset="0"/>
                  <a:ea typeface="楷体_GB2312" pitchFamily="49" charset="-122"/>
                </a:rPr>
                <a:t>2</a:t>
              </a:r>
              <a:r>
                <a:rPr lang="en-US" altLang="zh-CN" i="1" dirty="0">
                  <a:latin typeface="Arial" charset="0"/>
                  <a:ea typeface="楷体_GB2312" pitchFamily="49" charset="-122"/>
                </a:rPr>
                <a:t>p</a:t>
              </a:r>
              <a:r>
                <a:rPr lang="zh-CN" altLang="en-US" dirty="0">
                  <a:latin typeface="Arial" charset="0"/>
                  <a:ea typeface="楷体_GB2312" pitchFamily="49" charset="-122"/>
                </a:rPr>
                <a:t>能带</a:t>
              </a:r>
            </a:p>
          </p:txBody>
        </p:sp>
        <p:sp>
          <p:nvSpPr>
            <p:cNvPr id="215345" name="Rectangle 305"/>
            <p:cNvSpPr>
              <a:spLocks noChangeArrowheads="1"/>
            </p:cNvSpPr>
            <p:nvPr/>
          </p:nvSpPr>
          <p:spPr bwMode="auto">
            <a:xfrm>
              <a:off x="1680" y="2160"/>
              <a:ext cx="701" cy="231"/>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3</a:t>
              </a:r>
              <a:r>
                <a:rPr lang="en-US" altLang="zh-CN" i="1">
                  <a:latin typeface="Arial" charset="0"/>
                  <a:ea typeface="楷体_GB2312" pitchFamily="49" charset="-122"/>
                </a:rPr>
                <a:t>s</a:t>
              </a:r>
              <a:r>
                <a:rPr lang="zh-CN" altLang="en-US">
                  <a:latin typeface="Arial" charset="0"/>
                  <a:ea typeface="楷体_GB2312" pitchFamily="49" charset="-122"/>
                </a:rPr>
                <a:t>能带</a:t>
              </a:r>
            </a:p>
          </p:txBody>
        </p:sp>
      </p:grpSp>
      <p:grpSp>
        <p:nvGrpSpPr>
          <p:cNvPr id="136196" name="Group 436"/>
          <p:cNvGrpSpPr>
            <a:grpSpLocks/>
          </p:cNvGrpSpPr>
          <p:nvPr/>
        </p:nvGrpSpPr>
        <p:grpSpPr bwMode="auto">
          <a:xfrm>
            <a:off x="5076825" y="1916113"/>
            <a:ext cx="3422650" cy="3417887"/>
            <a:chOff x="3264" y="1824"/>
            <a:chExt cx="2156" cy="2153"/>
          </a:xfrm>
        </p:grpSpPr>
        <p:sp>
          <p:nvSpPr>
            <p:cNvPr id="136198" name="Line 307"/>
            <p:cNvSpPr>
              <a:spLocks noChangeShapeType="1"/>
            </p:cNvSpPr>
            <p:nvPr/>
          </p:nvSpPr>
          <p:spPr bwMode="auto">
            <a:xfrm flipV="1">
              <a:off x="3504" y="1872"/>
              <a:ext cx="0" cy="1920"/>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36199" name="Line 308"/>
            <p:cNvSpPr>
              <a:spLocks noChangeShapeType="1"/>
            </p:cNvSpPr>
            <p:nvPr/>
          </p:nvSpPr>
          <p:spPr bwMode="auto">
            <a:xfrm>
              <a:off x="4176" y="259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00" name="Line 309"/>
            <p:cNvSpPr>
              <a:spLocks noChangeShapeType="1"/>
            </p:cNvSpPr>
            <p:nvPr/>
          </p:nvSpPr>
          <p:spPr bwMode="auto">
            <a:xfrm>
              <a:off x="4176" y="302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01" name="Line 310"/>
            <p:cNvSpPr>
              <a:spLocks noChangeShapeType="1"/>
            </p:cNvSpPr>
            <p:nvPr/>
          </p:nvSpPr>
          <p:spPr bwMode="auto">
            <a:xfrm>
              <a:off x="4176" y="264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02" name="Line 311"/>
            <p:cNvSpPr>
              <a:spLocks noChangeShapeType="1"/>
            </p:cNvSpPr>
            <p:nvPr/>
          </p:nvSpPr>
          <p:spPr bwMode="auto">
            <a:xfrm>
              <a:off x="4176" y="307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03" name="Line 312"/>
            <p:cNvSpPr>
              <a:spLocks noChangeShapeType="1"/>
            </p:cNvSpPr>
            <p:nvPr/>
          </p:nvSpPr>
          <p:spPr bwMode="auto">
            <a:xfrm>
              <a:off x="4176" y="312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04" name="Line 313"/>
            <p:cNvSpPr>
              <a:spLocks noChangeShapeType="1"/>
            </p:cNvSpPr>
            <p:nvPr/>
          </p:nvSpPr>
          <p:spPr bwMode="auto">
            <a:xfrm>
              <a:off x="4176" y="316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05" name="Line 314"/>
            <p:cNvSpPr>
              <a:spLocks noChangeShapeType="1"/>
            </p:cNvSpPr>
            <p:nvPr/>
          </p:nvSpPr>
          <p:spPr bwMode="auto">
            <a:xfrm>
              <a:off x="4176" y="321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06" name="Line 315"/>
            <p:cNvSpPr>
              <a:spLocks noChangeShapeType="1"/>
            </p:cNvSpPr>
            <p:nvPr/>
          </p:nvSpPr>
          <p:spPr bwMode="auto">
            <a:xfrm flipV="1">
              <a:off x="4080" y="3024"/>
              <a:ext cx="96"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07" name="Line 316"/>
            <p:cNvSpPr>
              <a:spLocks noChangeShapeType="1"/>
            </p:cNvSpPr>
            <p:nvPr/>
          </p:nvSpPr>
          <p:spPr bwMode="auto">
            <a:xfrm>
              <a:off x="3792" y="3168"/>
              <a:ext cx="28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08" name="Line 317"/>
            <p:cNvSpPr>
              <a:spLocks noChangeShapeType="1"/>
            </p:cNvSpPr>
            <p:nvPr/>
          </p:nvSpPr>
          <p:spPr bwMode="auto">
            <a:xfrm>
              <a:off x="4080" y="3168"/>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09" name="Oval 318"/>
            <p:cNvSpPr>
              <a:spLocks noChangeArrowheads="1"/>
            </p:cNvSpPr>
            <p:nvPr/>
          </p:nvSpPr>
          <p:spPr bwMode="auto">
            <a:xfrm>
              <a:off x="4320" y="259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10" name="Oval 319"/>
            <p:cNvSpPr>
              <a:spLocks noChangeArrowheads="1"/>
            </p:cNvSpPr>
            <p:nvPr/>
          </p:nvSpPr>
          <p:spPr bwMode="auto">
            <a:xfrm>
              <a:off x="4368" y="259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11" name="Line 320"/>
            <p:cNvSpPr>
              <a:spLocks noChangeShapeType="1"/>
            </p:cNvSpPr>
            <p:nvPr/>
          </p:nvSpPr>
          <p:spPr bwMode="auto">
            <a:xfrm>
              <a:off x="3792" y="3552"/>
              <a:ext cx="28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12" name="Line 321"/>
            <p:cNvSpPr>
              <a:spLocks noChangeShapeType="1"/>
            </p:cNvSpPr>
            <p:nvPr/>
          </p:nvSpPr>
          <p:spPr bwMode="auto">
            <a:xfrm>
              <a:off x="4176" y="364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13" name="Line 322"/>
            <p:cNvSpPr>
              <a:spLocks noChangeShapeType="1"/>
            </p:cNvSpPr>
            <p:nvPr/>
          </p:nvSpPr>
          <p:spPr bwMode="auto">
            <a:xfrm>
              <a:off x="4176" y="350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14" name="Line 323"/>
            <p:cNvSpPr>
              <a:spLocks noChangeShapeType="1"/>
            </p:cNvSpPr>
            <p:nvPr/>
          </p:nvSpPr>
          <p:spPr bwMode="auto">
            <a:xfrm>
              <a:off x="4176" y="355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15" name="Line 324"/>
            <p:cNvSpPr>
              <a:spLocks noChangeShapeType="1"/>
            </p:cNvSpPr>
            <p:nvPr/>
          </p:nvSpPr>
          <p:spPr bwMode="auto">
            <a:xfrm>
              <a:off x="4176" y="360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16" name="Line 325"/>
            <p:cNvSpPr>
              <a:spLocks noChangeShapeType="1"/>
            </p:cNvSpPr>
            <p:nvPr/>
          </p:nvSpPr>
          <p:spPr bwMode="auto">
            <a:xfrm>
              <a:off x="4176" y="345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17" name="Line 326"/>
            <p:cNvSpPr>
              <a:spLocks noChangeShapeType="1"/>
            </p:cNvSpPr>
            <p:nvPr/>
          </p:nvSpPr>
          <p:spPr bwMode="auto">
            <a:xfrm>
              <a:off x="4176" y="369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18" name="Line 327"/>
            <p:cNvSpPr>
              <a:spLocks noChangeShapeType="1"/>
            </p:cNvSpPr>
            <p:nvPr/>
          </p:nvSpPr>
          <p:spPr bwMode="auto">
            <a:xfrm>
              <a:off x="4176" y="326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19" name="Line 328"/>
            <p:cNvSpPr>
              <a:spLocks noChangeShapeType="1"/>
            </p:cNvSpPr>
            <p:nvPr/>
          </p:nvSpPr>
          <p:spPr bwMode="auto">
            <a:xfrm flipV="1">
              <a:off x="4080" y="3456"/>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20" name="Line 329"/>
            <p:cNvSpPr>
              <a:spLocks noChangeShapeType="1"/>
            </p:cNvSpPr>
            <p:nvPr/>
          </p:nvSpPr>
          <p:spPr bwMode="auto">
            <a:xfrm>
              <a:off x="4080" y="3552"/>
              <a:ext cx="96"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21" name="Oval 330"/>
            <p:cNvSpPr>
              <a:spLocks noChangeArrowheads="1"/>
            </p:cNvSpPr>
            <p:nvPr/>
          </p:nvSpPr>
          <p:spPr bwMode="auto">
            <a:xfrm>
              <a:off x="3878" y="3521"/>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22" name="Oval 331"/>
            <p:cNvSpPr>
              <a:spLocks noChangeArrowheads="1"/>
            </p:cNvSpPr>
            <p:nvPr/>
          </p:nvSpPr>
          <p:spPr bwMode="auto">
            <a:xfrm>
              <a:off x="3926" y="3521"/>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23" name="Oval 332"/>
            <p:cNvSpPr>
              <a:spLocks noChangeArrowheads="1"/>
            </p:cNvSpPr>
            <p:nvPr/>
          </p:nvSpPr>
          <p:spPr bwMode="auto">
            <a:xfrm>
              <a:off x="4320" y="3648"/>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24" name="Oval 333"/>
            <p:cNvSpPr>
              <a:spLocks noChangeArrowheads="1"/>
            </p:cNvSpPr>
            <p:nvPr/>
          </p:nvSpPr>
          <p:spPr bwMode="auto">
            <a:xfrm>
              <a:off x="4368" y="364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25" name="Oval 334"/>
            <p:cNvSpPr>
              <a:spLocks noChangeArrowheads="1"/>
            </p:cNvSpPr>
            <p:nvPr/>
          </p:nvSpPr>
          <p:spPr bwMode="auto">
            <a:xfrm>
              <a:off x="4320" y="360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26" name="Oval 335"/>
            <p:cNvSpPr>
              <a:spLocks noChangeArrowheads="1"/>
            </p:cNvSpPr>
            <p:nvPr/>
          </p:nvSpPr>
          <p:spPr bwMode="auto">
            <a:xfrm>
              <a:off x="4368" y="360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27" name="Oval 336"/>
            <p:cNvSpPr>
              <a:spLocks noChangeArrowheads="1"/>
            </p:cNvSpPr>
            <p:nvPr/>
          </p:nvSpPr>
          <p:spPr bwMode="auto">
            <a:xfrm>
              <a:off x="4320" y="355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28" name="Oval 337"/>
            <p:cNvSpPr>
              <a:spLocks noChangeArrowheads="1"/>
            </p:cNvSpPr>
            <p:nvPr/>
          </p:nvSpPr>
          <p:spPr bwMode="auto">
            <a:xfrm>
              <a:off x="4368" y="355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29" name="Oval 338"/>
            <p:cNvSpPr>
              <a:spLocks noChangeArrowheads="1"/>
            </p:cNvSpPr>
            <p:nvPr/>
          </p:nvSpPr>
          <p:spPr bwMode="auto">
            <a:xfrm>
              <a:off x="4320" y="35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30" name="Oval 339"/>
            <p:cNvSpPr>
              <a:spLocks noChangeArrowheads="1"/>
            </p:cNvSpPr>
            <p:nvPr/>
          </p:nvSpPr>
          <p:spPr bwMode="auto">
            <a:xfrm>
              <a:off x="4368" y="35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31" name="Oval 340"/>
            <p:cNvSpPr>
              <a:spLocks noChangeArrowheads="1"/>
            </p:cNvSpPr>
            <p:nvPr/>
          </p:nvSpPr>
          <p:spPr bwMode="auto">
            <a:xfrm>
              <a:off x="4320" y="345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32" name="Oval 341"/>
            <p:cNvSpPr>
              <a:spLocks noChangeArrowheads="1"/>
            </p:cNvSpPr>
            <p:nvPr/>
          </p:nvSpPr>
          <p:spPr bwMode="auto">
            <a:xfrm>
              <a:off x="4368" y="345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33" name="Oval 342"/>
            <p:cNvSpPr>
              <a:spLocks noChangeArrowheads="1"/>
            </p:cNvSpPr>
            <p:nvPr/>
          </p:nvSpPr>
          <p:spPr bwMode="auto">
            <a:xfrm>
              <a:off x="4320" y="340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34" name="Oval 343"/>
            <p:cNvSpPr>
              <a:spLocks noChangeArrowheads="1"/>
            </p:cNvSpPr>
            <p:nvPr/>
          </p:nvSpPr>
          <p:spPr bwMode="auto">
            <a:xfrm>
              <a:off x="4368" y="340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35" name="Oval 344"/>
            <p:cNvSpPr>
              <a:spLocks noChangeArrowheads="1"/>
            </p:cNvSpPr>
            <p:nvPr/>
          </p:nvSpPr>
          <p:spPr bwMode="auto">
            <a:xfrm>
              <a:off x="4320" y="254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36" name="Oval 345"/>
            <p:cNvSpPr>
              <a:spLocks noChangeArrowheads="1"/>
            </p:cNvSpPr>
            <p:nvPr/>
          </p:nvSpPr>
          <p:spPr bwMode="auto">
            <a:xfrm>
              <a:off x="4368" y="254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37" name="Oval 346"/>
            <p:cNvSpPr>
              <a:spLocks noChangeArrowheads="1"/>
            </p:cNvSpPr>
            <p:nvPr/>
          </p:nvSpPr>
          <p:spPr bwMode="auto">
            <a:xfrm>
              <a:off x="4320" y="321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38" name="Oval 347"/>
            <p:cNvSpPr>
              <a:spLocks noChangeArrowheads="1"/>
            </p:cNvSpPr>
            <p:nvPr/>
          </p:nvSpPr>
          <p:spPr bwMode="auto">
            <a:xfrm>
              <a:off x="4368" y="321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39" name="Oval 348"/>
            <p:cNvSpPr>
              <a:spLocks noChangeArrowheads="1"/>
            </p:cNvSpPr>
            <p:nvPr/>
          </p:nvSpPr>
          <p:spPr bwMode="auto">
            <a:xfrm>
              <a:off x="4320" y="3168"/>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40" name="Oval 349"/>
            <p:cNvSpPr>
              <a:spLocks noChangeArrowheads="1"/>
            </p:cNvSpPr>
            <p:nvPr/>
          </p:nvSpPr>
          <p:spPr bwMode="auto">
            <a:xfrm>
              <a:off x="4368" y="316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41" name="Oval 350"/>
            <p:cNvSpPr>
              <a:spLocks noChangeArrowheads="1"/>
            </p:cNvSpPr>
            <p:nvPr/>
          </p:nvSpPr>
          <p:spPr bwMode="auto">
            <a:xfrm>
              <a:off x="4320" y="312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42" name="Oval 351"/>
            <p:cNvSpPr>
              <a:spLocks noChangeArrowheads="1"/>
            </p:cNvSpPr>
            <p:nvPr/>
          </p:nvSpPr>
          <p:spPr bwMode="auto">
            <a:xfrm>
              <a:off x="4368" y="312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15392" name="Rectangle 352"/>
            <p:cNvSpPr>
              <a:spLocks noChangeArrowheads="1"/>
            </p:cNvSpPr>
            <p:nvPr/>
          </p:nvSpPr>
          <p:spPr bwMode="auto">
            <a:xfrm>
              <a:off x="3264" y="1824"/>
              <a:ext cx="213" cy="233"/>
            </a:xfrm>
            <a:prstGeom prst="rect">
              <a:avLst/>
            </a:prstGeom>
            <a:noFill/>
            <a:ln w="9525">
              <a:noFill/>
              <a:miter lim="800000"/>
              <a:headEnd/>
              <a:tailEnd/>
            </a:ln>
            <a:effectLst/>
          </p:spPr>
          <p:txBody>
            <a:bodyPr wrap="none">
              <a:spAutoFit/>
            </a:bodyPr>
            <a:lstStyle/>
            <a:p>
              <a:pPr eaLnBrk="0" hangingPunct="0">
                <a:defRPr/>
              </a:pPr>
              <a:r>
                <a:rPr lang="en-US" altLang="zh-CN" i="1">
                  <a:ea typeface="楷体_GB2312" pitchFamily="49" charset="-122"/>
                </a:rPr>
                <a:t>E</a:t>
              </a:r>
            </a:p>
          </p:txBody>
        </p:sp>
        <p:sp>
          <p:nvSpPr>
            <p:cNvPr id="215393" name="Rectangle 353"/>
            <p:cNvSpPr>
              <a:spLocks noChangeArrowheads="1"/>
            </p:cNvSpPr>
            <p:nvPr/>
          </p:nvSpPr>
          <p:spPr bwMode="auto">
            <a:xfrm>
              <a:off x="3494" y="3425"/>
              <a:ext cx="475" cy="233"/>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1</a:t>
              </a:r>
              <a:r>
                <a:rPr lang="en-US" altLang="zh-CN" i="1">
                  <a:latin typeface="Arial" charset="0"/>
                  <a:ea typeface="楷体_GB2312" pitchFamily="49" charset="-122"/>
                </a:rPr>
                <a:t>s</a:t>
              </a:r>
              <a:r>
                <a:rPr lang="en-US" altLang="zh-CN" baseline="30000">
                  <a:latin typeface="Arial" charset="0"/>
                  <a:ea typeface="楷体_GB2312" pitchFamily="49" charset="-122"/>
                </a:rPr>
                <a:t>2</a:t>
              </a:r>
            </a:p>
          </p:txBody>
        </p:sp>
        <p:sp>
          <p:nvSpPr>
            <p:cNvPr id="215394" name="Rectangle 354"/>
            <p:cNvSpPr>
              <a:spLocks noChangeArrowheads="1"/>
            </p:cNvSpPr>
            <p:nvPr/>
          </p:nvSpPr>
          <p:spPr bwMode="auto">
            <a:xfrm>
              <a:off x="3494" y="3041"/>
              <a:ext cx="429" cy="233"/>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2</a:t>
              </a:r>
              <a:r>
                <a:rPr lang="en-US" altLang="zh-CN" i="1">
                  <a:latin typeface="Arial" charset="0"/>
                  <a:ea typeface="楷体_GB2312" pitchFamily="49" charset="-122"/>
                </a:rPr>
                <a:t>s</a:t>
              </a:r>
              <a:r>
                <a:rPr lang="en-US" altLang="zh-CN" baseline="30000">
                  <a:latin typeface="Arial" charset="0"/>
                  <a:ea typeface="楷体_GB2312" pitchFamily="49" charset="-122"/>
                </a:rPr>
                <a:t>2</a:t>
              </a:r>
            </a:p>
          </p:txBody>
        </p:sp>
        <p:sp>
          <p:nvSpPr>
            <p:cNvPr id="136246" name="Oval 355"/>
            <p:cNvSpPr>
              <a:spLocks noChangeArrowheads="1"/>
            </p:cNvSpPr>
            <p:nvPr/>
          </p:nvSpPr>
          <p:spPr bwMode="auto">
            <a:xfrm>
              <a:off x="4320" y="307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47" name="Oval 356"/>
            <p:cNvSpPr>
              <a:spLocks noChangeArrowheads="1"/>
            </p:cNvSpPr>
            <p:nvPr/>
          </p:nvSpPr>
          <p:spPr bwMode="auto">
            <a:xfrm>
              <a:off x="4368" y="307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48" name="Oval 357"/>
            <p:cNvSpPr>
              <a:spLocks noChangeArrowheads="1"/>
            </p:cNvSpPr>
            <p:nvPr/>
          </p:nvSpPr>
          <p:spPr bwMode="auto">
            <a:xfrm>
              <a:off x="4320" y="302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49" name="Oval 358"/>
            <p:cNvSpPr>
              <a:spLocks noChangeArrowheads="1"/>
            </p:cNvSpPr>
            <p:nvPr/>
          </p:nvSpPr>
          <p:spPr bwMode="auto">
            <a:xfrm>
              <a:off x="4368" y="302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50" name="Oval 359"/>
            <p:cNvSpPr>
              <a:spLocks noChangeArrowheads="1"/>
            </p:cNvSpPr>
            <p:nvPr/>
          </p:nvSpPr>
          <p:spPr bwMode="auto">
            <a:xfrm>
              <a:off x="4320" y="297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51" name="Oval 360"/>
            <p:cNvSpPr>
              <a:spLocks noChangeArrowheads="1"/>
            </p:cNvSpPr>
            <p:nvPr/>
          </p:nvSpPr>
          <p:spPr bwMode="auto">
            <a:xfrm>
              <a:off x="4368" y="297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52" name="Line 361"/>
            <p:cNvSpPr>
              <a:spLocks noChangeShapeType="1"/>
            </p:cNvSpPr>
            <p:nvPr/>
          </p:nvSpPr>
          <p:spPr bwMode="auto">
            <a:xfrm>
              <a:off x="4176" y="268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53" name="Line 362"/>
            <p:cNvSpPr>
              <a:spLocks noChangeShapeType="1"/>
            </p:cNvSpPr>
            <p:nvPr/>
          </p:nvSpPr>
          <p:spPr bwMode="auto">
            <a:xfrm>
              <a:off x="4176" y="273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54" name="Line 363"/>
            <p:cNvSpPr>
              <a:spLocks noChangeShapeType="1"/>
            </p:cNvSpPr>
            <p:nvPr/>
          </p:nvSpPr>
          <p:spPr bwMode="auto">
            <a:xfrm>
              <a:off x="4176" y="278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55" name="Line 364"/>
            <p:cNvSpPr>
              <a:spLocks noChangeShapeType="1"/>
            </p:cNvSpPr>
            <p:nvPr/>
          </p:nvSpPr>
          <p:spPr bwMode="auto">
            <a:xfrm>
              <a:off x="4176" y="283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56" name="Line 365"/>
            <p:cNvSpPr>
              <a:spLocks noChangeShapeType="1"/>
            </p:cNvSpPr>
            <p:nvPr/>
          </p:nvSpPr>
          <p:spPr bwMode="auto">
            <a:xfrm>
              <a:off x="4176" y="288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57" name="Line 366"/>
            <p:cNvSpPr>
              <a:spLocks noChangeShapeType="1"/>
            </p:cNvSpPr>
            <p:nvPr/>
          </p:nvSpPr>
          <p:spPr bwMode="auto">
            <a:xfrm>
              <a:off x="4176" y="292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58" name="Line 367"/>
            <p:cNvSpPr>
              <a:spLocks noChangeShapeType="1"/>
            </p:cNvSpPr>
            <p:nvPr/>
          </p:nvSpPr>
          <p:spPr bwMode="auto">
            <a:xfrm flipV="1">
              <a:off x="4080" y="2592"/>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59" name="Line 368"/>
            <p:cNvSpPr>
              <a:spLocks noChangeShapeType="1"/>
            </p:cNvSpPr>
            <p:nvPr/>
          </p:nvSpPr>
          <p:spPr bwMode="auto">
            <a:xfrm>
              <a:off x="3792" y="2784"/>
              <a:ext cx="28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60" name="Line 369"/>
            <p:cNvSpPr>
              <a:spLocks noChangeShapeType="1"/>
            </p:cNvSpPr>
            <p:nvPr/>
          </p:nvSpPr>
          <p:spPr bwMode="auto">
            <a:xfrm>
              <a:off x="4080" y="2784"/>
              <a:ext cx="96"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61" name="Oval 370"/>
            <p:cNvSpPr>
              <a:spLocks noChangeArrowheads="1"/>
            </p:cNvSpPr>
            <p:nvPr/>
          </p:nvSpPr>
          <p:spPr bwMode="auto">
            <a:xfrm>
              <a:off x="4320" y="288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62" name="Oval 371"/>
            <p:cNvSpPr>
              <a:spLocks noChangeArrowheads="1"/>
            </p:cNvSpPr>
            <p:nvPr/>
          </p:nvSpPr>
          <p:spPr bwMode="auto">
            <a:xfrm>
              <a:off x="4368" y="288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63" name="Oval 372"/>
            <p:cNvSpPr>
              <a:spLocks noChangeArrowheads="1"/>
            </p:cNvSpPr>
            <p:nvPr/>
          </p:nvSpPr>
          <p:spPr bwMode="auto">
            <a:xfrm>
              <a:off x="4320" y="2832"/>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64" name="Oval 373"/>
            <p:cNvSpPr>
              <a:spLocks noChangeArrowheads="1"/>
            </p:cNvSpPr>
            <p:nvPr/>
          </p:nvSpPr>
          <p:spPr bwMode="auto">
            <a:xfrm>
              <a:off x="4368" y="283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65" name="Oval 374"/>
            <p:cNvSpPr>
              <a:spLocks noChangeArrowheads="1"/>
            </p:cNvSpPr>
            <p:nvPr/>
          </p:nvSpPr>
          <p:spPr bwMode="auto">
            <a:xfrm>
              <a:off x="4320" y="278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66" name="Oval 375"/>
            <p:cNvSpPr>
              <a:spLocks noChangeArrowheads="1"/>
            </p:cNvSpPr>
            <p:nvPr/>
          </p:nvSpPr>
          <p:spPr bwMode="auto">
            <a:xfrm>
              <a:off x="4368" y="278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15416" name="Rectangle 376"/>
            <p:cNvSpPr>
              <a:spLocks noChangeArrowheads="1"/>
            </p:cNvSpPr>
            <p:nvPr/>
          </p:nvSpPr>
          <p:spPr bwMode="auto">
            <a:xfrm>
              <a:off x="3456" y="2640"/>
              <a:ext cx="513" cy="233"/>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2</a:t>
              </a:r>
              <a:r>
                <a:rPr lang="en-US" altLang="zh-CN" i="1">
                  <a:latin typeface="Arial" charset="0"/>
                  <a:ea typeface="楷体_GB2312" pitchFamily="49" charset="-122"/>
                </a:rPr>
                <a:t>p</a:t>
              </a:r>
              <a:r>
                <a:rPr lang="en-US" altLang="zh-CN" baseline="30000">
                  <a:latin typeface="Arial" charset="0"/>
                  <a:ea typeface="楷体_GB2312" pitchFamily="49" charset="-122"/>
                </a:rPr>
                <a:t>6</a:t>
              </a:r>
            </a:p>
          </p:txBody>
        </p:sp>
        <p:sp>
          <p:nvSpPr>
            <p:cNvPr id="136268" name="Oval 377"/>
            <p:cNvSpPr>
              <a:spLocks noChangeArrowheads="1"/>
            </p:cNvSpPr>
            <p:nvPr/>
          </p:nvSpPr>
          <p:spPr bwMode="auto">
            <a:xfrm>
              <a:off x="4320" y="273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69" name="Oval 378"/>
            <p:cNvSpPr>
              <a:spLocks noChangeArrowheads="1"/>
            </p:cNvSpPr>
            <p:nvPr/>
          </p:nvSpPr>
          <p:spPr bwMode="auto">
            <a:xfrm>
              <a:off x="4368" y="273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70" name="Oval 379"/>
            <p:cNvSpPr>
              <a:spLocks noChangeArrowheads="1"/>
            </p:cNvSpPr>
            <p:nvPr/>
          </p:nvSpPr>
          <p:spPr bwMode="auto">
            <a:xfrm>
              <a:off x="4320" y="268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71" name="Oval 380"/>
            <p:cNvSpPr>
              <a:spLocks noChangeArrowheads="1"/>
            </p:cNvSpPr>
            <p:nvPr/>
          </p:nvSpPr>
          <p:spPr bwMode="auto">
            <a:xfrm>
              <a:off x="4368" y="268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72" name="Oval 381"/>
            <p:cNvSpPr>
              <a:spLocks noChangeArrowheads="1"/>
            </p:cNvSpPr>
            <p:nvPr/>
          </p:nvSpPr>
          <p:spPr bwMode="auto">
            <a:xfrm>
              <a:off x="4320" y="264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73" name="Oval 382"/>
            <p:cNvSpPr>
              <a:spLocks noChangeArrowheads="1"/>
            </p:cNvSpPr>
            <p:nvPr/>
          </p:nvSpPr>
          <p:spPr bwMode="auto">
            <a:xfrm>
              <a:off x="4368" y="264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74" name="Oval 383"/>
            <p:cNvSpPr>
              <a:spLocks noChangeArrowheads="1"/>
            </p:cNvSpPr>
            <p:nvPr/>
          </p:nvSpPr>
          <p:spPr bwMode="auto">
            <a:xfrm>
              <a:off x="3888" y="3120"/>
              <a:ext cx="47"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75" name="Oval 384"/>
            <p:cNvSpPr>
              <a:spLocks noChangeArrowheads="1"/>
            </p:cNvSpPr>
            <p:nvPr/>
          </p:nvSpPr>
          <p:spPr bwMode="auto">
            <a:xfrm>
              <a:off x="3935" y="312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76" name="Oval 385"/>
            <p:cNvSpPr>
              <a:spLocks noChangeArrowheads="1"/>
            </p:cNvSpPr>
            <p:nvPr/>
          </p:nvSpPr>
          <p:spPr bwMode="auto">
            <a:xfrm>
              <a:off x="3792" y="273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77" name="Oval 386"/>
            <p:cNvSpPr>
              <a:spLocks noChangeArrowheads="1"/>
            </p:cNvSpPr>
            <p:nvPr/>
          </p:nvSpPr>
          <p:spPr bwMode="auto">
            <a:xfrm>
              <a:off x="3840" y="273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78" name="Oval 387"/>
            <p:cNvSpPr>
              <a:spLocks noChangeArrowheads="1"/>
            </p:cNvSpPr>
            <p:nvPr/>
          </p:nvSpPr>
          <p:spPr bwMode="auto">
            <a:xfrm>
              <a:off x="3888" y="273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79" name="Oval 388"/>
            <p:cNvSpPr>
              <a:spLocks noChangeArrowheads="1"/>
            </p:cNvSpPr>
            <p:nvPr/>
          </p:nvSpPr>
          <p:spPr bwMode="auto">
            <a:xfrm>
              <a:off x="3936" y="273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80" name="Oval 389"/>
            <p:cNvSpPr>
              <a:spLocks noChangeArrowheads="1"/>
            </p:cNvSpPr>
            <p:nvPr/>
          </p:nvSpPr>
          <p:spPr bwMode="auto">
            <a:xfrm>
              <a:off x="3984" y="273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81" name="Oval 390"/>
            <p:cNvSpPr>
              <a:spLocks noChangeArrowheads="1"/>
            </p:cNvSpPr>
            <p:nvPr/>
          </p:nvSpPr>
          <p:spPr bwMode="auto">
            <a:xfrm>
              <a:off x="4032" y="273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82" name="Line 391"/>
            <p:cNvSpPr>
              <a:spLocks noChangeShapeType="1"/>
            </p:cNvSpPr>
            <p:nvPr/>
          </p:nvSpPr>
          <p:spPr bwMode="auto">
            <a:xfrm>
              <a:off x="3792" y="2352"/>
              <a:ext cx="28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83" name="Line 392"/>
            <p:cNvSpPr>
              <a:spLocks noChangeShapeType="1"/>
            </p:cNvSpPr>
            <p:nvPr/>
          </p:nvSpPr>
          <p:spPr bwMode="auto">
            <a:xfrm>
              <a:off x="4176" y="244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84" name="Line 393"/>
            <p:cNvSpPr>
              <a:spLocks noChangeShapeType="1"/>
            </p:cNvSpPr>
            <p:nvPr/>
          </p:nvSpPr>
          <p:spPr bwMode="auto">
            <a:xfrm>
              <a:off x="4176" y="230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85" name="Line 394"/>
            <p:cNvSpPr>
              <a:spLocks noChangeShapeType="1"/>
            </p:cNvSpPr>
            <p:nvPr/>
          </p:nvSpPr>
          <p:spPr bwMode="auto">
            <a:xfrm>
              <a:off x="4176" y="235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86" name="Line 395"/>
            <p:cNvSpPr>
              <a:spLocks noChangeShapeType="1"/>
            </p:cNvSpPr>
            <p:nvPr/>
          </p:nvSpPr>
          <p:spPr bwMode="auto">
            <a:xfrm>
              <a:off x="4176" y="240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87" name="Line 396"/>
            <p:cNvSpPr>
              <a:spLocks noChangeShapeType="1"/>
            </p:cNvSpPr>
            <p:nvPr/>
          </p:nvSpPr>
          <p:spPr bwMode="auto">
            <a:xfrm>
              <a:off x="4176" y="225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88" name="Line 397"/>
            <p:cNvSpPr>
              <a:spLocks noChangeShapeType="1"/>
            </p:cNvSpPr>
            <p:nvPr/>
          </p:nvSpPr>
          <p:spPr bwMode="auto">
            <a:xfrm>
              <a:off x="4176" y="249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89" name="Line 398"/>
            <p:cNvSpPr>
              <a:spLocks noChangeShapeType="1"/>
            </p:cNvSpPr>
            <p:nvPr/>
          </p:nvSpPr>
          <p:spPr bwMode="auto">
            <a:xfrm flipV="1">
              <a:off x="4080" y="2256"/>
              <a:ext cx="96" cy="9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90" name="Line 399"/>
            <p:cNvSpPr>
              <a:spLocks noChangeShapeType="1"/>
            </p:cNvSpPr>
            <p:nvPr/>
          </p:nvSpPr>
          <p:spPr bwMode="auto">
            <a:xfrm>
              <a:off x="4080" y="2352"/>
              <a:ext cx="96"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291" name="Oval 400"/>
            <p:cNvSpPr>
              <a:spLocks noChangeArrowheads="1"/>
            </p:cNvSpPr>
            <p:nvPr/>
          </p:nvSpPr>
          <p:spPr bwMode="auto">
            <a:xfrm>
              <a:off x="4320" y="2448"/>
              <a:ext cx="48" cy="4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92" name="Oval 401"/>
            <p:cNvSpPr>
              <a:spLocks noChangeArrowheads="1"/>
            </p:cNvSpPr>
            <p:nvPr/>
          </p:nvSpPr>
          <p:spPr bwMode="auto">
            <a:xfrm>
              <a:off x="4368" y="244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93" name="Oval 402"/>
            <p:cNvSpPr>
              <a:spLocks noChangeArrowheads="1"/>
            </p:cNvSpPr>
            <p:nvPr/>
          </p:nvSpPr>
          <p:spPr bwMode="auto">
            <a:xfrm>
              <a:off x="4320" y="240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94" name="Oval 403"/>
            <p:cNvSpPr>
              <a:spLocks noChangeArrowheads="1"/>
            </p:cNvSpPr>
            <p:nvPr/>
          </p:nvSpPr>
          <p:spPr bwMode="auto">
            <a:xfrm>
              <a:off x="4368" y="240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95" name="Oval 404"/>
            <p:cNvSpPr>
              <a:spLocks noChangeArrowheads="1"/>
            </p:cNvSpPr>
            <p:nvPr/>
          </p:nvSpPr>
          <p:spPr bwMode="auto">
            <a:xfrm>
              <a:off x="4320" y="235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296" name="Oval 405"/>
            <p:cNvSpPr>
              <a:spLocks noChangeArrowheads="1"/>
            </p:cNvSpPr>
            <p:nvPr/>
          </p:nvSpPr>
          <p:spPr bwMode="auto">
            <a:xfrm>
              <a:off x="4368" y="235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15446" name="Rectangle 406"/>
            <p:cNvSpPr>
              <a:spLocks noChangeArrowheads="1"/>
            </p:cNvSpPr>
            <p:nvPr/>
          </p:nvSpPr>
          <p:spPr bwMode="auto">
            <a:xfrm>
              <a:off x="3470" y="2251"/>
              <a:ext cx="465" cy="233"/>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3</a:t>
              </a:r>
              <a:r>
                <a:rPr lang="en-US" altLang="zh-CN" i="1">
                  <a:latin typeface="Arial" charset="0"/>
                  <a:ea typeface="楷体_GB2312" pitchFamily="49" charset="-122"/>
                </a:rPr>
                <a:t>s</a:t>
              </a:r>
              <a:r>
                <a:rPr lang="en-US" altLang="zh-CN" baseline="30000">
                  <a:latin typeface="Arial" charset="0"/>
                  <a:ea typeface="楷体_GB2312" pitchFamily="49" charset="-122"/>
                </a:rPr>
                <a:t>2</a:t>
              </a:r>
            </a:p>
          </p:txBody>
        </p:sp>
        <p:sp>
          <p:nvSpPr>
            <p:cNvPr id="215447" name="Rectangle 407"/>
            <p:cNvSpPr>
              <a:spLocks noChangeArrowheads="1"/>
            </p:cNvSpPr>
            <p:nvPr/>
          </p:nvSpPr>
          <p:spPr bwMode="auto">
            <a:xfrm>
              <a:off x="3504" y="3744"/>
              <a:ext cx="1280" cy="233"/>
            </a:xfrm>
            <a:prstGeom prst="rect">
              <a:avLst/>
            </a:prstGeom>
            <a:noFill/>
            <a:ln w="9525">
              <a:noFill/>
              <a:miter lim="800000"/>
              <a:headEnd/>
              <a:tailEnd/>
            </a:ln>
            <a:effectLst/>
          </p:spPr>
          <p:txBody>
            <a:bodyPr wrap="none">
              <a:spAutoFit/>
            </a:bodyPr>
            <a:lstStyle/>
            <a:p>
              <a:pPr eaLnBrk="0" hangingPunct="0">
                <a:defRPr/>
              </a:pPr>
              <a:r>
                <a:rPr lang="zh-CN" altLang="en-US">
                  <a:latin typeface="Arial" charset="0"/>
                  <a:ea typeface="楷体_GB2312" pitchFamily="49" charset="-122"/>
                </a:rPr>
                <a:t>镁能带结构示意图</a:t>
              </a:r>
            </a:p>
          </p:txBody>
        </p:sp>
        <p:sp>
          <p:nvSpPr>
            <p:cNvPr id="215448" name="Rectangle 408"/>
            <p:cNvSpPr>
              <a:spLocks noChangeArrowheads="1"/>
            </p:cNvSpPr>
            <p:nvPr/>
          </p:nvSpPr>
          <p:spPr bwMode="auto">
            <a:xfrm>
              <a:off x="4608" y="3434"/>
              <a:ext cx="796" cy="231"/>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1</a:t>
              </a:r>
              <a:r>
                <a:rPr lang="en-US" altLang="zh-CN" i="1">
                  <a:latin typeface="Arial" charset="0"/>
                  <a:ea typeface="楷体_GB2312" pitchFamily="49" charset="-122"/>
                </a:rPr>
                <a:t>s</a:t>
              </a:r>
              <a:r>
                <a:rPr lang="zh-CN" altLang="en-US">
                  <a:latin typeface="Arial" charset="0"/>
                  <a:ea typeface="楷体_GB2312" pitchFamily="49" charset="-122"/>
                </a:rPr>
                <a:t>能带</a:t>
              </a:r>
            </a:p>
          </p:txBody>
        </p:sp>
        <p:sp>
          <p:nvSpPr>
            <p:cNvPr id="215449" name="Rectangle 409"/>
            <p:cNvSpPr>
              <a:spLocks noChangeArrowheads="1"/>
            </p:cNvSpPr>
            <p:nvPr/>
          </p:nvSpPr>
          <p:spPr bwMode="auto">
            <a:xfrm>
              <a:off x="4608" y="3024"/>
              <a:ext cx="796" cy="231"/>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2</a:t>
              </a:r>
              <a:r>
                <a:rPr lang="en-US" altLang="zh-CN" i="1">
                  <a:latin typeface="Arial" charset="0"/>
                  <a:ea typeface="楷体_GB2312" pitchFamily="49" charset="-122"/>
                </a:rPr>
                <a:t>s</a:t>
              </a:r>
              <a:r>
                <a:rPr lang="zh-CN" altLang="en-US">
                  <a:latin typeface="Arial" charset="0"/>
                  <a:ea typeface="楷体_GB2312" pitchFamily="49" charset="-122"/>
                </a:rPr>
                <a:t>能带</a:t>
              </a:r>
            </a:p>
          </p:txBody>
        </p:sp>
        <p:sp>
          <p:nvSpPr>
            <p:cNvPr id="215450" name="Rectangle 410"/>
            <p:cNvSpPr>
              <a:spLocks noChangeArrowheads="1"/>
            </p:cNvSpPr>
            <p:nvPr/>
          </p:nvSpPr>
          <p:spPr bwMode="auto">
            <a:xfrm>
              <a:off x="4600" y="2640"/>
              <a:ext cx="820" cy="231"/>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2</a:t>
              </a:r>
              <a:r>
                <a:rPr lang="en-US" altLang="zh-CN" i="1">
                  <a:latin typeface="Arial" charset="0"/>
                  <a:ea typeface="楷体_GB2312" pitchFamily="49" charset="-122"/>
                </a:rPr>
                <a:t>p</a:t>
              </a:r>
              <a:r>
                <a:rPr lang="zh-CN" altLang="en-US">
                  <a:latin typeface="Arial" charset="0"/>
                  <a:ea typeface="楷体_GB2312" pitchFamily="49" charset="-122"/>
                </a:rPr>
                <a:t>能带</a:t>
              </a:r>
            </a:p>
          </p:txBody>
        </p:sp>
        <p:sp>
          <p:nvSpPr>
            <p:cNvPr id="215451" name="Rectangle 411"/>
            <p:cNvSpPr>
              <a:spLocks noChangeArrowheads="1"/>
            </p:cNvSpPr>
            <p:nvPr/>
          </p:nvSpPr>
          <p:spPr bwMode="auto">
            <a:xfrm>
              <a:off x="4608" y="2256"/>
              <a:ext cx="796" cy="231"/>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3</a:t>
              </a:r>
              <a:r>
                <a:rPr lang="en-US" altLang="zh-CN" i="1">
                  <a:latin typeface="Arial" charset="0"/>
                  <a:ea typeface="楷体_GB2312" pitchFamily="49" charset="-122"/>
                </a:rPr>
                <a:t>s</a:t>
              </a:r>
              <a:r>
                <a:rPr lang="zh-CN" altLang="en-US">
                  <a:latin typeface="Arial" charset="0"/>
                  <a:ea typeface="楷体_GB2312" pitchFamily="49" charset="-122"/>
                </a:rPr>
                <a:t>能带</a:t>
              </a:r>
            </a:p>
          </p:txBody>
        </p:sp>
        <p:sp>
          <p:nvSpPr>
            <p:cNvPr id="136303" name="Line 412"/>
            <p:cNvSpPr>
              <a:spLocks noChangeShapeType="1"/>
            </p:cNvSpPr>
            <p:nvPr/>
          </p:nvSpPr>
          <p:spPr bwMode="auto">
            <a:xfrm>
              <a:off x="4176" y="201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04" name="Line 413"/>
            <p:cNvSpPr>
              <a:spLocks noChangeShapeType="1"/>
            </p:cNvSpPr>
            <p:nvPr/>
          </p:nvSpPr>
          <p:spPr bwMode="auto">
            <a:xfrm>
              <a:off x="4176" y="206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05" name="Line 414"/>
            <p:cNvSpPr>
              <a:spLocks noChangeShapeType="1"/>
            </p:cNvSpPr>
            <p:nvPr/>
          </p:nvSpPr>
          <p:spPr bwMode="auto">
            <a:xfrm>
              <a:off x="4176" y="211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06" name="Line 415"/>
            <p:cNvSpPr>
              <a:spLocks noChangeShapeType="1"/>
            </p:cNvSpPr>
            <p:nvPr/>
          </p:nvSpPr>
          <p:spPr bwMode="auto">
            <a:xfrm>
              <a:off x="4176" y="2160"/>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07" name="Line 416"/>
            <p:cNvSpPr>
              <a:spLocks noChangeShapeType="1"/>
            </p:cNvSpPr>
            <p:nvPr/>
          </p:nvSpPr>
          <p:spPr bwMode="auto">
            <a:xfrm>
              <a:off x="4176" y="2208"/>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08" name="Line 417"/>
            <p:cNvSpPr>
              <a:spLocks noChangeShapeType="1"/>
            </p:cNvSpPr>
            <p:nvPr/>
          </p:nvSpPr>
          <p:spPr bwMode="auto">
            <a:xfrm>
              <a:off x="4176" y="2256"/>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09" name="Line 418"/>
            <p:cNvSpPr>
              <a:spLocks noChangeShapeType="1"/>
            </p:cNvSpPr>
            <p:nvPr/>
          </p:nvSpPr>
          <p:spPr bwMode="auto">
            <a:xfrm>
              <a:off x="4176" y="2304"/>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10" name="Line 419"/>
            <p:cNvSpPr>
              <a:spLocks noChangeShapeType="1"/>
            </p:cNvSpPr>
            <p:nvPr/>
          </p:nvSpPr>
          <p:spPr bwMode="auto">
            <a:xfrm>
              <a:off x="4176" y="2352"/>
              <a:ext cx="43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11" name="Line 420"/>
            <p:cNvSpPr>
              <a:spLocks noChangeShapeType="1"/>
            </p:cNvSpPr>
            <p:nvPr/>
          </p:nvSpPr>
          <p:spPr bwMode="auto">
            <a:xfrm flipV="1">
              <a:off x="4080" y="2016"/>
              <a:ext cx="96" cy="1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12" name="Line 421"/>
            <p:cNvSpPr>
              <a:spLocks noChangeShapeType="1"/>
            </p:cNvSpPr>
            <p:nvPr/>
          </p:nvSpPr>
          <p:spPr bwMode="auto">
            <a:xfrm>
              <a:off x="3792" y="2208"/>
              <a:ext cx="28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6313" name="Line 422"/>
            <p:cNvSpPr>
              <a:spLocks noChangeShapeType="1"/>
            </p:cNvSpPr>
            <p:nvPr/>
          </p:nvSpPr>
          <p:spPr bwMode="auto">
            <a:xfrm>
              <a:off x="4080" y="2208"/>
              <a:ext cx="96"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63" name="Rectangle 423"/>
            <p:cNvSpPr>
              <a:spLocks noChangeArrowheads="1"/>
            </p:cNvSpPr>
            <p:nvPr/>
          </p:nvSpPr>
          <p:spPr bwMode="auto">
            <a:xfrm>
              <a:off x="3456" y="2016"/>
              <a:ext cx="739" cy="233"/>
            </a:xfrm>
            <a:prstGeom prst="rect">
              <a:avLst/>
            </a:prstGeom>
            <a:noFill/>
            <a:ln w="9525">
              <a:noFill/>
              <a:miter lim="800000"/>
              <a:headEnd/>
              <a:tailEnd/>
            </a:ln>
            <a:effectLst/>
          </p:spPr>
          <p:txBody>
            <a:bodyPr>
              <a:spAutoFit/>
            </a:bodyPr>
            <a:lstStyle/>
            <a:p>
              <a:pPr eaLnBrk="0" hangingPunct="0">
                <a:defRPr/>
              </a:pPr>
              <a:r>
                <a:rPr lang="en-US" altLang="zh-CN">
                  <a:latin typeface="Arial" charset="0"/>
                  <a:ea typeface="楷体_GB2312" pitchFamily="49" charset="-122"/>
                </a:rPr>
                <a:t>3</a:t>
              </a:r>
              <a:r>
                <a:rPr lang="en-US" altLang="zh-CN" i="1">
                  <a:latin typeface="Arial" charset="0"/>
                  <a:ea typeface="楷体_GB2312" pitchFamily="49" charset="-122"/>
                </a:rPr>
                <a:t>p</a:t>
              </a:r>
              <a:r>
                <a:rPr lang="en-US" altLang="zh-CN" baseline="30000">
                  <a:latin typeface="Arial" charset="0"/>
                  <a:ea typeface="楷体_GB2312" pitchFamily="49" charset="-122"/>
                </a:rPr>
                <a:t>0</a:t>
              </a:r>
            </a:p>
          </p:txBody>
        </p:sp>
        <p:sp>
          <p:nvSpPr>
            <p:cNvPr id="136315" name="Oval 424"/>
            <p:cNvSpPr>
              <a:spLocks noChangeArrowheads="1"/>
            </p:cNvSpPr>
            <p:nvPr/>
          </p:nvSpPr>
          <p:spPr bwMode="auto">
            <a:xfrm>
              <a:off x="3888" y="23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16" name="Oval 425"/>
            <p:cNvSpPr>
              <a:spLocks noChangeArrowheads="1"/>
            </p:cNvSpPr>
            <p:nvPr/>
          </p:nvSpPr>
          <p:spPr bwMode="auto">
            <a:xfrm>
              <a:off x="3936" y="23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17" name="Oval 426"/>
            <p:cNvSpPr>
              <a:spLocks noChangeArrowheads="1"/>
            </p:cNvSpPr>
            <p:nvPr/>
          </p:nvSpPr>
          <p:spPr bwMode="auto">
            <a:xfrm>
              <a:off x="4320" y="23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18" name="Oval 427"/>
            <p:cNvSpPr>
              <a:spLocks noChangeArrowheads="1"/>
            </p:cNvSpPr>
            <p:nvPr/>
          </p:nvSpPr>
          <p:spPr bwMode="auto">
            <a:xfrm>
              <a:off x="4368" y="23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19" name="Oval 428"/>
            <p:cNvSpPr>
              <a:spLocks noChangeArrowheads="1"/>
            </p:cNvSpPr>
            <p:nvPr/>
          </p:nvSpPr>
          <p:spPr bwMode="auto">
            <a:xfrm>
              <a:off x="4320" y="225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20" name="Oval 429"/>
            <p:cNvSpPr>
              <a:spLocks noChangeArrowheads="1"/>
            </p:cNvSpPr>
            <p:nvPr/>
          </p:nvSpPr>
          <p:spPr bwMode="auto">
            <a:xfrm>
              <a:off x="4368" y="225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21" name="Oval 430"/>
            <p:cNvSpPr>
              <a:spLocks noChangeArrowheads="1"/>
            </p:cNvSpPr>
            <p:nvPr/>
          </p:nvSpPr>
          <p:spPr bwMode="auto">
            <a:xfrm>
              <a:off x="4320" y="220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36322" name="Oval 431"/>
            <p:cNvSpPr>
              <a:spLocks noChangeArrowheads="1"/>
            </p:cNvSpPr>
            <p:nvPr/>
          </p:nvSpPr>
          <p:spPr bwMode="auto">
            <a:xfrm>
              <a:off x="4368" y="2208"/>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15472" name="Rectangle 432"/>
            <p:cNvSpPr>
              <a:spLocks noChangeArrowheads="1"/>
            </p:cNvSpPr>
            <p:nvPr/>
          </p:nvSpPr>
          <p:spPr bwMode="auto">
            <a:xfrm>
              <a:off x="4600" y="2064"/>
              <a:ext cx="820" cy="231"/>
            </a:xfrm>
            <a:prstGeom prst="rect">
              <a:avLst/>
            </a:prstGeom>
            <a:noFill/>
            <a:ln w="9525">
              <a:noFill/>
              <a:miter lim="800000"/>
              <a:headEnd/>
              <a:tailEnd/>
            </a:ln>
            <a:effectLst/>
          </p:spPr>
          <p:txBody>
            <a:bodyPr>
              <a:spAutoFit/>
            </a:bodyPr>
            <a:lstStyle/>
            <a:p>
              <a:pPr eaLnBrk="0" hangingPunct="0">
                <a:defRPr/>
              </a:pPr>
              <a:r>
                <a:rPr lang="en-US" altLang="zh-CN" dirty="0">
                  <a:latin typeface="Arial" charset="0"/>
                  <a:ea typeface="楷体_GB2312" pitchFamily="49" charset="-122"/>
                </a:rPr>
                <a:t>3</a:t>
              </a:r>
              <a:r>
                <a:rPr lang="en-US" altLang="zh-CN" i="1" dirty="0">
                  <a:latin typeface="Arial" charset="0"/>
                  <a:ea typeface="楷体_GB2312" pitchFamily="49" charset="-122"/>
                </a:rPr>
                <a:t>p</a:t>
              </a:r>
              <a:r>
                <a:rPr lang="zh-CN" altLang="en-US" dirty="0">
                  <a:latin typeface="Arial" charset="0"/>
                  <a:ea typeface="楷体_GB2312" pitchFamily="49" charset="-122"/>
                </a:rPr>
                <a:t>能带</a:t>
              </a:r>
            </a:p>
          </p:txBody>
        </p:sp>
      </p:grpSp>
      <p:sp>
        <p:nvSpPr>
          <p:cNvPr id="136197" name="标题 402"/>
          <p:cNvSpPr>
            <a:spLocks noGrp="1"/>
          </p:cNvSpPr>
          <p:nvPr>
            <p:ph type="ctrTitle"/>
          </p:nvPr>
        </p:nvSpPr>
        <p:spPr>
          <a:xfrm>
            <a:off x="251520" y="333375"/>
            <a:ext cx="6552505" cy="620713"/>
          </a:xfrm>
        </p:spPr>
        <p:txBody>
          <a:bodyPr/>
          <a:lstStyle/>
          <a:p>
            <a:r>
              <a:rPr lang="en-US" altLang="zh-CN" sz="3200" dirty="0">
                <a:latin typeface="Arial" panose="020B0604020202020204" pitchFamily="34" charset="0"/>
                <a:cs typeface="Arial" panose="020B0604020202020204" pitchFamily="34" charset="0"/>
              </a:rPr>
              <a:t>2.3.3.2  </a:t>
            </a:r>
            <a:r>
              <a:rPr lang="zh-CN" altLang="en-US" sz="3200" dirty="0"/>
              <a:t>金属键的能带理论</a:t>
            </a:r>
          </a:p>
        </p:txBody>
      </p:sp>
    </p:spTree>
  </p:cSld>
  <p:clrMapOvr>
    <a:masterClrMapping/>
  </p:clrMapOvr>
  <p:transition advClick="0"/>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395288" y="1052513"/>
            <a:ext cx="8497192" cy="5354479"/>
          </a:xfrm>
          <a:prstGeom prst="rect">
            <a:avLst/>
          </a:prstGeom>
          <a:noFill/>
          <a:ln w="9525">
            <a:noFill/>
            <a:miter lim="800000"/>
            <a:headEnd/>
            <a:tailEnd/>
          </a:ln>
          <a:effectLst/>
        </p:spPr>
        <p:txBody>
          <a:bodyPr wrap="square">
            <a:spAutoFit/>
          </a:bodyPr>
          <a:lstStyle/>
          <a:p>
            <a:pPr eaLnBrk="0" hangingPunct="0">
              <a:lnSpc>
                <a:spcPct val="125000"/>
              </a:lnSpc>
              <a:spcBef>
                <a:spcPts val="600"/>
              </a:spcBef>
              <a:defRPr/>
            </a:pPr>
            <a:r>
              <a:rPr lang="en-US" altLang="zh-CN" sz="2400" b="1" dirty="0">
                <a:latin typeface="Times New Roman" panose="02020603050405020304" pitchFamily="18" charset="0"/>
                <a:ea typeface="仿宋" pitchFamily="49" charset="-122"/>
                <a:cs typeface="Times New Roman" panose="02020603050405020304" pitchFamily="18" charset="0"/>
              </a:rPr>
              <a:t>    </a:t>
            </a:r>
            <a:r>
              <a:rPr lang="zh-CN" altLang="en-US" sz="2400" b="1" dirty="0">
                <a:latin typeface="Times New Roman" panose="02020603050405020304" pitchFamily="18" charset="0"/>
                <a:ea typeface="仿宋" pitchFamily="49" charset="-122"/>
                <a:cs typeface="Times New Roman" panose="02020603050405020304" pitchFamily="18" charset="0"/>
              </a:rPr>
              <a:t>根据能带理论，可以很好地解释导体、半导体和绝缘体导电性能的差异，在于禁带的宽度及价带电子的分布状况。</a:t>
            </a:r>
          </a:p>
          <a:p>
            <a:pPr eaLnBrk="0" hangingPunct="0">
              <a:lnSpc>
                <a:spcPct val="125000"/>
              </a:lnSpc>
              <a:spcBef>
                <a:spcPts val="600"/>
              </a:spcBef>
              <a:defRPr/>
            </a:pPr>
            <a:r>
              <a:rPr lang="zh-CN" altLang="en-US" sz="2400" b="1" dirty="0">
                <a:latin typeface="Times New Roman" panose="02020603050405020304" pitchFamily="18" charset="0"/>
                <a:ea typeface="仿宋" pitchFamily="49" charset="-122"/>
                <a:cs typeface="Times New Roman" panose="02020603050405020304" pitchFamily="18" charset="0"/>
              </a:rPr>
              <a:t>① 导体：价带为导带或重带，禁带宽度</a:t>
            </a:r>
            <a:r>
              <a:rPr lang="en-US" altLang="zh-CN" sz="2400" b="1" i="1" dirty="0" err="1">
                <a:latin typeface="Times New Roman" panose="02020603050405020304" pitchFamily="18" charset="0"/>
                <a:ea typeface="仿宋" pitchFamily="49" charset="-122"/>
                <a:cs typeface="Times New Roman" panose="02020603050405020304" pitchFamily="18" charset="0"/>
              </a:rPr>
              <a:t>E</a:t>
            </a:r>
            <a:r>
              <a:rPr lang="en-US" altLang="zh-CN" sz="2400" b="1" i="1" baseline="-25000" dirty="0" err="1">
                <a:latin typeface="Times New Roman" panose="02020603050405020304" pitchFamily="18" charset="0"/>
                <a:ea typeface="仿宋" pitchFamily="49" charset="-122"/>
                <a:cs typeface="Times New Roman" panose="02020603050405020304" pitchFamily="18" charset="0"/>
              </a:rPr>
              <a:t>g</a:t>
            </a:r>
            <a:r>
              <a:rPr lang="en-US" altLang="zh-CN" sz="2400" b="1" i="1" dirty="0">
                <a:latin typeface="Times New Roman" panose="02020603050405020304" pitchFamily="18" charset="0"/>
                <a:ea typeface="仿宋" pitchFamily="49" charset="-122"/>
                <a:cs typeface="Times New Roman" panose="02020603050405020304" pitchFamily="18" charset="0"/>
              </a:rPr>
              <a:t> </a:t>
            </a:r>
            <a:r>
              <a:rPr lang="en-US" altLang="zh-CN" sz="2400" b="1" dirty="0">
                <a:latin typeface="Times New Roman" panose="02020603050405020304" pitchFamily="18" charset="0"/>
                <a:ea typeface="仿宋" pitchFamily="49" charset="-122"/>
                <a:cs typeface="Times New Roman" panose="02020603050405020304" pitchFamily="18" charset="0"/>
                <a:sym typeface="Symbol" pitchFamily="18" charset="2"/>
              </a:rPr>
              <a:t> 0.3 eV</a:t>
            </a:r>
            <a:r>
              <a:rPr lang="zh-CN" altLang="en-US" sz="2400" b="1" dirty="0">
                <a:latin typeface="Times New Roman" panose="02020603050405020304" pitchFamily="18" charset="0"/>
                <a:ea typeface="仿宋" pitchFamily="49" charset="-122"/>
                <a:cs typeface="Times New Roman" panose="02020603050405020304" pitchFamily="18" charset="0"/>
                <a:sym typeface="Symbol" pitchFamily="18" charset="2"/>
              </a:rPr>
              <a:t>。外电场作用下，电子可由满带</a:t>
            </a:r>
            <a:r>
              <a:rPr lang="zh-CN" altLang="en-US" sz="2400" b="1" dirty="0">
                <a:latin typeface="Times New Roman" panose="02020603050405020304" pitchFamily="18" charset="0"/>
                <a:ea typeface="仿宋" pitchFamily="49" charset="-122"/>
                <a:cs typeface="Times New Roman" panose="02020603050405020304" pitchFamily="18" charset="0"/>
              </a:rPr>
              <a:t>带结构</a:t>
            </a:r>
            <a:r>
              <a:rPr lang="zh-CN" altLang="en-US" sz="2400" b="1" dirty="0">
                <a:latin typeface="Times New Roman" panose="02020603050405020304" pitchFamily="18" charset="0"/>
                <a:ea typeface="仿宋" pitchFamily="49" charset="-122"/>
                <a:cs typeface="Times New Roman" panose="02020603050405020304" pitchFamily="18" charset="0"/>
                <a:sym typeface="Symbol" pitchFamily="18" charset="2"/>
              </a:rPr>
              <a:t>跃迁至空带</a:t>
            </a:r>
            <a:r>
              <a:rPr lang="en-US" altLang="zh-CN" sz="2400" b="1" dirty="0">
                <a:latin typeface="Times New Roman" panose="02020603050405020304" pitchFamily="18" charset="0"/>
                <a:ea typeface="仿宋" pitchFamily="49" charset="-122"/>
                <a:cs typeface="Times New Roman" panose="02020603050405020304" pitchFamily="18" charset="0"/>
                <a:sym typeface="Symbol" pitchFamily="18" charset="2"/>
              </a:rPr>
              <a:t>,</a:t>
            </a:r>
            <a:r>
              <a:rPr lang="zh-CN" altLang="en-US" sz="2400" b="1" dirty="0">
                <a:latin typeface="Times New Roman" panose="02020603050405020304" pitchFamily="18" charset="0"/>
                <a:ea typeface="仿宋" pitchFamily="49" charset="-122"/>
                <a:cs typeface="Times New Roman" panose="02020603050405020304" pitchFamily="18" charset="0"/>
                <a:sym typeface="Symbol" pitchFamily="18" charset="2"/>
              </a:rPr>
              <a:t>如金属导体。</a:t>
            </a:r>
            <a:endParaRPr lang="zh-CN" altLang="en-US" sz="2400" b="1" dirty="0">
              <a:latin typeface="Times New Roman" panose="02020603050405020304" pitchFamily="18" charset="0"/>
              <a:ea typeface="仿宋" pitchFamily="49" charset="-122"/>
              <a:cs typeface="Times New Roman" panose="02020603050405020304" pitchFamily="18" charset="0"/>
            </a:endParaRPr>
          </a:p>
          <a:p>
            <a:pPr eaLnBrk="0" hangingPunct="0">
              <a:lnSpc>
                <a:spcPct val="125000"/>
              </a:lnSpc>
              <a:spcBef>
                <a:spcPts val="600"/>
              </a:spcBef>
              <a:defRPr/>
            </a:pPr>
            <a:r>
              <a:rPr lang="zh-CN" altLang="en-US" sz="2400" b="1" dirty="0">
                <a:latin typeface="Times New Roman" panose="02020603050405020304" pitchFamily="18" charset="0"/>
                <a:ea typeface="仿宋" pitchFamily="49" charset="-122"/>
                <a:cs typeface="Times New Roman" panose="02020603050405020304" pitchFamily="18" charset="0"/>
              </a:rPr>
              <a:t>② 半导体：价带为满带，但禁带宽度不大，</a:t>
            </a:r>
            <a:r>
              <a:rPr lang="en-US" altLang="zh-CN" sz="2400" b="1" dirty="0">
                <a:latin typeface="Times New Roman" panose="02020603050405020304" pitchFamily="18" charset="0"/>
                <a:ea typeface="仿宋" pitchFamily="49" charset="-122"/>
                <a:cs typeface="Times New Roman" panose="02020603050405020304" pitchFamily="18" charset="0"/>
                <a:sym typeface="Symbol" pitchFamily="18" charset="2"/>
              </a:rPr>
              <a:t>0.3 eV</a:t>
            </a:r>
            <a:r>
              <a:rPr lang="en-US" altLang="zh-CN" sz="2400" b="1" i="1" dirty="0">
                <a:latin typeface="Times New Roman" panose="02020603050405020304" pitchFamily="18" charset="0"/>
                <a:ea typeface="仿宋" pitchFamily="49" charset="-122"/>
                <a:cs typeface="Times New Roman" panose="02020603050405020304" pitchFamily="18" charset="0"/>
                <a:sym typeface="Symbol" pitchFamily="18" charset="2"/>
              </a:rPr>
              <a:t> </a:t>
            </a:r>
            <a:r>
              <a:rPr lang="en-US" altLang="zh-CN" sz="2400" b="1" dirty="0">
                <a:latin typeface="Times New Roman" panose="02020603050405020304" pitchFamily="18" charset="0"/>
                <a:ea typeface="仿宋" pitchFamily="49" charset="-122"/>
                <a:cs typeface="Times New Roman" panose="02020603050405020304" pitchFamily="18" charset="0"/>
                <a:sym typeface="Symbol" pitchFamily="18" charset="2"/>
              </a:rPr>
              <a:t></a:t>
            </a:r>
            <a:r>
              <a:rPr lang="en-US" altLang="zh-CN" sz="2400" b="1" dirty="0">
                <a:latin typeface="Times New Roman" panose="02020603050405020304" pitchFamily="18" charset="0"/>
                <a:ea typeface="仿宋" pitchFamily="49" charset="-122"/>
                <a:cs typeface="Times New Roman" panose="02020603050405020304" pitchFamily="18" charset="0"/>
              </a:rPr>
              <a:t> </a:t>
            </a:r>
            <a:r>
              <a:rPr lang="en-US" altLang="zh-CN" sz="2400" b="1" i="1" dirty="0" err="1">
                <a:latin typeface="Times New Roman" panose="02020603050405020304" pitchFamily="18" charset="0"/>
                <a:ea typeface="仿宋" pitchFamily="49" charset="-122"/>
                <a:cs typeface="Times New Roman" panose="02020603050405020304" pitchFamily="18" charset="0"/>
              </a:rPr>
              <a:t>E</a:t>
            </a:r>
            <a:r>
              <a:rPr lang="en-US" altLang="zh-CN" sz="2400" b="1" i="1" baseline="-25000" dirty="0" err="1">
                <a:latin typeface="Times New Roman" panose="02020603050405020304" pitchFamily="18" charset="0"/>
                <a:ea typeface="仿宋" pitchFamily="49" charset="-122"/>
                <a:cs typeface="Times New Roman" panose="02020603050405020304" pitchFamily="18" charset="0"/>
              </a:rPr>
              <a:t>g</a:t>
            </a:r>
            <a:r>
              <a:rPr lang="en-US" altLang="zh-CN" sz="2400" b="1" i="1" dirty="0">
                <a:latin typeface="Times New Roman" panose="02020603050405020304" pitchFamily="18" charset="0"/>
                <a:ea typeface="仿宋" pitchFamily="49" charset="-122"/>
                <a:cs typeface="Times New Roman" panose="02020603050405020304" pitchFamily="18" charset="0"/>
              </a:rPr>
              <a:t> </a:t>
            </a:r>
            <a:r>
              <a:rPr lang="en-US" altLang="zh-CN" sz="2400" b="1" dirty="0">
                <a:latin typeface="Times New Roman" panose="02020603050405020304" pitchFamily="18" charset="0"/>
                <a:ea typeface="仿宋" pitchFamily="49" charset="-122"/>
                <a:cs typeface="Times New Roman" panose="02020603050405020304" pitchFamily="18" charset="0"/>
                <a:sym typeface="Symbol" pitchFamily="18" charset="2"/>
              </a:rPr>
              <a:t> 3 eV</a:t>
            </a:r>
            <a:r>
              <a:rPr lang="zh-CN" altLang="en-US" sz="2400" b="1" dirty="0">
                <a:latin typeface="Times New Roman" panose="02020603050405020304" pitchFamily="18" charset="0"/>
                <a:ea typeface="仿宋" pitchFamily="49" charset="-122"/>
                <a:cs typeface="Times New Roman" panose="02020603050405020304" pitchFamily="18" charset="0"/>
                <a:sym typeface="Symbol" pitchFamily="18" charset="2"/>
              </a:rPr>
              <a:t>，一般条件下，满带中的电子不能跃迁至空带，不能导电；但在光照或加热条件下，满带中的电子吸收足够的能量后，可跃迁至导带，具有导电性。如单晶硅、单晶锗等。</a:t>
            </a:r>
            <a:endParaRPr lang="en-US" altLang="zh-CN" sz="2400" b="1" dirty="0">
              <a:latin typeface="Times New Roman" panose="02020603050405020304" pitchFamily="18" charset="0"/>
              <a:ea typeface="仿宋" pitchFamily="49" charset="-122"/>
              <a:cs typeface="Times New Roman" panose="02020603050405020304" pitchFamily="18" charset="0"/>
              <a:sym typeface="Symbol" pitchFamily="18" charset="2"/>
            </a:endParaRPr>
          </a:p>
          <a:p>
            <a:pPr eaLnBrk="0" hangingPunct="0">
              <a:lnSpc>
                <a:spcPct val="125000"/>
              </a:lnSpc>
              <a:spcBef>
                <a:spcPts val="600"/>
              </a:spcBef>
              <a:defRPr/>
            </a:pPr>
            <a:r>
              <a:rPr lang="zh-CN" altLang="en-US" sz="2400" b="1" dirty="0">
                <a:latin typeface="Times New Roman" panose="02020603050405020304" pitchFamily="18" charset="0"/>
                <a:ea typeface="仿宋" pitchFamily="49" charset="-122"/>
                <a:cs typeface="Times New Roman" panose="02020603050405020304" pitchFamily="18" charset="0"/>
              </a:rPr>
              <a:t>③ 绝缘体：价带为满带，禁带宽度大，</a:t>
            </a:r>
            <a:r>
              <a:rPr lang="en-US" altLang="zh-CN" sz="2400" b="1" i="1" dirty="0" err="1">
                <a:latin typeface="Times New Roman" panose="02020603050405020304" pitchFamily="18" charset="0"/>
                <a:ea typeface="仿宋" pitchFamily="49" charset="-122"/>
                <a:cs typeface="Times New Roman" panose="02020603050405020304" pitchFamily="18" charset="0"/>
              </a:rPr>
              <a:t>E</a:t>
            </a:r>
            <a:r>
              <a:rPr lang="en-US" altLang="zh-CN" sz="2400" b="1" i="1" baseline="-25000" dirty="0" err="1">
                <a:latin typeface="Times New Roman" panose="02020603050405020304" pitchFamily="18" charset="0"/>
                <a:ea typeface="仿宋" pitchFamily="49" charset="-122"/>
                <a:cs typeface="Times New Roman" panose="02020603050405020304" pitchFamily="18" charset="0"/>
              </a:rPr>
              <a:t>g</a:t>
            </a:r>
            <a:r>
              <a:rPr lang="en-US" altLang="zh-CN" sz="2400" b="1" i="1" baseline="-25000" dirty="0">
                <a:latin typeface="Times New Roman" panose="02020603050405020304" pitchFamily="18" charset="0"/>
                <a:ea typeface="仿宋" pitchFamily="49" charset="-122"/>
                <a:cs typeface="Times New Roman" panose="02020603050405020304" pitchFamily="18" charset="0"/>
              </a:rPr>
              <a:t> </a:t>
            </a:r>
            <a:r>
              <a:rPr lang="en-US" altLang="zh-CN" sz="2400" b="1" i="1" dirty="0">
                <a:latin typeface="Times New Roman" panose="02020603050405020304" pitchFamily="18" charset="0"/>
                <a:ea typeface="仿宋" pitchFamily="49" charset="-122"/>
                <a:cs typeface="Times New Roman" panose="02020603050405020304" pitchFamily="18" charset="0"/>
                <a:sym typeface="Symbol" pitchFamily="18" charset="2"/>
              </a:rPr>
              <a:t> </a:t>
            </a:r>
            <a:r>
              <a:rPr lang="en-US" altLang="zh-CN" sz="2400" b="1" dirty="0">
                <a:latin typeface="Times New Roman" panose="02020603050405020304" pitchFamily="18" charset="0"/>
                <a:ea typeface="仿宋" pitchFamily="49" charset="-122"/>
                <a:cs typeface="Times New Roman" panose="02020603050405020304" pitchFamily="18" charset="0"/>
                <a:sym typeface="Symbol" pitchFamily="18" charset="2"/>
              </a:rPr>
              <a:t>5 eV</a:t>
            </a:r>
            <a:r>
              <a:rPr lang="zh-CN" altLang="en-US" sz="2400" b="1" dirty="0">
                <a:latin typeface="Times New Roman" panose="02020603050405020304" pitchFamily="18" charset="0"/>
                <a:ea typeface="仿宋" pitchFamily="49" charset="-122"/>
                <a:cs typeface="Times New Roman" panose="02020603050405020304" pitchFamily="18" charset="0"/>
                <a:sym typeface="Symbol" pitchFamily="18" charset="2"/>
              </a:rPr>
              <a:t>，外电场作用下，外电场作用下，满带中的电子不能越过禁带跃迁至空带，因而不能导电。如金刚石。 </a:t>
            </a:r>
          </a:p>
        </p:txBody>
      </p:sp>
      <p:sp>
        <p:nvSpPr>
          <p:cNvPr id="137219" name="标题 3"/>
          <p:cNvSpPr>
            <a:spLocks noGrp="1"/>
          </p:cNvSpPr>
          <p:nvPr>
            <p:ph type="title"/>
          </p:nvPr>
        </p:nvSpPr>
        <p:spPr>
          <a:xfrm>
            <a:off x="251520" y="315913"/>
            <a:ext cx="6609655" cy="676275"/>
          </a:xfrm>
        </p:spPr>
        <p:txBody>
          <a:bodyPr/>
          <a:lstStyle/>
          <a:p>
            <a:r>
              <a:rPr lang="en-US" altLang="zh-CN" dirty="0">
                <a:latin typeface="Arial" panose="020B0604020202020204" pitchFamily="34" charset="0"/>
                <a:cs typeface="Arial" panose="020B0604020202020204" pitchFamily="34" charset="0"/>
              </a:rPr>
              <a:t>2.3.3.2  </a:t>
            </a:r>
            <a:r>
              <a:rPr lang="zh-CN" altLang="en-US" dirty="0"/>
              <a:t>金属键的能带理论</a:t>
            </a:r>
          </a:p>
        </p:txBody>
      </p:sp>
    </p:spTree>
  </p:cSld>
  <p:clrMapOvr>
    <a:masterClrMapping/>
  </p:clrMapOvr>
  <p:transition advClick="0"/>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2.3.4  </a:t>
            </a:r>
            <a:r>
              <a:rPr lang="zh-CN" altLang="en-US" dirty="0"/>
              <a:t>分子间力和氢键</a:t>
            </a:r>
          </a:p>
        </p:txBody>
      </p:sp>
      <p:sp>
        <p:nvSpPr>
          <p:cNvPr id="966659" name="Rectangle 3"/>
          <p:cNvSpPr>
            <a:spLocks noChangeArrowheads="1"/>
          </p:cNvSpPr>
          <p:nvPr/>
        </p:nvSpPr>
        <p:spPr bwMode="auto">
          <a:xfrm>
            <a:off x="323850" y="1052513"/>
            <a:ext cx="5414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50000"/>
              </a:spcBef>
              <a:buClrTx/>
              <a:buSzPct val="90000"/>
              <a:buFontTx/>
              <a:buNone/>
            </a:pPr>
            <a:r>
              <a:rPr lang="en-US" altLang="zh-CN" b="0" dirty="0">
                <a:latin typeface="Times New Roman" panose="02020603050405020304" pitchFamily="18" charset="0"/>
                <a:ea typeface="宋体" pitchFamily="2" charset="-122"/>
                <a:cs typeface="Times New Roman" panose="02020603050405020304" pitchFamily="18" charset="0"/>
              </a:rPr>
              <a:t>2.3.4.1 </a:t>
            </a:r>
            <a:r>
              <a:rPr kumimoji="1" lang="zh-CN" altLang="en-US" b="0" dirty="0">
                <a:solidFill>
                  <a:srgbClr val="FF0000"/>
                </a:solidFill>
                <a:latin typeface="黑体" pitchFamily="49" charset="-122"/>
                <a:ea typeface="黑体" pitchFamily="49" charset="-122"/>
              </a:rPr>
              <a:t>分子的极性</a:t>
            </a:r>
            <a:endParaRPr kumimoji="1" lang="zh-CN" altLang="en-US" dirty="0">
              <a:solidFill>
                <a:srgbClr val="070709"/>
              </a:solidFill>
              <a:latin typeface="宋体" pitchFamily="2" charset="-122"/>
              <a:ea typeface="宋体" pitchFamily="2" charset="-122"/>
            </a:endParaRPr>
          </a:p>
        </p:txBody>
      </p:sp>
      <p:pic>
        <p:nvPicPr>
          <p:cNvPr id="9666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3068638"/>
            <a:ext cx="4267200"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Text Box 9"/>
          <p:cNvSpPr txBox="1">
            <a:spLocks noChangeArrowheads="1"/>
          </p:cNvSpPr>
          <p:nvPr/>
        </p:nvSpPr>
        <p:spPr bwMode="auto">
          <a:xfrm>
            <a:off x="468312" y="2565400"/>
            <a:ext cx="3671639" cy="4060825"/>
          </a:xfrm>
          <a:prstGeom prst="rect">
            <a:avLst/>
          </a:prstGeom>
          <a:noFill/>
          <a:ln w="9525">
            <a:noFill/>
            <a:miter lim="800000"/>
            <a:headEnd/>
            <a:tailEnd/>
          </a:ln>
        </p:spPr>
        <p:txBody>
          <a:bodyPr wrap="square">
            <a:spAutoFit/>
          </a:bodyPr>
          <a:lstStyle/>
          <a:p>
            <a:pPr eaLnBrk="0" hangingPunct="0">
              <a:lnSpc>
                <a:spcPct val="110000"/>
              </a:lnSpc>
              <a:spcBef>
                <a:spcPct val="50000"/>
              </a:spcBef>
              <a:defRPr/>
            </a:pPr>
            <a:r>
              <a:rPr kumimoji="1" lang="zh-CN" altLang="en-US" sz="2800" b="1" dirty="0">
                <a:solidFill>
                  <a:srgbClr val="070709"/>
                </a:solidFill>
                <a:latin typeface="仿宋" pitchFamily="49" charset="-122"/>
                <a:ea typeface="仿宋" pitchFamily="49" charset="-122"/>
              </a:rPr>
              <a:t>正负电荷中心重合的分子叫作</a:t>
            </a:r>
            <a:r>
              <a:rPr kumimoji="1" lang="zh-CN" altLang="en-US" sz="2800" b="1" dirty="0">
                <a:solidFill>
                  <a:srgbClr val="FF0000"/>
                </a:solidFill>
                <a:latin typeface="仿宋" pitchFamily="49" charset="-122"/>
                <a:ea typeface="仿宋" pitchFamily="49" charset="-122"/>
              </a:rPr>
              <a:t>非极性分子</a:t>
            </a:r>
            <a:r>
              <a:rPr kumimoji="1" lang="zh-CN" altLang="en-US" sz="2800" b="1" dirty="0">
                <a:solidFill>
                  <a:srgbClr val="070709"/>
                </a:solidFill>
                <a:latin typeface="仿宋" pitchFamily="49" charset="-122"/>
                <a:ea typeface="仿宋" pitchFamily="49" charset="-122"/>
              </a:rPr>
              <a:t>，不重合的分子叫作</a:t>
            </a:r>
            <a:r>
              <a:rPr kumimoji="1" lang="zh-CN" altLang="en-US" sz="2800" b="1" dirty="0">
                <a:solidFill>
                  <a:srgbClr val="FF0000"/>
                </a:solidFill>
                <a:latin typeface="仿宋" pitchFamily="49" charset="-122"/>
                <a:ea typeface="仿宋" pitchFamily="49" charset="-122"/>
              </a:rPr>
              <a:t>极性分子</a:t>
            </a:r>
            <a:r>
              <a:rPr kumimoji="1" lang="zh-CN" altLang="en-US" sz="2800" b="1" dirty="0">
                <a:solidFill>
                  <a:srgbClr val="070709"/>
                </a:solidFill>
                <a:latin typeface="仿宋" pitchFamily="49" charset="-122"/>
                <a:ea typeface="仿宋" pitchFamily="49" charset="-122"/>
              </a:rPr>
              <a:t>。</a:t>
            </a:r>
            <a:endParaRPr kumimoji="1" lang="en-US" altLang="zh-CN" sz="2800" b="1" dirty="0">
              <a:solidFill>
                <a:srgbClr val="070709"/>
              </a:solidFill>
              <a:latin typeface="仿宋" pitchFamily="49" charset="-122"/>
              <a:ea typeface="仿宋" pitchFamily="49" charset="-122"/>
            </a:endParaRPr>
          </a:p>
          <a:p>
            <a:pPr eaLnBrk="0" hangingPunct="0">
              <a:lnSpc>
                <a:spcPct val="110000"/>
              </a:lnSpc>
              <a:spcBef>
                <a:spcPct val="50000"/>
              </a:spcBef>
              <a:defRPr/>
            </a:pPr>
            <a:r>
              <a:rPr kumimoji="1" lang="zh-CN" altLang="en-US" sz="2800" b="1" dirty="0">
                <a:solidFill>
                  <a:srgbClr val="070709"/>
                </a:solidFill>
                <a:latin typeface="仿宋" pitchFamily="49" charset="-122"/>
                <a:ea typeface="仿宋" pitchFamily="49" charset="-122"/>
              </a:rPr>
              <a:t>分子的极性不但与键的极性有关，而且还与分子的空间构型（对称性）有关。</a:t>
            </a:r>
          </a:p>
        </p:txBody>
      </p:sp>
      <p:sp>
        <p:nvSpPr>
          <p:cNvPr id="6" name="Rectangle 3"/>
          <p:cNvSpPr>
            <a:spLocks noChangeArrowheads="1"/>
          </p:cNvSpPr>
          <p:nvPr/>
        </p:nvSpPr>
        <p:spPr bwMode="auto">
          <a:xfrm>
            <a:off x="468313" y="1557338"/>
            <a:ext cx="8077200" cy="954087"/>
          </a:xfrm>
          <a:prstGeom prst="rect">
            <a:avLst/>
          </a:prstGeom>
          <a:noFill/>
          <a:ln w="9525">
            <a:noFill/>
            <a:miter lim="800000"/>
            <a:headEnd/>
            <a:tailEnd/>
          </a:ln>
        </p:spPr>
        <p:txBody>
          <a:bodyPr>
            <a:spAutoFit/>
          </a:bodyPr>
          <a:lstStyle/>
          <a:p>
            <a:pPr>
              <a:spcBef>
                <a:spcPct val="50000"/>
              </a:spcBef>
              <a:buSzPct val="90000"/>
              <a:defRPr/>
            </a:pPr>
            <a:r>
              <a:rPr kumimoji="1" lang="zh-CN" altLang="en-US" sz="2800" b="1" dirty="0">
                <a:solidFill>
                  <a:srgbClr val="070709"/>
                </a:solidFill>
                <a:latin typeface="仿宋" pitchFamily="49" charset="-122"/>
                <a:ea typeface="仿宋" pitchFamily="49" charset="-122"/>
              </a:rPr>
              <a:t>分子中正、负电荷的电量是相等的，分子总体上呈电中性。</a:t>
            </a:r>
            <a:endParaRPr kumimoji="1" lang="en-US" altLang="zh-CN" sz="2800" b="1" dirty="0">
              <a:solidFill>
                <a:srgbClr val="070709"/>
              </a:solidFill>
              <a:latin typeface="仿宋" pitchFamily="49" charset="-122"/>
              <a:ea typeface="仿宋" pitchFamily="49" charset="-122"/>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6660"/>
                                        </p:tgtEl>
                                        <p:attrNameLst>
                                          <p:attrName>style.visibility</p:attrName>
                                        </p:attrNameLst>
                                      </p:cBhvr>
                                      <p:to>
                                        <p:strVal val="visible"/>
                                      </p:to>
                                    </p:set>
                                    <p:animEffect transition="in" filter="blinds(horizontal)">
                                      <p:cBhvr>
                                        <p:cTn id="7" dur="500"/>
                                        <p:tgtEl>
                                          <p:spTgt spid="966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259904" y="333028"/>
            <a:ext cx="6472683" cy="647700"/>
          </a:xfrm>
        </p:spPr>
        <p:txBody>
          <a:bodyPr/>
          <a:lstStyle/>
          <a:p>
            <a:r>
              <a:rPr lang="en-US" altLang="zh-CN" dirty="0">
                <a:latin typeface="Arial" panose="020B0604020202020204" pitchFamily="34" charset="0"/>
                <a:cs typeface="Arial" panose="020B0604020202020204" pitchFamily="34" charset="0"/>
              </a:rPr>
              <a:t>2.3.4.1  </a:t>
            </a:r>
            <a:r>
              <a:rPr lang="zh-CN" altLang="en-US" dirty="0"/>
              <a:t>分子的极性</a:t>
            </a:r>
            <a:endParaRPr lang="zh-CN" altLang="en-US" dirty="0">
              <a:solidFill>
                <a:schemeClr val="tx1"/>
              </a:solidFill>
              <a:latin typeface="Times New Roman" pitchFamily="18" charset="0"/>
              <a:ea typeface="楷体_GB2312" pitchFamily="49" charset="-122"/>
            </a:endParaRPr>
          </a:p>
        </p:txBody>
      </p:sp>
      <p:grpSp>
        <p:nvGrpSpPr>
          <p:cNvPr id="139267" name="Group 90"/>
          <p:cNvGrpSpPr>
            <a:grpSpLocks/>
          </p:cNvGrpSpPr>
          <p:nvPr/>
        </p:nvGrpSpPr>
        <p:grpSpPr bwMode="auto">
          <a:xfrm>
            <a:off x="1042988" y="1268413"/>
            <a:ext cx="7458075" cy="2438400"/>
            <a:chOff x="672" y="1123"/>
            <a:chExt cx="4698" cy="1536"/>
          </a:xfrm>
        </p:grpSpPr>
        <p:sp>
          <p:nvSpPr>
            <p:cNvPr id="210949" name="Rectangle 5"/>
            <p:cNvSpPr>
              <a:spLocks noChangeArrowheads="1"/>
            </p:cNvSpPr>
            <p:nvPr/>
          </p:nvSpPr>
          <p:spPr bwMode="auto">
            <a:xfrm>
              <a:off x="1536" y="2323"/>
              <a:ext cx="463" cy="252"/>
            </a:xfrm>
            <a:prstGeom prst="rect">
              <a:avLst/>
            </a:prstGeom>
            <a:noFill/>
            <a:ln w="9525">
              <a:noFill/>
              <a:miter lim="800000"/>
              <a:headEnd/>
              <a:tailEnd/>
            </a:ln>
            <a:effectLst/>
          </p:spPr>
          <p:txBody>
            <a:bodyPr wrap="none" lIns="92075" tIns="46038" rIns="92075" bIns="46038">
              <a:spAutoFit/>
            </a:bodyPr>
            <a:lstStyle/>
            <a:p>
              <a:pPr algn="ctr" eaLnBrk="0" hangingPunct="0">
                <a:defRPr/>
              </a:pPr>
              <a:r>
                <a:rPr lang="en-US" altLang="zh-CN" sz="2000" dirty="0">
                  <a:solidFill>
                    <a:srgbClr val="0000FF"/>
                  </a:solidFill>
                  <a:ea typeface="楷体_GB2312" pitchFamily="49" charset="-122"/>
                </a:rPr>
                <a:t> H</a:t>
              </a:r>
              <a:r>
                <a:rPr lang="en-US" altLang="zh-CN" sz="2000" baseline="-25000" dirty="0">
                  <a:solidFill>
                    <a:srgbClr val="0000FF"/>
                  </a:solidFill>
                  <a:ea typeface="楷体_GB2312" pitchFamily="49" charset="-122"/>
                </a:rPr>
                <a:t>2</a:t>
              </a:r>
              <a:r>
                <a:rPr lang="en-US" altLang="zh-CN" sz="2000" dirty="0">
                  <a:solidFill>
                    <a:srgbClr val="0000FF"/>
                  </a:solidFill>
                  <a:ea typeface="楷体_GB2312" pitchFamily="49" charset="-122"/>
                </a:rPr>
                <a:t>O</a:t>
              </a:r>
            </a:p>
          </p:txBody>
        </p:sp>
        <p:grpSp>
          <p:nvGrpSpPr>
            <p:cNvPr id="139304" name="Group 65"/>
            <p:cNvGrpSpPr>
              <a:grpSpLocks/>
            </p:cNvGrpSpPr>
            <p:nvPr/>
          </p:nvGrpSpPr>
          <p:grpSpPr bwMode="auto">
            <a:xfrm>
              <a:off x="2208" y="1267"/>
              <a:ext cx="1284" cy="1051"/>
              <a:chOff x="2208" y="1267"/>
              <a:chExt cx="1284" cy="1051"/>
            </a:xfrm>
          </p:grpSpPr>
          <p:sp>
            <p:nvSpPr>
              <p:cNvPr id="210951" name="Rectangle 7"/>
              <p:cNvSpPr>
                <a:spLocks noChangeArrowheads="1"/>
              </p:cNvSpPr>
              <p:nvPr/>
            </p:nvSpPr>
            <p:spPr bwMode="auto">
              <a:xfrm>
                <a:off x="2832" y="1267"/>
                <a:ext cx="243"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i="1" dirty="0">
                    <a:cs typeface="Times New Roman" pitchFamily="18" charset="0"/>
                  </a:rPr>
                  <a:t>δ</a:t>
                </a:r>
                <a:r>
                  <a:rPr lang="en-US" altLang="zh-CN" sz="2000" baseline="30000" dirty="0">
                    <a:cs typeface="Times New Roman" pitchFamily="18" charset="0"/>
                  </a:rPr>
                  <a:t>-</a:t>
                </a:r>
              </a:p>
            </p:txBody>
          </p:sp>
          <p:sp>
            <p:nvSpPr>
              <p:cNvPr id="139345" name="Oval 8"/>
              <p:cNvSpPr>
                <a:spLocks noChangeArrowheads="1"/>
              </p:cNvSpPr>
              <p:nvPr/>
            </p:nvSpPr>
            <p:spPr bwMode="auto">
              <a:xfrm>
                <a:off x="2496" y="1939"/>
                <a:ext cx="96" cy="96"/>
              </a:xfrm>
              <a:prstGeom prst="ellipse">
                <a:avLst/>
              </a:prstGeom>
              <a:solidFill>
                <a:schemeClr val="accent1"/>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46" name="Oval 9"/>
              <p:cNvSpPr>
                <a:spLocks noChangeArrowheads="1"/>
              </p:cNvSpPr>
              <p:nvPr/>
            </p:nvSpPr>
            <p:spPr bwMode="auto">
              <a:xfrm>
                <a:off x="3120" y="2035"/>
                <a:ext cx="96" cy="96"/>
              </a:xfrm>
              <a:prstGeom prst="ellipse">
                <a:avLst/>
              </a:prstGeom>
              <a:solidFill>
                <a:schemeClr val="accent1"/>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47" name="Line 10"/>
              <p:cNvSpPr>
                <a:spLocks noChangeShapeType="1"/>
              </p:cNvSpPr>
              <p:nvPr/>
            </p:nvSpPr>
            <p:spPr bwMode="auto">
              <a:xfrm flipH="1">
                <a:off x="2592" y="1795"/>
                <a:ext cx="384"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348" name="Line 11"/>
              <p:cNvSpPr>
                <a:spLocks noChangeShapeType="1"/>
              </p:cNvSpPr>
              <p:nvPr/>
            </p:nvSpPr>
            <p:spPr bwMode="auto">
              <a:xfrm>
                <a:off x="2976" y="1795"/>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349" name="Oval 12"/>
              <p:cNvSpPr>
                <a:spLocks noChangeArrowheads="1"/>
              </p:cNvSpPr>
              <p:nvPr/>
            </p:nvSpPr>
            <p:spPr bwMode="auto">
              <a:xfrm>
                <a:off x="2880" y="1699"/>
                <a:ext cx="192" cy="192"/>
              </a:xfrm>
              <a:prstGeom prst="ellipse">
                <a:avLst/>
              </a:prstGeom>
              <a:gradFill rotWithShape="0">
                <a:gsLst>
                  <a:gs pos="0">
                    <a:srgbClr val="00FFFF"/>
                  </a:gs>
                  <a:gs pos="100000">
                    <a:srgbClr val="66FF33"/>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50" name="Rectangle 13"/>
              <p:cNvSpPr>
                <a:spLocks noChangeArrowheads="1"/>
              </p:cNvSpPr>
              <p:nvPr/>
            </p:nvSpPr>
            <p:spPr bwMode="auto">
              <a:xfrm>
                <a:off x="2884" y="1339"/>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dirty="0">
                    <a:latin typeface="Arial" pitchFamily="34" charset="0"/>
                    <a:ea typeface="楷体_GB2312" pitchFamily="49" charset="-122"/>
                  </a:rPr>
                  <a:t>..</a:t>
                </a:r>
              </a:p>
            </p:txBody>
          </p:sp>
          <p:sp>
            <p:nvSpPr>
              <p:cNvPr id="139351" name="Rectangle 14"/>
              <p:cNvSpPr>
                <a:spLocks noChangeArrowheads="1"/>
              </p:cNvSpPr>
              <p:nvPr/>
            </p:nvSpPr>
            <p:spPr bwMode="auto">
              <a:xfrm rot="691370">
                <a:off x="3216" y="1698"/>
                <a:ext cx="27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a:latin typeface="Arial" pitchFamily="34" charset="0"/>
                    <a:ea typeface="楷体_GB2312" pitchFamily="49" charset="-122"/>
                  </a:rPr>
                  <a:t>  :</a:t>
                </a:r>
              </a:p>
            </p:txBody>
          </p:sp>
          <p:sp>
            <p:nvSpPr>
              <p:cNvPr id="139352" name="Rectangle 15"/>
              <p:cNvSpPr>
                <a:spLocks noChangeArrowheads="1"/>
              </p:cNvSpPr>
              <p:nvPr/>
            </p:nvSpPr>
            <p:spPr bwMode="auto">
              <a:xfrm>
                <a:off x="2208" y="1922"/>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GB" altLang="zh-CN" sz="2000" b="0">
                    <a:latin typeface="Arial" pitchFamily="34" charset="0"/>
                    <a:ea typeface="楷体_GB2312" pitchFamily="49" charset="-122"/>
                  </a:rPr>
                  <a:t>H</a:t>
                </a:r>
                <a:endParaRPr lang="en-US" altLang="zh-CN" sz="2000" b="0">
                  <a:latin typeface="Arial" pitchFamily="34" charset="0"/>
                  <a:ea typeface="楷体_GB2312" pitchFamily="49" charset="-122"/>
                </a:endParaRPr>
              </a:p>
            </p:txBody>
          </p:sp>
          <p:sp>
            <p:nvSpPr>
              <p:cNvPr id="139353" name="Rectangle 16"/>
              <p:cNvSpPr>
                <a:spLocks noChangeArrowheads="1"/>
              </p:cNvSpPr>
              <p:nvPr/>
            </p:nvSpPr>
            <p:spPr bwMode="auto">
              <a:xfrm>
                <a:off x="3216" y="2066"/>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GB" altLang="zh-CN" sz="2000" b="0">
                    <a:latin typeface="Arial" pitchFamily="34" charset="0"/>
                    <a:ea typeface="楷体_GB2312" pitchFamily="49" charset="-122"/>
                  </a:rPr>
                  <a:t>H</a:t>
                </a:r>
                <a:endParaRPr lang="en-US" altLang="zh-CN" sz="2000" b="0">
                  <a:latin typeface="Arial" pitchFamily="34" charset="0"/>
                  <a:ea typeface="楷体_GB2312" pitchFamily="49" charset="-122"/>
                </a:endParaRPr>
              </a:p>
            </p:txBody>
          </p:sp>
          <p:sp>
            <p:nvSpPr>
              <p:cNvPr id="210961" name="Rectangle 17"/>
              <p:cNvSpPr>
                <a:spLocks noChangeArrowheads="1"/>
              </p:cNvSpPr>
              <p:nvPr/>
            </p:nvSpPr>
            <p:spPr bwMode="auto">
              <a:xfrm>
                <a:off x="2832" y="1651"/>
                <a:ext cx="242"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GB" altLang="zh-CN" sz="2000" dirty="0">
                    <a:ea typeface="楷体_GB2312" pitchFamily="49" charset="-122"/>
                  </a:rPr>
                  <a:t>O</a:t>
                </a:r>
                <a:endParaRPr lang="en-US" altLang="zh-CN" sz="2000" dirty="0">
                  <a:ea typeface="楷体_GB2312" pitchFamily="49" charset="-122"/>
                </a:endParaRPr>
              </a:p>
            </p:txBody>
          </p:sp>
          <p:sp>
            <p:nvSpPr>
              <p:cNvPr id="139355" name="Line 18"/>
              <p:cNvSpPr>
                <a:spLocks noChangeShapeType="1"/>
              </p:cNvSpPr>
              <p:nvPr/>
            </p:nvSpPr>
            <p:spPr bwMode="auto">
              <a:xfrm flipV="1">
                <a:off x="2544" y="1555"/>
                <a:ext cx="384" cy="38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356" name="Line 19"/>
              <p:cNvSpPr>
                <a:spLocks noChangeShapeType="1"/>
              </p:cNvSpPr>
              <p:nvPr/>
            </p:nvSpPr>
            <p:spPr bwMode="auto">
              <a:xfrm flipH="1" flipV="1">
                <a:off x="3024" y="1555"/>
                <a:ext cx="288" cy="28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357" name="Line 20"/>
              <p:cNvSpPr>
                <a:spLocks noChangeShapeType="1"/>
              </p:cNvSpPr>
              <p:nvPr/>
            </p:nvSpPr>
            <p:spPr bwMode="auto">
              <a:xfrm flipH="1" flipV="1">
                <a:off x="2544" y="1987"/>
                <a:ext cx="624" cy="9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358" name="Line 21"/>
              <p:cNvSpPr>
                <a:spLocks noChangeShapeType="1"/>
              </p:cNvSpPr>
              <p:nvPr/>
            </p:nvSpPr>
            <p:spPr bwMode="auto">
              <a:xfrm flipH="1">
                <a:off x="3168" y="1939"/>
                <a:ext cx="144" cy="14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359" name="Line 22"/>
              <p:cNvSpPr>
                <a:spLocks noChangeShapeType="1"/>
              </p:cNvSpPr>
              <p:nvPr/>
            </p:nvSpPr>
            <p:spPr bwMode="auto">
              <a:xfrm flipH="1">
                <a:off x="2544" y="1891"/>
                <a:ext cx="768" cy="9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360" name="Line 23"/>
              <p:cNvSpPr>
                <a:spLocks noChangeShapeType="1"/>
              </p:cNvSpPr>
              <p:nvPr/>
            </p:nvSpPr>
            <p:spPr bwMode="auto">
              <a:xfrm flipH="1" flipV="1">
                <a:off x="2976" y="1555"/>
                <a:ext cx="0" cy="14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361" name="Line 24"/>
              <p:cNvSpPr>
                <a:spLocks noChangeShapeType="1"/>
              </p:cNvSpPr>
              <p:nvPr/>
            </p:nvSpPr>
            <p:spPr bwMode="auto">
              <a:xfrm flipH="1" flipV="1">
                <a:off x="3024" y="1603"/>
                <a:ext cx="144" cy="43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210969" name="Rectangle 25"/>
              <p:cNvSpPr>
                <a:spLocks noChangeArrowheads="1"/>
              </p:cNvSpPr>
              <p:nvPr/>
            </p:nvSpPr>
            <p:spPr bwMode="auto">
              <a:xfrm>
                <a:off x="2736" y="2035"/>
                <a:ext cx="270"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i="1" dirty="0">
                    <a:cs typeface="Times New Roman" pitchFamily="18" charset="0"/>
                  </a:rPr>
                  <a:t>δ</a:t>
                </a:r>
                <a:r>
                  <a:rPr lang="en-US" altLang="zh-CN" sz="2000" baseline="30000" dirty="0">
                    <a:cs typeface="Times New Roman" pitchFamily="18" charset="0"/>
                  </a:rPr>
                  <a:t>+</a:t>
                </a:r>
              </a:p>
            </p:txBody>
          </p:sp>
        </p:grpSp>
        <p:grpSp>
          <p:nvGrpSpPr>
            <p:cNvPr id="139305" name="Group 26"/>
            <p:cNvGrpSpPr>
              <a:grpSpLocks/>
            </p:cNvGrpSpPr>
            <p:nvPr/>
          </p:nvGrpSpPr>
          <p:grpSpPr bwMode="auto">
            <a:xfrm>
              <a:off x="672" y="1219"/>
              <a:ext cx="1104" cy="1035"/>
              <a:chOff x="672" y="576"/>
              <a:chExt cx="1104" cy="1035"/>
            </a:xfrm>
          </p:grpSpPr>
          <p:sp>
            <p:nvSpPr>
              <p:cNvPr id="139325" name="Oval 27"/>
              <p:cNvSpPr>
                <a:spLocks noChangeArrowheads="1"/>
              </p:cNvSpPr>
              <p:nvPr/>
            </p:nvSpPr>
            <p:spPr bwMode="auto">
              <a:xfrm>
                <a:off x="1104" y="960"/>
                <a:ext cx="240" cy="240"/>
              </a:xfrm>
              <a:prstGeom prst="ellipse">
                <a:avLst/>
              </a:prstGeom>
              <a:solidFill>
                <a:srgbClr val="CCFFCC"/>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26" name="Oval 28"/>
              <p:cNvSpPr>
                <a:spLocks noChangeArrowheads="1"/>
              </p:cNvSpPr>
              <p:nvPr/>
            </p:nvSpPr>
            <p:spPr bwMode="auto">
              <a:xfrm>
                <a:off x="912" y="816"/>
                <a:ext cx="624" cy="52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27" name="Rectangle 29"/>
              <p:cNvSpPr>
                <a:spLocks noChangeArrowheads="1"/>
              </p:cNvSpPr>
              <p:nvPr/>
            </p:nvSpPr>
            <p:spPr bwMode="auto">
              <a:xfrm>
                <a:off x="1104" y="960"/>
                <a:ext cx="2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a:solidFill>
                      <a:schemeClr val="bg2"/>
                    </a:solidFill>
                    <a:latin typeface="Arial" pitchFamily="34" charset="0"/>
                    <a:ea typeface="楷体_GB2312" pitchFamily="49" charset="-122"/>
                  </a:rPr>
                  <a:t>O</a:t>
                </a:r>
              </a:p>
            </p:txBody>
          </p:sp>
          <p:sp>
            <p:nvSpPr>
              <p:cNvPr id="139328" name="Oval 30"/>
              <p:cNvSpPr>
                <a:spLocks noChangeArrowheads="1"/>
              </p:cNvSpPr>
              <p:nvPr/>
            </p:nvSpPr>
            <p:spPr bwMode="auto">
              <a:xfrm>
                <a:off x="1536" y="1296"/>
                <a:ext cx="96" cy="96"/>
              </a:xfrm>
              <a:prstGeom prst="ellipse">
                <a:avLst/>
              </a:prstGeom>
              <a:gradFill rotWithShape="0">
                <a:gsLst>
                  <a:gs pos="0">
                    <a:srgbClr val="00FF99"/>
                  </a:gs>
                  <a:gs pos="100000">
                    <a:srgbClr val="FF0066"/>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29" name="Oval 31"/>
              <p:cNvSpPr>
                <a:spLocks noChangeArrowheads="1"/>
              </p:cNvSpPr>
              <p:nvPr/>
            </p:nvSpPr>
            <p:spPr bwMode="auto">
              <a:xfrm>
                <a:off x="816" y="1296"/>
                <a:ext cx="96" cy="96"/>
              </a:xfrm>
              <a:prstGeom prst="ellipse">
                <a:avLst/>
              </a:prstGeom>
              <a:gradFill rotWithShape="0">
                <a:gsLst>
                  <a:gs pos="0">
                    <a:srgbClr val="00FF99"/>
                  </a:gs>
                  <a:gs pos="100000">
                    <a:srgbClr val="FF0066"/>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30" name="Oval 32"/>
              <p:cNvSpPr>
                <a:spLocks noChangeArrowheads="1"/>
              </p:cNvSpPr>
              <p:nvPr/>
            </p:nvSpPr>
            <p:spPr bwMode="auto">
              <a:xfrm>
                <a:off x="1392" y="1200"/>
                <a:ext cx="384" cy="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31" name="Oval 33"/>
              <p:cNvSpPr>
                <a:spLocks noChangeArrowheads="1"/>
              </p:cNvSpPr>
              <p:nvPr/>
            </p:nvSpPr>
            <p:spPr bwMode="auto">
              <a:xfrm>
                <a:off x="672" y="1200"/>
                <a:ext cx="384" cy="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32" name="Oval 34"/>
              <p:cNvSpPr>
                <a:spLocks noChangeArrowheads="1"/>
              </p:cNvSpPr>
              <p:nvPr/>
            </p:nvSpPr>
            <p:spPr bwMode="auto">
              <a:xfrm>
                <a:off x="1392" y="864"/>
                <a:ext cx="48" cy="48"/>
              </a:xfrm>
              <a:prstGeom prst="ellipse">
                <a:avLst/>
              </a:prstGeom>
              <a:solidFill>
                <a:srgbClr val="00FF99"/>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33" name="Oval 35"/>
              <p:cNvSpPr>
                <a:spLocks noChangeArrowheads="1"/>
              </p:cNvSpPr>
              <p:nvPr/>
            </p:nvSpPr>
            <p:spPr bwMode="auto">
              <a:xfrm>
                <a:off x="1296" y="816"/>
                <a:ext cx="48" cy="48"/>
              </a:xfrm>
              <a:prstGeom prst="ellipse">
                <a:avLst/>
              </a:prstGeom>
              <a:solidFill>
                <a:srgbClr val="00FF99"/>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34" name="Oval 36"/>
              <p:cNvSpPr>
                <a:spLocks noChangeArrowheads="1"/>
              </p:cNvSpPr>
              <p:nvPr/>
            </p:nvSpPr>
            <p:spPr bwMode="auto">
              <a:xfrm>
                <a:off x="1056" y="864"/>
                <a:ext cx="48" cy="48"/>
              </a:xfrm>
              <a:prstGeom prst="ellipse">
                <a:avLst/>
              </a:prstGeom>
              <a:solidFill>
                <a:srgbClr val="00FF99"/>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35" name="Oval 37"/>
              <p:cNvSpPr>
                <a:spLocks noChangeArrowheads="1"/>
              </p:cNvSpPr>
              <p:nvPr/>
            </p:nvSpPr>
            <p:spPr bwMode="auto">
              <a:xfrm>
                <a:off x="960" y="912"/>
                <a:ext cx="48" cy="48"/>
              </a:xfrm>
              <a:prstGeom prst="ellipse">
                <a:avLst/>
              </a:prstGeom>
              <a:solidFill>
                <a:srgbClr val="00FF99"/>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36" name="Oval 38"/>
              <p:cNvSpPr>
                <a:spLocks noChangeArrowheads="1"/>
              </p:cNvSpPr>
              <p:nvPr/>
            </p:nvSpPr>
            <p:spPr bwMode="auto">
              <a:xfrm>
                <a:off x="1440" y="1200"/>
                <a:ext cx="48" cy="48"/>
              </a:xfrm>
              <a:prstGeom prst="ellipse">
                <a:avLst/>
              </a:prstGeom>
              <a:solidFill>
                <a:srgbClr val="00FF99"/>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37" name="Oval 39"/>
              <p:cNvSpPr>
                <a:spLocks noChangeArrowheads="1"/>
              </p:cNvSpPr>
              <p:nvPr/>
            </p:nvSpPr>
            <p:spPr bwMode="auto">
              <a:xfrm>
                <a:off x="1392" y="1248"/>
                <a:ext cx="48" cy="48"/>
              </a:xfrm>
              <a:prstGeom prst="ellipse">
                <a:avLst/>
              </a:prstGeom>
              <a:solidFill>
                <a:srgbClr val="00FF99"/>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38" name="Oval 40"/>
              <p:cNvSpPr>
                <a:spLocks noChangeArrowheads="1"/>
              </p:cNvSpPr>
              <p:nvPr/>
            </p:nvSpPr>
            <p:spPr bwMode="auto">
              <a:xfrm>
                <a:off x="1008" y="1248"/>
                <a:ext cx="48" cy="48"/>
              </a:xfrm>
              <a:prstGeom prst="ellipse">
                <a:avLst/>
              </a:prstGeom>
              <a:solidFill>
                <a:srgbClr val="00FF99"/>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39" name="Oval 41"/>
              <p:cNvSpPr>
                <a:spLocks noChangeArrowheads="1"/>
              </p:cNvSpPr>
              <p:nvPr/>
            </p:nvSpPr>
            <p:spPr bwMode="auto">
              <a:xfrm>
                <a:off x="960" y="1200"/>
                <a:ext cx="48" cy="48"/>
              </a:xfrm>
              <a:prstGeom prst="ellipse">
                <a:avLst/>
              </a:prstGeom>
              <a:solidFill>
                <a:srgbClr val="00FF99"/>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210986" name="Rectangle 42"/>
              <p:cNvSpPr>
                <a:spLocks noChangeArrowheads="1"/>
              </p:cNvSpPr>
              <p:nvPr/>
            </p:nvSpPr>
            <p:spPr bwMode="auto">
              <a:xfrm>
                <a:off x="1104" y="576"/>
                <a:ext cx="243"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i="1" dirty="0">
                    <a:cs typeface="Times New Roman" pitchFamily="18" charset="0"/>
                  </a:rPr>
                  <a:t>δ</a:t>
                </a:r>
                <a:r>
                  <a:rPr lang="en-US" altLang="zh-CN" sz="2000" baseline="30000" dirty="0">
                    <a:cs typeface="Times New Roman" pitchFamily="18" charset="0"/>
                  </a:rPr>
                  <a:t>-</a:t>
                </a:r>
              </a:p>
            </p:txBody>
          </p:sp>
          <p:sp>
            <p:nvSpPr>
              <p:cNvPr id="210987" name="Rectangle 43"/>
              <p:cNvSpPr>
                <a:spLocks noChangeArrowheads="1"/>
              </p:cNvSpPr>
              <p:nvPr/>
            </p:nvSpPr>
            <p:spPr bwMode="auto">
              <a:xfrm>
                <a:off x="1056" y="1359"/>
                <a:ext cx="270"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i="1" dirty="0">
                    <a:cs typeface="Times New Roman" pitchFamily="18" charset="0"/>
                  </a:rPr>
                  <a:t>δ</a:t>
                </a:r>
                <a:r>
                  <a:rPr lang="en-US" altLang="zh-CN" sz="2000" baseline="30000" dirty="0">
                    <a:cs typeface="Times New Roman" pitchFamily="18" charset="0"/>
                  </a:rPr>
                  <a:t>+</a:t>
                </a:r>
              </a:p>
            </p:txBody>
          </p:sp>
          <p:sp>
            <p:nvSpPr>
              <p:cNvPr id="139342" name="Rectangle 44"/>
              <p:cNvSpPr>
                <a:spLocks noChangeArrowheads="1"/>
              </p:cNvSpPr>
              <p:nvPr/>
            </p:nvSpPr>
            <p:spPr bwMode="auto">
              <a:xfrm>
                <a:off x="1476" y="1342"/>
                <a:ext cx="2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GB" altLang="zh-CN" sz="2000" b="0" dirty="0">
                    <a:latin typeface="Arial" pitchFamily="34" charset="0"/>
                    <a:ea typeface="楷体_GB2312" pitchFamily="49" charset="-122"/>
                  </a:rPr>
                  <a:t>H</a:t>
                </a:r>
                <a:endParaRPr lang="en-US" altLang="zh-CN" sz="2000" b="0" dirty="0">
                  <a:latin typeface="Arial" pitchFamily="34" charset="0"/>
                  <a:ea typeface="楷体_GB2312" pitchFamily="49" charset="-122"/>
                </a:endParaRPr>
              </a:p>
            </p:txBody>
          </p:sp>
          <p:sp>
            <p:nvSpPr>
              <p:cNvPr id="139343" name="Rectangle 45"/>
              <p:cNvSpPr>
                <a:spLocks noChangeArrowheads="1"/>
              </p:cNvSpPr>
              <p:nvPr/>
            </p:nvSpPr>
            <p:spPr bwMode="auto">
              <a:xfrm>
                <a:off x="756" y="1342"/>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GB" altLang="zh-CN" sz="2000" b="0" dirty="0">
                    <a:latin typeface="Arial" pitchFamily="34" charset="0"/>
                    <a:ea typeface="楷体_GB2312" pitchFamily="49" charset="-122"/>
                  </a:rPr>
                  <a:t>H</a:t>
                </a:r>
                <a:endParaRPr lang="en-US" altLang="zh-CN" sz="2000" b="0" dirty="0">
                  <a:latin typeface="Arial" pitchFamily="34" charset="0"/>
                  <a:ea typeface="楷体_GB2312" pitchFamily="49" charset="-122"/>
                </a:endParaRPr>
              </a:p>
            </p:txBody>
          </p:sp>
        </p:grpSp>
        <p:grpSp>
          <p:nvGrpSpPr>
            <p:cNvPr id="139306" name="Group 46"/>
            <p:cNvGrpSpPr>
              <a:grpSpLocks/>
            </p:cNvGrpSpPr>
            <p:nvPr/>
          </p:nvGrpSpPr>
          <p:grpSpPr bwMode="auto">
            <a:xfrm>
              <a:off x="3744" y="1123"/>
              <a:ext cx="1626" cy="1536"/>
              <a:chOff x="3744" y="480"/>
              <a:chExt cx="1626" cy="1536"/>
            </a:xfrm>
          </p:grpSpPr>
          <p:sp>
            <p:nvSpPr>
              <p:cNvPr id="210991" name="Rectangle 47"/>
              <p:cNvSpPr>
                <a:spLocks noChangeArrowheads="1"/>
              </p:cNvSpPr>
              <p:nvPr/>
            </p:nvSpPr>
            <p:spPr bwMode="auto">
              <a:xfrm>
                <a:off x="4320" y="1711"/>
                <a:ext cx="411" cy="252"/>
              </a:xfrm>
              <a:prstGeom prst="rect">
                <a:avLst/>
              </a:prstGeom>
              <a:noFill/>
              <a:ln w="9525">
                <a:noFill/>
                <a:miter lim="800000"/>
                <a:headEnd/>
                <a:tailEnd/>
              </a:ln>
              <a:effectLst/>
            </p:spPr>
            <p:txBody>
              <a:bodyPr wrap="none" lIns="92075" tIns="46038" rIns="92075" bIns="46038">
                <a:spAutoFit/>
              </a:bodyPr>
              <a:lstStyle/>
              <a:p>
                <a:pPr algn="ctr" eaLnBrk="0" hangingPunct="0">
                  <a:defRPr/>
                </a:pPr>
                <a:r>
                  <a:rPr lang="en-US" altLang="zh-CN" sz="2000" dirty="0">
                    <a:solidFill>
                      <a:srgbClr val="0000FF"/>
                    </a:solidFill>
                    <a:ea typeface="楷体_GB2312" pitchFamily="49" charset="-122"/>
                  </a:rPr>
                  <a:t>NH</a:t>
                </a:r>
                <a:r>
                  <a:rPr lang="en-US" altLang="zh-CN" sz="2000" baseline="-25000" dirty="0">
                    <a:solidFill>
                      <a:srgbClr val="0000FF"/>
                    </a:solidFill>
                    <a:ea typeface="楷体_GB2312" pitchFamily="49" charset="-122"/>
                  </a:rPr>
                  <a:t>3</a:t>
                </a:r>
              </a:p>
            </p:txBody>
          </p:sp>
          <p:sp>
            <p:nvSpPr>
              <p:cNvPr id="139308" name="Line 48"/>
              <p:cNvSpPr>
                <a:spLocks noChangeShapeType="1"/>
              </p:cNvSpPr>
              <p:nvPr/>
            </p:nvSpPr>
            <p:spPr bwMode="auto">
              <a:xfrm flipH="1" flipV="1">
                <a:off x="3744" y="480"/>
                <a:ext cx="0" cy="153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prstDash val="sysDot"/>
                    <a:round/>
                    <a:headEnd/>
                    <a:tailEnd/>
                  </a14:hiddenLine>
                </a:ext>
              </a:extLst>
            </p:spPr>
            <p:txBody>
              <a:bodyPr wrap="none" lIns="92075" tIns="46038" rIns="92075" bIns="46038"/>
              <a:lstStyle/>
              <a:p>
                <a:endParaRPr lang="zh-CN" altLang="en-US"/>
              </a:p>
            </p:txBody>
          </p:sp>
          <p:sp>
            <p:nvSpPr>
              <p:cNvPr id="139309" name="Line 49"/>
              <p:cNvSpPr>
                <a:spLocks noChangeShapeType="1"/>
              </p:cNvSpPr>
              <p:nvPr/>
            </p:nvSpPr>
            <p:spPr bwMode="auto">
              <a:xfrm flipH="1">
                <a:off x="3978" y="793"/>
                <a:ext cx="582" cy="6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310" name="Line 50"/>
              <p:cNvSpPr>
                <a:spLocks noChangeShapeType="1"/>
              </p:cNvSpPr>
              <p:nvPr/>
            </p:nvSpPr>
            <p:spPr bwMode="auto">
              <a:xfrm>
                <a:off x="4560" y="793"/>
                <a:ext cx="458" cy="84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311" name="Line 51"/>
              <p:cNvSpPr>
                <a:spLocks noChangeShapeType="1"/>
              </p:cNvSpPr>
              <p:nvPr/>
            </p:nvSpPr>
            <p:spPr bwMode="auto">
              <a:xfrm>
                <a:off x="4656" y="816"/>
                <a:ext cx="486" cy="3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312" name="Line 52"/>
              <p:cNvSpPr>
                <a:spLocks noChangeShapeType="1"/>
              </p:cNvSpPr>
              <p:nvPr/>
            </p:nvSpPr>
            <p:spPr bwMode="auto">
              <a:xfrm>
                <a:off x="3978" y="1438"/>
                <a:ext cx="1040" cy="20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313" name="Oval 53"/>
              <p:cNvSpPr>
                <a:spLocks noChangeArrowheads="1"/>
              </p:cNvSpPr>
              <p:nvPr/>
            </p:nvSpPr>
            <p:spPr bwMode="auto">
              <a:xfrm>
                <a:off x="4464" y="672"/>
                <a:ext cx="208" cy="202"/>
              </a:xfrm>
              <a:prstGeom prst="ellipse">
                <a:avLst/>
              </a:prstGeom>
              <a:solidFill>
                <a:srgbClr val="008000"/>
              </a:solidFill>
              <a:ln w="2857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14" name="Oval 54"/>
              <p:cNvSpPr>
                <a:spLocks noChangeArrowheads="1"/>
              </p:cNvSpPr>
              <p:nvPr/>
            </p:nvSpPr>
            <p:spPr bwMode="auto">
              <a:xfrm>
                <a:off x="5059" y="1035"/>
                <a:ext cx="125" cy="121"/>
              </a:xfrm>
              <a:prstGeom prst="ellipse">
                <a:avLst/>
              </a:prstGeom>
              <a:solidFill>
                <a:schemeClr val="accent1"/>
              </a:solidFill>
              <a:ln w="2857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15" name="Oval 55"/>
              <p:cNvSpPr>
                <a:spLocks noChangeArrowheads="1"/>
              </p:cNvSpPr>
              <p:nvPr/>
            </p:nvSpPr>
            <p:spPr bwMode="auto">
              <a:xfrm>
                <a:off x="4934" y="1559"/>
                <a:ext cx="125" cy="121"/>
              </a:xfrm>
              <a:prstGeom prst="ellipse">
                <a:avLst/>
              </a:prstGeom>
              <a:solidFill>
                <a:schemeClr val="accent1"/>
              </a:solidFill>
              <a:ln w="2857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16" name="Oval 56"/>
              <p:cNvSpPr>
                <a:spLocks noChangeArrowheads="1"/>
              </p:cNvSpPr>
              <p:nvPr/>
            </p:nvSpPr>
            <p:spPr bwMode="auto">
              <a:xfrm>
                <a:off x="3936" y="1357"/>
                <a:ext cx="125" cy="121"/>
              </a:xfrm>
              <a:prstGeom prst="ellipse">
                <a:avLst/>
              </a:prstGeom>
              <a:solidFill>
                <a:schemeClr val="accent1"/>
              </a:solidFill>
              <a:ln w="2857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317" name="Text Box 57"/>
              <p:cNvSpPr txBox="1">
                <a:spLocks noChangeArrowheads="1"/>
              </p:cNvSpPr>
              <p:nvPr/>
            </p:nvSpPr>
            <p:spPr bwMode="auto">
              <a:xfrm>
                <a:off x="4256" y="1104"/>
                <a:ext cx="52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1600" b="0" dirty="0">
                    <a:latin typeface="Arial" pitchFamily="34" charset="0"/>
                    <a:ea typeface="楷体_GB2312" pitchFamily="49" charset="-122"/>
                  </a:rPr>
                  <a:t>107.3</a:t>
                </a:r>
                <a:r>
                  <a:rPr lang="en-US" altLang="zh-CN" sz="1600" b="0" baseline="30000" dirty="0">
                    <a:latin typeface="Arial" pitchFamily="34" charset="0"/>
                    <a:ea typeface="楷体_GB2312" pitchFamily="49" charset="-122"/>
                  </a:rPr>
                  <a:t>o</a:t>
                </a:r>
              </a:p>
            </p:txBody>
          </p:sp>
          <p:sp>
            <p:nvSpPr>
              <p:cNvPr id="139318" name="Rectangle 58"/>
              <p:cNvSpPr>
                <a:spLocks noChangeArrowheads="1"/>
              </p:cNvSpPr>
              <p:nvPr/>
            </p:nvSpPr>
            <p:spPr bwMode="auto">
              <a:xfrm>
                <a:off x="4704" y="655"/>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a:latin typeface="Arial" pitchFamily="34" charset="0"/>
                    <a:ea typeface="楷体_GB2312" pitchFamily="49" charset="-122"/>
                  </a:rPr>
                  <a:t>N</a:t>
                </a:r>
              </a:p>
            </p:txBody>
          </p:sp>
          <p:sp>
            <p:nvSpPr>
              <p:cNvPr id="139319" name="Rectangle 59"/>
              <p:cNvSpPr>
                <a:spLocks noChangeArrowheads="1"/>
              </p:cNvSpPr>
              <p:nvPr/>
            </p:nvSpPr>
            <p:spPr bwMode="auto">
              <a:xfrm>
                <a:off x="5136" y="847"/>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a:latin typeface="Arial" pitchFamily="34" charset="0"/>
                    <a:ea typeface="楷体_GB2312" pitchFamily="49" charset="-122"/>
                  </a:rPr>
                  <a:t>H</a:t>
                </a:r>
              </a:p>
            </p:txBody>
          </p:sp>
          <p:sp>
            <p:nvSpPr>
              <p:cNvPr id="139320" name="Rectangle 60"/>
              <p:cNvSpPr>
                <a:spLocks noChangeArrowheads="1"/>
              </p:cNvSpPr>
              <p:nvPr/>
            </p:nvSpPr>
            <p:spPr bwMode="auto">
              <a:xfrm>
                <a:off x="5040" y="1423"/>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a:latin typeface="Arial" pitchFamily="34" charset="0"/>
                    <a:ea typeface="楷体_GB2312" pitchFamily="49" charset="-122"/>
                  </a:rPr>
                  <a:t>H</a:t>
                </a:r>
              </a:p>
            </p:txBody>
          </p:sp>
          <p:sp>
            <p:nvSpPr>
              <p:cNvPr id="139321" name="Rectangle 61"/>
              <p:cNvSpPr>
                <a:spLocks noChangeArrowheads="1"/>
              </p:cNvSpPr>
              <p:nvPr/>
            </p:nvSpPr>
            <p:spPr bwMode="auto">
              <a:xfrm>
                <a:off x="3792" y="1135"/>
                <a:ext cx="2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a:latin typeface="Arial" pitchFamily="34" charset="0"/>
                    <a:ea typeface="楷体_GB2312" pitchFamily="49" charset="-122"/>
                  </a:rPr>
                  <a:t>H</a:t>
                </a:r>
              </a:p>
            </p:txBody>
          </p:sp>
          <p:sp>
            <p:nvSpPr>
              <p:cNvPr id="139322" name="Line 62"/>
              <p:cNvSpPr>
                <a:spLocks noChangeShapeType="1"/>
              </p:cNvSpPr>
              <p:nvPr/>
            </p:nvSpPr>
            <p:spPr bwMode="auto">
              <a:xfrm flipV="1">
                <a:off x="4080" y="1152"/>
                <a:ext cx="1008" cy="28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323" name="Line 63"/>
              <p:cNvSpPr>
                <a:spLocks noChangeShapeType="1"/>
              </p:cNvSpPr>
              <p:nvPr/>
            </p:nvSpPr>
            <p:spPr bwMode="auto">
              <a:xfrm flipV="1">
                <a:off x="5040" y="1152"/>
                <a:ext cx="96" cy="43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324" name="Arc 64"/>
              <p:cNvSpPr>
                <a:spLocks/>
              </p:cNvSpPr>
              <p:nvPr/>
            </p:nvSpPr>
            <p:spPr bwMode="auto">
              <a:xfrm flipH="1" flipV="1">
                <a:off x="4416" y="960"/>
                <a:ext cx="254" cy="96"/>
              </a:xfrm>
              <a:custGeom>
                <a:avLst/>
                <a:gdLst>
                  <a:gd name="T0" fmla="*/ 0 w 38053"/>
                  <a:gd name="T1" fmla="*/ 0 h 21600"/>
                  <a:gd name="T2" fmla="*/ 0 w 38053"/>
                  <a:gd name="T3" fmla="*/ 0 h 21600"/>
                  <a:gd name="T4" fmla="*/ 0 w 38053"/>
                  <a:gd name="T5" fmla="*/ 0 h 21600"/>
                  <a:gd name="T6" fmla="*/ 0 60000 65536"/>
                  <a:gd name="T7" fmla="*/ 0 60000 65536"/>
                  <a:gd name="T8" fmla="*/ 0 60000 65536"/>
                  <a:gd name="T9" fmla="*/ 0 w 38053"/>
                  <a:gd name="T10" fmla="*/ 0 h 21600"/>
                  <a:gd name="T11" fmla="*/ 38053 w 38053"/>
                  <a:gd name="T12" fmla="*/ 21600 h 21600"/>
                </a:gdLst>
                <a:ahLst/>
                <a:cxnLst>
                  <a:cxn ang="T6">
                    <a:pos x="T0" y="T1"/>
                  </a:cxn>
                  <a:cxn ang="T7">
                    <a:pos x="T2" y="T3"/>
                  </a:cxn>
                  <a:cxn ang="T8">
                    <a:pos x="T4" y="T5"/>
                  </a:cxn>
                </a:cxnLst>
                <a:rect l="T9" t="T10" r="T11" b="T12"/>
                <a:pathLst>
                  <a:path w="38053" h="21600" fill="none" extrusionOk="0">
                    <a:moveTo>
                      <a:pt x="0" y="7605"/>
                    </a:moveTo>
                    <a:cubicBezTo>
                      <a:pt x="4103" y="2780"/>
                      <a:pt x="10118" y="-1"/>
                      <a:pt x="16453" y="0"/>
                    </a:cubicBezTo>
                    <a:cubicBezTo>
                      <a:pt x="28382" y="0"/>
                      <a:pt x="38053" y="9670"/>
                      <a:pt x="38053" y="21600"/>
                    </a:cubicBezTo>
                  </a:path>
                  <a:path w="38053" h="21600" stroke="0" extrusionOk="0">
                    <a:moveTo>
                      <a:pt x="0" y="7605"/>
                    </a:moveTo>
                    <a:cubicBezTo>
                      <a:pt x="4103" y="2780"/>
                      <a:pt x="10118" y="-1"/>
                      <a:pt x="16453" y="0"/>
                    </a:cubicBezTo>
                    <a:cubicBezTo>
                      <a:pt x="28382" y="0"/>
                      <a:pt x="38053" y="9670"/>
                      <a:pt x="38053" y="21600"/>
                    </a:cubicBezTo>
                    <a:lnTo>
                      <a:pt x="16453" y="21600"/>
                    </a:lnTo>
                    <a:lnTo>
                      <a:pt x="0" y="7605"/>
                    </a:lnTo>
                    <a:close/>
                  </a:path>
                </a:pathLst>
              </a:custGeom>
              <a:noFill/>
              <a:ln w="2857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endParaRPr lang="zh-CN" altLang="en-US"/>
              </a:p>
            </p:txBody>
          </p:sp>
        </p:grpSp>
      </p:grpSp>
      <p:grpSp>
        <p:nvGrpSpPr>
          <p:cNvPr id="139268" name="Group 66"/>
          <p:cNvGrpSpPr>
            <a:grpSpLocks/>
          </p:cNvGrpSpPr>
          <p:nvPr/>
        </p:nvGrpSpPr>
        <p:grpSpPr bwMode="auto">
          <a:xfrm>
            <a:off x="611188" y="3860801"/>
            <a:ext cx="4724400" cy="2128838"/>
            <a:chOff x="480" y="2496"/>
            <a:chExt cx="2976" cy="1341"/>
          </a:xfrm>
        </p:grpSpPr>
        <p:sp>
          <p:nvSpPr>
            <p:cNvPr id="139280" name="Oval 67"/>
            <p:cNvSpPr>
              <a:spLocks noChangeArrowheads="1"/>
            </p:cNvSpPr>
            <p:nvPr/>
          </p:nvSpPr>
          <p:spPr bwMode="auto">
            <a:xfrm>
              <a:off x="672" y="2640"/>
              <a:ext cx="240" cy="240"/>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281" name="Oval 68"/>
            <p:cNvSpPr>
              <a:spLocks noChangeArrowheads="1"/>
            </p:cNvSpPr>
            <p:nvPr/>
          </p:nvSpPr>
          <p:spPr bwMode="auto">
            <a:xfrm>
              <a:off x="480" y="2496"/>
              <a:ext cx="624" cy="52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282" name="Rectangle 69"/>
            <p:cNvSpPr>
              <a:spLocks noChangeArrowheads="1"/>
            </p:cNvSpPr>
            <p:nvPr/>
          </p:nvSpPr>
          <p:spPr bwMode="auto">
            <a:xfrm>
              <a:off x="672" y="2640"/>
              <a:ext cx="2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a:latin typeface="Arial" pitchFamily="34" charset="0"/>
                  <a:ea typeface="楷体_GB2312" pitchFamily="49" charset="-122"/>
                </a:rPr>
                <a:t>Li</a:t>
              </a:r>
            </a:p>
          </p:txBody>
        </p:sp>
        <p:sp>
          <p:nvSpPr>
            <p:cNvPr id="139283" name="Oval 70"/>
            <p:cNvSpPr>
              <a:spLocks noChangeArrowheads="1"/>
            </p:cNvSpPr>
            <p:nvPr/>
          </p:nvSpPr>
          <p:spPr bwMode="auto">
            <a:xfrm>
              <a:off x="1488" y="2640"/>
              <a:ext cx="240" cy="192"/>
            </a:xfrm>
            <a:prstGeom prst="ellipse">
              <a:avLst/>
            </a:prstGeom>
            <a:solidFill>
              <a:srgbClr val="00FF99"/>
            </a:solidFill>
            <a:ln w="2857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endParaRPr lang="zh-CN" altLang="zh-CN" sz="1800" b="0">
                <a:latin typeface="Arial" pitchFamily="34" charset="0"/>
                <a:ea typeface="宋体" pitchFamily="2" charset="-122"/>
              </a:endParaRPr>
            </a:p>
          </p:txBody>
        </p:sp>
        <p:sp>
          <p:nvSpPr>
            <p:cNvPr id="139284" name="Oval 71"/>
            <p:cNvSpPr>
              <a:spLocks noChangeArrowheads="1"/>
            </p:cNvSpPr>
            <p:nvPr/>
          </p:nvSpPr>
          <p:spPr bwMode="auto">
            <a:xfrm>
              <a:off x="1056" y="2736"/>
              <a:ext cx="48" cy="48"/>
            </a:xfrm>
            <a:prstGeom prst="ellipse">
              <a:avLst/>
            </a:prstGeom>
            <a:solidFill>
              <a:srgbClr val="00FF99"/>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285" name="Rectangle 72"/>
            <p:cNvSpPr>
              <a:spLocks noChangeArrowheads="1"/>
            </p:cNvSpPr>
            <p:nvPr/>
          </p:nvSpPr>
          <p:spPr bwMode="auto">
            <a:xfrm>
              <a:off x="1489" y="2607"/>
              <a:ext cx="2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dirty="0">
                  <a:latin typeface="Arial" pitchFamily="34" charset="0"/>
                  <a:ea typeface="楷体_GB2312" pitchFamily="49" charset="-122"/>
                </a:rPr>
                <a:t>F</a:t>
              </a:r>
            </a:p>
          </p:txBody>
        </p:sp>
        <p:sp>
          <p:nvSpPr>
            <p:cNvPr id="139286" name="Line 73"/>
            <p:cNvSpPr>
              <a:spLocks noChangeShapeType="1"/>
            </p:cNvSpPr>
            <p:nvPr/>
          </p:nvSpPr>
          <p:spPr bwMode="auto">
            <a:xfrm>
              <a:off x="1872" y="2736"/>
              <a:ext cx="52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287" name="Line 74"/>
            <p:cNvSpPr>
              <a:spLocks noChangeShapeType="1"/>
            </p:cNvSpPr>
            <p:nvPr/>
          </p:nvSpPr>
          <p:spPr bwMode="auto">
            <a:xfrm>
              <a:off x="1104" y="2784"/>
              <a:ext cx="0"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288" name="Line 75"/>
            <p:cNvSpPr>
              <a:spLocks noChangeShapeType="1"/>
            </p:cNvSpPr>
            <p:nvPr/>
          </p:nvSpPr>
          <p:spPr bwMode="auto">
            <a:xfrm>
              <a:off x="768" y="2880"/>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289" name="Line 76"/>
            <p:cNvSpPr>
              <a:spLocks noChangeShapeType="1"/>
            </p:cNvSpPr>
            <p:nvPr/>
          </p:nvSpPr>
          <p:spPr bwMode="auto">
            <a:xfrm>
              <a:off x="768" y="3168"/>
              <a:ext cx="336"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290" name="Rectangle 77"/>
            <p:cNvSpPr>
              <a:spLocks noChangeArrowheads="1"/>
            </p:cNvSpPr>
            <p:nvPr/>
          </p:nvSpPr>
          <p:spPr bwMode="auto">
            <a:xfrm>
              <a:off x="596" y="3264"/>
              <a:ext cx="65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2000" b="0" dirty="0">
                  <a:latin typeface="Arial" pitchFamily="34" charset="0"/>
                  <a:ea typeface="楷体_GB2312" pitchFamily="49" charset="-122"/>
                </a:rPr>
                <a:t>252 pm</a:t>
              </a:r>
            </a:p>
          </p:txBody>
        </p:sp>
        <p:sp>
          <p:nvSpPr>
            <p:cNvPr id="139291" name="Oval 78"/>
            <p:cNvSpPr>
              <a:spLocks noChangeArrowheads="1"/>
            </p:cNvSpPr>
            <p:nvPr/>
          </p:nvSpPr>
          <p:spPr bwMode="auto">
            <a:xfrm>
              <a:off x="2640" y="2640"/>
              <a:ext cx="240" cy="240"/>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292" name="Oval 79"/>
            <p:cNvSpPr>
              <a:spLocks noChangeArrowheads="1"/>
            </p:cNvSpPr>
            <p:nvPr/>
          </p:nvSpPr>
          <p:spPr bwMode="auto">
            <a:xfrm>
              <a:off x="2496" y="2544"/>
              <a:ext cx="480" cy="43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endParaRPr lang="zh-CN" altLang="zh-CN" sz="2000" b="0">
                <a:latin typeface="Arial" pitchFamily="34" charset="0"/>
                <a:ea typeface="宋体" pitchFamily="2" charset="-122"/>
              </a:endParaRPr>
            </a:p>
          </p:txBody>
        </p:sp>
        <p:sp>
          <p:nvSpPr>
            <p:cNvPr id="139293" name="Rectangle 80"/>
            <p:cNvSpPr>
              <a:spLocks noChangeArrowheads="1"/>
            </p:cNvSpPr>
            <p:nvPr/>
          </p:nvSpPr>
          <p:spPr bwMode="auto">
            <a:xfrm>
              <a:off x="2640" y="2640"/>
              <a:ext cx="2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a:latin typeface="Arial" pitchFamily="34" charset="0"/>
                  <a:ea typeface="楷体_GB2312" pitchFamily="49" charset="-122"/>
                </a:rPr>
                <a:t>Li</a:t>
              </a:r>
            </a:p>
          </p:txBody>
        </p:sp>
        <p:sp>
          <p:nvSpPr>
            <p:cNvPr id="139294" name="Oval 81"/>
            <p:cNvSpPr>
              <a:spLocks noChangeArrowheads="1"/>
            </p:cNvSpPr>
            <p:nvPr/>
          </p:nvSpPr>
          <p:spPr bwMode="auto">
            <a:xfrm>
              <a:off x="2928" y="2784"/>
              <a:ext cx="48" cy="48"/>
            </a:xfrm>
            <a:prstGeom prst="ellipse">
              <a:avLst/>
            </a:prstGeom>
            <a:solidFill>
              <a:srgbClr val="00FF99"/>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295" name="Oval 82"/>
            <p:cNvSpPr>
              <a:spLocks noChangeArrowheads="1"/>
            </p:cNvSpPr>
            <p:nvPr/>
          </p:nvSpPr>
          <p:spPr bwMode="auto">
            <a:xfrm>
              <a:off x="2976" y="2640"/>
              <a:ext cx="258" cy="192"/>
            </a:xfrm>
            <a:prstGeom prst="ellipse">
              <a:avLst/>
            </a:prstGeom>
            <a:solidFill>
              <a:srgbClr val="00FF99"/>
            </a:solidFill>
            <a:ln w="2857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296" name="Rectangle 83"/>
            <p:cNvSpPr>
              <a:spLocks noChangeArrowheads="1"/>
            </p:cNvSpPr>
            <p:nvPr/>
          </p:nvSpPr>
          <p:spPr bwMode="auto">
            <a:xfrm>
              <a:off x="3020" y="2607"/>
              <a:ext cx="2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dirty="0">
                  <a:latin typeface="Arial" pitchFamily="34" charset="0"/>
                  <a:ea typeface="楷体_GB2312" pitchFamily="49" charset="-122"/>
                </a:rPr>
                <a:t>F</a:t>
              </a:r>
            </a:p>
          </p:txBody>
        </p:sp>
        <p:sp>
          <p:nvSpPr>
            <p:cNvPr id="139297" name="Oval 84"/>
            <p:cNvSpPr>
              <a:spLocks noChangeArrowheads="1"/>
            </p:cNvSpPr>
            <p:nvPr/>
          </p:nvSpPr>
          <p:spPr bwMode="auto">
            <a:xfrm>
              <a:off x="2928" y="2688"/>
              <a:ext cx="48" cy="48"/>
            </a:xfrm>
            <a:prstGeom prst="ellipse">
              <a:avLst/>
            </a:prstGeom>
            <a:solidFill>
              <a:srgbClr val="00FF99"/>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298" name="Line 85"/>
            <p:cNvSpPr>
              <a:spLocks noChangeShapeType="1"/>
            </p:cNvSpPr>
            <p:nvPr/>
          </p:nvSpPr>
          <p:spPr bwMode="auto">
            <a:xfrm>
              <a:off x="2736" y="2880"/>
              <a:ext cx="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299" name="Line 86"/>
            <p:cNvSpPr>
              <a:spLocks noChangeShapeType="1"/>
            </p:cNvSpPr>
            <p:nvPr/>
          </p:nvSpPr>
          <p:spPr bwMode="auto">
            <a:xfrm>
              <a:off x="2736" y="3168"/>
              <a:ext cx="240"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300" name="Line 87"/>
            <p:cNvSpPr>
              <a:spLocks noChangeShapeType="1"/>
            </p:cNvSpPr>
            <p:nvPr/>
          </p:nvSpPr>
          <p:spPr bwMode="auto">
            <a:xfrm>
              <a:off x="2976" y="283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139301" name="Rectangle 88"/>
            <p:cNvSpPr>
              <a:spLocks noChangeArrowheads="1"/>
            </p:cNvSpPr>
            <p:nvPr/>
          </p:nvSpPr>
          <p:spPr bwMode="auto">
            <a:xfrm>
              <a:off x="2521" y="3264"/>
              <a:ext cx="65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dirty="0">
                  <a:latin typeface="Arial" pitchFamily="34" charset="0"/>
                  <a:ea typeface="楷体_GB2312" pitchFamily="49" charset="-122"/>
                </a:rPr>
                <a:t>156 pm</a:t>
              </a:r>
            </a:p>
          </p:txBody>
        </p:sp>
        <p:sp>
          <p:nvSpPr>
            <p:cNvPr id="139302" name="Rectangle 89"/>
            <p:cNvSpPr>
              <a:spLocks noChangeArrowheads="1"/>
            </p:cNvSpPr>
            <p:nvPr/>
          </p:nvSpPr>
          <p:spPr bwMode="auto">
            <a:xfrm>
              <a:off x="528" y="3585"/>
              <a:ext cx="29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dirty="0">
                  <a:latin typeface="Arial" pitchFamily="34" charset="0"/>
                  <a:ea typeface="楷体_GB2312" pitchFamily="49" charset="-122"/>
                </a:rPr>
                <a:t>Polar covalence in an “ionic” solid</a:t>
              </a:r>
            </a:p>
          </p:txBody>
        </p:sp>
      </p:grpSp>
      <p:grpSp>
        <p:nvGrpSpPr>
          <p:cNvPr id="139269" name="Group 104"/>
          <p:cNvGrpSpPr>
            <a:grpSpLocks/>
          </p:cNvGrpSpPr>
          <p:nvPr/>
        </p:nvGrpSpPr>
        <p:grpSpPr bwMode="auto">
          <a:xfrm>
            <a:off x="6253163" y="4318000"/>
            <a:ext cx="2138362" cy="1271588"/>
            <a:chOff x="3939" y="2720"/>
            <a:chExt cx="1347" cy="801"/>
          </a:xfrm>
        </p:grpSpPr>
        <p:sp>
          <p:nvSpPr>
            <p:cNvPr id="139271" name="Oval 92"/>
            <p:cNvSpPr>
              <a:spLocks noChangeArrowheads="1"/>
            </p:cNvSpPr>
            <p:nvPr/>
          </p:nvSpPr>
          <p:spPr bwMode="auto">
            <a:xfrm>
              <a:off x="4227" y="3089"/>
              <a:ext cx="816" cy="432"/>
            </a:xfrm>
            <a:prstGeom prst="ellipse">
              <a:avLst/>
            </a:prstGeom>
            <a:gradFill rotWithShape="0">
              <a:gsLst>
                <a:gs pos="0">
                  <a:srgbClr val="FFFFFF"/>
                </a:gs>
                <a:gs pos="100000">
                  <a:srgbClr val="0066FF"/>
                </a:gs>
              </a:gsLst>
              <a:path path="shape">
                <a:fillToRect l="50000" t="50000" r="50000" b="50000"/>
              </a:path>
            </a:gra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272" name="Oval 93"/>
            <p:cNvSpPr>
              <a:spLocks noChangeArrowheads="1"/>
            </p:cNvSpPr>
            <p:nvPr/>
          </p:nvSpPr>
          <p:spPr bwMode="auto">
            <a:xfrm>
              <a:off x="4371" y="3281"/>
              <a:ext cx="48" cy="48"/>
            </a:xfrm>
            <a:prstGeom prst="ellipse">
              <a:avLst/>
            </a:prstGeom>
            <a:solidFill>
              <a:schemeClr val="bg2"/>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273" name="Oval 94"/>
            <p:cNvSpPr>
              <a:spLocks noChangeArrowheads="1"/>
            </p:cNvSpPr>
            <p:nvPr/>
          </p:nvSpPr>
          <p:spPr bwMode="auto">
            <a:xfrm>
              <a:off x="4851" y="3281"/>
              <a:ext cx="48" cy="48"/>
            </a:xfrm>
            <a:prstGeom prst="ellipse">
              <a:avLst/>
            </a:prstGeom>
            <a:solidFill>
              <a:schemeClr val="bg2"/>
            </a:solidFill>
            <a:ln w="9525">
              <a:solidFill>
                <a:srgbClr val="000000"/>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Arial" pitchFamily="34" charset="0"/>
                <a:ea typeface="宋体" pitchFamily="2" charset="-122"/>
              </a:endParaRPr>
            </a:p>
          </p:txBody>
        </p:sp>
        <p:sp>
          <p:nvSpPr>
            <p:cNvPr id="139274" name="Line 95"/>
            <p:cNvSpPr>
              <a:spLocks noChangeShapeType="1"/>
            </p:cNvSpPr>
            <p:nvPr/>
          </p:nvSpPr>
          <p:spPr bwMode="auto">
            <a:xfrm>
              <a:off x="4419" y="3329"/>
              <a:ext cx="43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211040" name="Rectangle 96"/>
            <p:cNvSpPr>
              <a:spLocks noChangeArrowheads="1"/>
            </p:cNvSpPr>
            <p:nvPr/>
          </p:nvSpPr>
          <p:spPr bwMode="auto">
            <a:xfrm>
              <a:off x="3987" y="3178"/>
              <a:ext cx="240" cy="252"/>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000" dirty="0">
                  <a:ea typeface="楷体_GB2312" pitchFamily="49" charset="-122"/>
                </a:rPr>
                <a:t>C</a:t>
              </a:r>
            </a:p>
          </p:txBody>
        </p:sp>
        <p:sp>
          <p:nvSpPr>
            <p:cNvPr id="211041" name="Rectangle 97"/>
            <p:cNvSpPr>
              <a:spLocks noChangeArrowheads="1"/>
            </p:cNvSpPr>
            <p:nvPr/>
          </p:nvSpPr>
          <p:spPr bwMode="auto">
            <a:xfrm>
              <a:off x="5043" y="3178"/>
              <a:ext cx="240" cy="252"/>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000" dirty="0">
                  <a:ea typeface="楷体_GB2312" pitchFamily="49" charset="-122"/>
                </a:rPr>
                <a:t>O</a:t>
              </a:r>
            </a:p>
          </p:txBody>
        </p:sp>
        <p:sp>
          <p:nvSpPr>
            <p:cNvPr id="139277" name="Line 100"/>
            <p:cNvSpPr>
              <a:spLocks noChangeShapeType="1"/>
            </p:cNvSpPr>
            <p:nvPr/>
          </p:nvSpPr>
          <p:spPr bwMode="auto">
            <a:xfrm>
              <a:off x="4275" y="2849"/>
              <a:ext cx="7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a:p>
          </p:txBody>
        </p:sp>
        <p:sp>
          <p:nvSpPr>
            <p:cNvPr id="211045" name="Rectangle 101"/>
            <p:cNvSpPr>
              <a:spLocks noChangeArrowheads="1"/>
            </p:cNvSpPr>
            <p:nvPr/>
          </p:nvSpPr>
          <p:spPr bwMode="auto">
            <a:xfrm>
              <a:off x="3939" y="2720"/>
              <a:ext cx="270"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i="1" dirty="0">
                  <a:cs typeface="Times New Roman" pitchFamily="18" charset="0"/>
                </a:rPr>
                <a:t>δ</a:t>
              </a:r>
              <a:r>
                <a:rPr lang="en-US" altLang="zh-CN" sz="2000" baseline="30000" dirty="0">
                  <a:cs typeface="Times New Roman" pitchFamily="18" charset="0"/>
                </a:rPr>
                <a:t>+</a:t>
              </a:r>
            </a:p>
          </p:txBody>
        </p:sp>
        <p:sp>
          <p:nvSpPr>
            <p:cNvPr id="211046" name="Rectangle 102"/>
            <p:cNvSpPr>
              <a:spLocks noChangeArrowheads="1"/>
            </p:cNvSpPr>
            <p:nvPr/>
          </p:nvSpPr>
          <p:spPr bwMode="auto">
            <a:xfrm>
              <a:off x="5043" y="2720"/>
              <a:ext cx="243" cy="252"/>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i="1" dirty="0">
                  <a:cs typeface="Times New Roman" pitchFamily="18" charset="0"/>
                </a:rPr>
                <a:t>δ</a:t>
              </a:r>
              <a:r>
                <a:rPr lang="en-US" altLang="zh-CN" sz="2000" baseline="30000" dirty="0">
                  <a:cs typeface="Times New Roman" pitchFamily="18" charset="0"/>
                </a:rPr>
                <a:t>-</a:t>
              </a:r>
            </a:p>
          </p:txBody>
        </p:sp>
      </p:grpSp>
      <p:sp>
        <p:nvSpPr>
          <p:cNvPr id="99" name="矩形 98"/>
          <p:cNvSpPr/>
          <p:nvPr/>
        </p:nvSpPr>
        <p:spPr>
          <a:xfrm>
            <a:off x="1908175" y="6092825"/>
            <a:ext cx="5093061" cy="523220"/>
          </a:xfrm>
          <a:prstGeom prst="rect">
            <a:avLst/>
          </a:prstGeom>
        </p:spPr>
        <p:txBody>
          <a:bodyPr wrap="none">
            <a:spAutoFit/>
          </a:bodyPr>
          <a:lstStyle/>
          <a:p>
            <a:pPr eaLnBrk="0" hangingPunct="0">
              <a:defRPr/>
            </a:pPr>
            <a:r>
              <a:rPr lang="zh-CN" altLang="en-US" sz="2800" b="1" dirty="0">
                <a:latin typeface="Times New Roman" pitchFamily="18" charset="0"/>
                <a:ea typeface="楷体_GB2312" pitchFamily="49" charset="-122"/>
              </a:rPr>
              <a:t>分子正负电荷不重叠</a:t>
            </a:r>
            <a:r>
              <a:rPr lang="en-US" altLang="zh-CN" sz="2800" b="1" dirty="0">
                <a:latin typeface="Times New Roman" pitchFamily="18" charset="0"/>
                <a:ea typeface="楷体_GB2312" pitchFamily="49" charset="-122"/>
              </a:rPr>
              <a:t>--</a:t>
            </a:r>
            <a:r>
              <a:rPr lang="zh-CN" altLang="en-US" sz="2800" b="1" dirty="0">
                <a:latin typeface="Times New Roman" pitchFamily="18" charset="0"/>
                <a:ea typeface="楷体_GB2312" pitchFamily="49" charset="-122"/>
              </a:rPr>
              <a:t>极性分子</a:t>
            </a:r>
            <a:endParaRPr lang="zh-CN" altLang="en-US" sz="28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251520" y="333028"/>
            <a:ext cx="6481068" cy="647700"/>
          </a:xfrm>
        </p:spPr>
        <p:txBody>
          <a:bodyPr/>
          <a:lstStyle/>
          <a:p>
            <a:r>
              <a:rPr lang="en-US" altLang="zh-CN" dirty="0">
                <a:latin typeface="Arial" panose="020B0604020202020204" pitchFamily="34" charset="0"/>
                <a:cs typeface="Arial" panose="020B0604020202020204" pitchFamily="34" charset="0"/>
              </a:rPr>
              <a:t>2.3.4.1  </a:t>
            </a:r>
            <a:r>
              <a:rPr lang="zh-CN" altLang="en-US" dirty="0"/>
              <a:t>分子的极性</a:t>
            </a:r>
            <a:endParaRPr lang="zh-CN" altLang="en-US" dirty="0">
              <a:solidFill>
                <a:schemeClr val="tx1"/>
              </a:solidFill>
              <a:latin typeface="Times New Roman" pitchFamily="18" charset="0"/>
              <a:ea typeface="楷体_GB2312" pitchFamily="49" charset="-122"/>
            </a:endParaRPr>
          </a:p>
        </p:txBody>
      </p:sp>
      <p:grpSp>
        <p:nvGrpSpPr>
          <p:cNvPr id="140291" name="Group 5"/>
          <p:cNvGrpSpPr>
            <a:grpSpLocks/>
          </p:cNvGrpSpPr>
          <p:nvPr/>
        </p:nvGrpSpPr>
        <p:grpSpPr bwMode="auto">
          <a:xfrm>
            <a:off x="539750" y="1419225"/>
            <a:ext cx="7924800" cy="2514600"/>
            <a:chOff x="480" y="816"/>
            <a:chExt cx="4992" cy="1584"/>
          </a:xfrm>
        </p:grpSpPr>
        <p:grpSp>
          <p:nvGrpSpPr>
            <p:cNvPr id="140320" name="Group 6"/>
            <p:cNvGrpSpPr>
              <a:grpSpLocks/>
            </p:cNvGrpSpPr>
            <p:nvPr/>
          </p:nvGrpSpPr>
          <p:grpSpPr bwMode="auto">
            <a:xfrm>
              <a:off x="768" y="1296"/>
              <a:ext cx="4066" cy="963"/>
              <a:chOff x="1008" y="1488"/>
              <a:chExt cx="4066" cy="963"/>
            </a:xfrm>
          </p:grpSpPr>
          <p:sp>
            <p:nvSpPr>
              <p:cNvPr id="140324" name="Oval 7"/>
              <p:cNvSpPr>
                <a:spLocks noChangeArrowheads="1"/>
              </p:cNvSpPr>
              <p:nvPr/>
            </p:nvSpPr>
            <p:spPr bwMode="auto">
              <a:xfrm>
                <a:off x="1248" y="1680"/>
                <a:ext cx="240" cy="240"/>
              </a:xfrm>
              <a:prstGeom prst="ellipse">
                <a:avLst/>
              </a:prstGeom>
              <a:solidFill>
                <a:srgbClr val="CCFFFF"/>
              </a:solidFill>
              <a:ln w="2857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25" name="Oval 8"/>
              <p:cNvSpPr>
                <a:spLocks noChangeArrowheads="1"/>
              </p:cNvSpPr>
              <p:nvPr/>
            </p:nvSpPr>
            <p:spPr bwMode="auto">
              <a:xfrm>
                <a:off x="1008" y="1488"/>
                <a:ext cx="720" cy="62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26" name="Oval 9"/>
              <p:cNvSpPr>
                <a:spLocks noChangeArrowheads="1"/>
              </p:cNvSpPr>
              <p:nvPr/>
            </p:nvSpPr>
            <p:spPr bwMode="auto">
              <a:xfrm>
                <a:off x="1680" y="1824"/>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27" name="Rectangle 10"/>
              <p:cNvSpPr>
                <a:spLocks noChangeArrowheads="1"/>
              </p:cNvSpPr>
              <p:nvPr/>
            </p:nvSpPr>
            <p:spPr bwMode="auto">
              <a:xfrm>
                <a:off x="1248" y="168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2400" b="0" dirty="0">
                    <a:solidFill>
                      <a:srgbClr val="000000"/>
                    </a:solidFill>
                    <a:latin typeface="Times New Roman" panose="02020603050405020304" pitchFamily="18" charset="0"/>
                    <a:ea typeface="楷体_GB2312" pitchFamily="49" charset="-122"/>
                    <a:cs typeface="Times New Roman" panose="02020603050405020304" pitchFamily="18" charset="0"/>
                  </a:rPr>
                  <a:t>F</a:t>
                </a:r>
              </a:p>
            </p:txBody>
          </p:sp>
          <p:sp>
            <p:nvSpPr>
              <p:cNvPr id="140328" name="Oval 11"/>
              <p:cNvSpPr>
                <a:spLocks noChangeArrowheads="1"/>
              </p:cNvSpPr>
              <p:nvPr/>
            </p:nvSpPr>
            <p:spPr bwMode="auto">
              <a:xfrm>
                <a:off x="1536" y="2016"/>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29" name="Oval 12"/>
              <p:cNvSpPr>
                <a:spLocks noChangeArrowheads="1"/>
              </p:cNvSpPr>
              <p:nvPr/>
            </p:nvSpPr>
            <p:spPr bwMode="auto">
              <a:xfrm>
                <a:off x="1248" y="2064"/>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30" name="Oval 13"/>
              <p:cNvSpPr>
                <a:spLocks noChangeArrowheads="1"/>
              </p:cNvSpPr>
              <p:nvPr/>
            </p:nvSpPr>
            <p:spPr bwMode="auto">
              <a:xfrm>
                <a:off x="1248" y="1488"/>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31" name="Oval 14"/>
              <p:cNvSpPr>
                <a:spLocks noChangeArrowheads="1"/>
              </p:cNvSpPr>
              <p:nvPr/>
            </p:nvSpPr>
            <p:spPr bwMode="auto">
              <a:xfrm>
                <a:off x="1584" y="1536"/>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32" name="Oval 15"/>
              <p:cNvSpPr>
                <a:spLocks noChangeArrowheads="1"/>
              </p:cNvSpPr>
              <p:nvPr/>
            </p:nvSpPr>
            <p:spPr bwMode="auto">
              <a:xfrm>
                <a:off x="1056" y="1920"/>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33" name="Oval 16"/>
              <p:cNvSpPr>
                <a:spLocks noChangeArrowheads="1"/>
              </p:cNvSpPr>
              <p:nvPr/>
            </p:nvSpPr>
            <p:spPr bwMode="auto">
              <a:xfrm>
                <a:off x="1008" y="1680"/>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34" name="Oval 17"/>
              <p:cNvSpPr>
                <a:spLocks noChangeArrowheads="1"/>
              </p:cNvSpPr>
              <p:nvPr/>
            </p:nvSpPr>
            <p:spPr bwMode="auto">
              <a:xfrm>
                <a:off x="2160" y="1680"/>
                <a:ext cx="240" cy="240"/>
              </a:xfrm>
              <a:prstGeom prst="ellipse">
                <a:avLst/>
              </a:prstGeom>
              <a:solidFill>
                <a:srgbClr val="CCFFFF"/>
              </a:solidFill>
              <a:ln w="2857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35" name="Oval 18"/>
              <p:cNvSpPr>
                <a:spLocks noChangeArrowheads="1"/>
              </p:cNvSpPr>
              <p:nvPr/>
            </p:nvSpPr>
            <p:spPr bwMode="auto">
              <a:xfrm>
                <a:off x="1920" y="1488"/>
                <a:ext cx="720" cy="62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36" name="Oval 19"/>
              <p:cNvSpPr>
                <a:spLocks noChangeArrowheads="1"/>
              </p:cNvSpPr>
              <p:nvPr/>
            </p:nvSpPr>
            <p:spPr bwMode="auto">
              <a:xfrm>
                <a:off x="2592" y="1824"/>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37" name="Rectangle 20"/>
              <p:cNvSpPr>
                <a:spLocks noChangeArrowheads="1"/>
              </p:cNvSpPr>
              <p:nvPr/>
            </p:nvSpPr>
            <p:spPr bwMode="auto">
              <a:xfrm>
                <a:off x="2160" y="168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2400" b="0" dirty="0">
                    <a:solidFill>
                      <a:srgbClr val="000000"/>
                    </a:solidFill>
                    <a:latin typeface="Times New Roman" panose="02020603050405020304" pitchFamily="18" charset="0"/>
                    <a:ea typeface="楷体_GB2312" pitchFamily="49" charset="-122"/>
                    <a:cs typeface="Times New Roman" panose="02020603050405020304" pitchFamily="18" charset="0"/>
                  </a:rPr>
                  <a:t>F</a:t>
                </a:r>
              </a:p>
            </p:txBody>
          </p:sp>
          <p:sp>
            <p:nvSpPr>
              <p:cNvPr id="140338" name="Oval 21"/>
              <p:cNvSpPr>
                <a:spLocks noChangeArrowheads="1"/>
              </p:cNvSpPr>
              <p:nvPr/>
            </p:nvSpPr>
            <p:spPr bwMode="auto">
              <a:xfrm>
                <a:off x="2448" y="2016"/>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39" name="Oval 22"/>
              <p:cNvSpPr>
                <a:spLocks noChangeArrowheads="1"/>
              </p:cNvSpPr>
              <p:nvPr/>
            </p:nvSpPr>
            <p:spPr bwMode="auto">
              <a:xfrm>
                <a:off x="2160" y="2064"/>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40" name="Oval 23"/>
              <p:cNvSpPr>
                <a:spLocks noChangeArrowheads="1"/>
              </p:cNvSpPr>
              <p:nvPr/>
            </p:nvSpPr>
            <p:spPr bwMode="auto">
              <a:xfrm>
                <a:off x="2160" y="1488"/>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41" name="Oval 24"/>
              <p:cNvSpPr>
                <a:spLocks noChangeArrowheads="1"/>
              </p:cNvSpPr>
              <p:nvPr/>
            </p:nvSpPr>
            <p:spPr bwMode="auto">
              <a:xfrm>
                <a:off x="2496" y="1536"/>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42" name="Oval 25"/>
              <p:cNvSpPr>
                <a:spLocks noChangeArrowheads="1"/>
              </p:cNvSpPr>
              <p:nvPr/>
            </p:nvSpPr>
            <p:spPr bwMode="auto">
              <a:xfrm>
                <a:off x="1968" y="1920"/>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43" name="Oval 26"/>
              <p:cNvSpPr>
                <a:spLocks noChangeArrowheads="1"/>
              </p:cNvSpPr>
              <p:nvPr/>
            </p:nvSpPr>
            <p:spPr bwMode="auto">
              <a:xfrm>
                <a:off x="1920" y="1680"/>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211995" name="Rectangle 27"/>
              <p:cNvSpPr>
                <a:spLocks noChangeArrowheads="1"/>
              </p:cNvSpPr>
              <p:nvPr/>
            </p:nvSpPr>
            <p:spPr bwMode="auto">
              <a:xfrm>
                <a:off x="1728" y="1663"/>
                <a:ext cx="226" cy="29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40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p>
            </p:txBody>
          </p:sp>
          <p:sp>
            <p:nvSpPr>
              <p:cNvPr id="140345" name="Rectangle 28"/>
              <p:cNvSpPr>
                <a:spLocks noChangeArrowheads="1"/>
              </p:cNvSpPr>
              <p:nvPr/>
            </p:nvSpPr>
            <p:spPr bwMode="auto">
              <a:xfrm>
                <a:off x="1152" y="2160"/>
                <a:ext cx="17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400" b="0">
                    <a:latin typeface="Times New Roman" panose="02020603050405020304" pitchFamily="18" charset="0"/>
                    <a:ea typeface="楷体_GB2312" pitchFamily="49" charset="-122"/>
                    <a:cs typeface="Times New Roman" panose="02020603050405020304" pitchFamily="18" charset="0"/>
                  </a:rPr>
                  <a:t>Two fluorine atoms</a:t>
                </a:r>
              </a:p>
            </p:txBody>
          </p:sp>
          <p:sp>
            <p:nvSpPr>
              <p:cNvPr id="140346" name="Line 29"/>
              <p:cNvSpPr>
                <a:spLocks noChangeShapeType="1"/>
              </p:cNvSpPr>
              <p:nvPr/>
            </p:nvSpPr>
            <p:spPr bwMode="auto">
              <a:xfrm>
                <a:off x="2736" y="1776"/>
                <a:ext cx="52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sz="2000">
                  <a:latin typeface="Times New Roman" panose="02020603050405020304" pitchFamily="18" charset="0"/>
                  <a:cs typeface="Times New Roman" panose="02020603050405020304" pitchFamily="18" charset="0"/>
                </a:endParaRPr>
              </a:p>
            </p:txBody>
          </p:sp>
          <p:sp>
            <p:nvSpPr>
              <p:cNvPr id="140347" name="Rectangle 30"/>
              <p:cNvSpPr>
                <a:spLocks noChangeArrowheads="1"/>
              </p:cNvSpPr>
              <p:nvPr/>
            </p:nvSpPr>
            <p:spPr bwMode="auto">
              <a:xfrm>
                <a:off x="3360" y="2160"/>
                <a:ext cx="17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400" b="0" dirty="0">
                    <a:latin typeface="Times New Roman" panose="02020603050405020304" pitchFamily="18" charset="0"/>
                    <a:ea typeface="楷体_GB2312" pitchFamily="49" charset="-122"/>
                    <a:cs typeface="Times New Roman" panose="02020603050405020304" pitchFamily="18" charset="0"/>
                  </a:rPr>
                  <a:t>A  fluorine molecule</a:t>
                </a:r>
              </a:p>
            </p:txBody>
          </p:sp>
          <p:sp>
            <p:nvSpPr>
              <p:cNvPr id="140348" name="Oval 31"/>
              <p:cNvSpPr>
                <a:spLocks noChangeArrowheads="1"/>
              </p:cNvSpPr>
              <p:nvPr/>
            </p:nvSpPr>
            <p:spPr bwMode="auto">
              <a:xfrm>
                <a:off x="3600" y="1680"/>
                <a:ext cx="240" cy="240"/>
              </a:xfrm>
              <a:prstGeom prst="ellipse">
                <a:avLst/>
              </a:prstGeom>
              <a:solidFill>
                <a:srgbClr val="CCFFFF"/>
              </a:solidFill>
              <a:ln w="2857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49" name="Oval 32"/>
              <p:cNvSpPr>
                <a:spLocks noChangeArrowheads="1"/>
              </p:cNvSpPr>
              <p:nvPr/>
            </p:nvSpPr>
            <p:spPr bwMode="auto">
              <a:xfrm>
                <a:off x="3360" y="1488"/>
                <a:ext cx="720" cy="62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50" name="Rectangle 33"/>
              <p:cNvSpPr>
                <a:spLocks noChangeArrowheads="1"/>
              </p:cNvSpPr>
              <p:nvPr/>
            </p:nvSpPr>
            <p:spPr bwMode="auto">
              <a:xfrm>
                <a:off x="3600" y="168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2400" b="0" dirty="0">
                    <a:solidFill>
                      <a:srgbClr val="000000"/>
                    </a:solidFill>
                    <a:latin typeface="Times New Roman" panose="02020603050405020304" pitchFamily="18" charset="0"/>
                    <a:ea typeface="楷体_GB2312" pitchFamily="49" charset="-122"/>
                    <a:cs typeface="Times New Roman" panose="02020603050405020304" pitchFamily="18" charset="0"/>
                  </a:rPr>
                  <a:t>F</a:t>
                </a:r>
              </a:p>
            </p:txBody>
          </p:sp>
          <p:sp>
            <p:nvSpPr>
              <p:cNvPr id="140351" name="Oval 34"/>
              <p:cNvSpPr>
                <a:spLocks noChangeArrowheads="1"/>
              </p:cNvSpPr>
              <p:nvPr/>
            </p:nvSpPr>
            <p:spPr bwMode="auto">
              <a:xfrm>
                <a:off x="3888" y="2016"/>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52" name="Oval 35"/>
              <p:cNvSpPr>
                <a:spLocks noChangeArrowheads="1"/>
              </p:cNvSpPr>
              <p:nvPr/>
            </p:nvSpPr>
            <p:spPr bwMode="auto">
              <a:xfrm>
                <a:off x="3600" y="2064"/>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53" name="Oval 36"/>
              <p:cNvSpPr>
                <a:spLocks noChangeArrowheads="1"/>
              </p:cNvSpPr>
              <p:nvPr/>
            </p:nvSpPr>
            <p:spPr bwMode="auto">
              <a:xfrm>
                <a:off x="3600" y="1488"/>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54" name="Oval 37"/>
              <p:cNvSpPr>
                <a:spLocks noChangeArrowheads="1"/>
              </p:cNvSpPr>
              <p:nvPr/>
            </p:nvSpPr>
            <p:spPr bwMode="auto">
              <a:xfrm>
                <a:off x="3936" y="1536"/>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55" name="Oval 38"/>
              <p:cNvSpPr>
                <a:spLocks noChangeArrowheads="1"/>
              </p:cNvSpPr>
              <p:nvPr/>
            </p:nvSpPr>
            <p:spPr bwMode="auto">
              <a:xfrm>
                <a:off x="3408" y="1920"/>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56" name="Oval 39"/>
              <p:cNvSpPr>
                <a:spLocks noChangeArrowheads="1"/>
              </p:cNvSpPr>
              <p:nvPr/>
            </p:nvSpPr>
            <p:spPr bwMode="auto">
              <a:xfrm>
                <a:off x="3360" y="1680"/>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57" name="Oval 40"/>
              <p:cNvSpPr>
                <a:spLocks noChangeArrowheads="1"/>
              </p:cNvSpPr>
              <p:nvPr/>
            </p:nvSpPr>
            <p:spPr bwMode="auto">
              <a:xfrm>
                <a:off x="4272" y="1680"/>
                <a:ext cx="240" cy="240"/>
              </a:xfrm>
              <a:prstGeom prst="ellipse">
                <a:avLst/>
              </a:prstGeom>
              <a:solidFill>
                <a:srgbClr val="CCFFFF"/>
              </a:solidFill>
              <a:ln w="2857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endParaRPr lang="zh-CN" altLang="en-US" sz="2000" b="0" dirty="0">
                  <a:latin typeface="Times New Roman" panose="02020603050405020304" pitchFamily="18" charset="0"/>
                  <a:ea typeface="宋体" pitchFamily="2" charset="-122"/>
                  <a:cs typeface="Times New Roman" panose="02020603050405020304" pitchFamily="18" charset="0"/>
                </a:endParaRPr>
              </a:p>
            </p:txBody>
          </p:sp>
          <p:sp>
            <p:nvSpPr>
              <p:cNvPr id="140358" name="Oval 41"/>
              <p:cNvSpPr>
                <a:spLocks noChangeArrowheads="1"/>
              </p:cNvSpPr>
              <p:nvPr/>
            </p:nvSpPr>
            <p:spPr bwMode="auto">
              <a:xfrm>
                <a:off x="4032" y="1488"/>
                <a:ext cx="720" cy="62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59" name="Oval 42"/>
              <p:cNvSpPr>
                <a:spLocks noChangeArrowheads="1"/>
              </p:cNvSpPr>
              <p:nvPr/>
            </p:nvSpPr>
            <p:spPr bwMode="auto">
              <a:xfrm>
                <a:off x="4704" y="1680"/>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60" name="Rectangle 43"/>
              <p:cNvSpPr>
                <a:spLocks noChangeArrowheads="1"/>
              </p:cNvSpPr>
              <p:nvPr/>
            </p:nvSpPr>
            <p:spPr bwMode="auto">
              <a:xfrm>
                <a:off x="4272" y="168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2400" b="0" dirty="0">
                    <a:solidFill>
                      <a:srgbClr val="000000"/>
                    </a:solidFill>
                    <a:latin typeface="Times New Roman" panose="02020603050405020304" pitchFamily="18" charset="0"/>
                    <a:ea typeface="楷体_GB2312" pitchFamily="49" charset="-122"/>
                    <a:cs typeface="Times New Roman" panose="02020603050405020304" pitchFamily="18" charset="0"/>
                  </a:rPr>
                  <a:t>F</a:t>
                </a:r>
              </a:p>
            </p:txBody>
          </p:sp>
          <p:sp>
            <p:nvSpPr>
              <p:cNvPr id="140361" name="Oval 44"/>
              <p:cNvSpPr>
                <a:spLocks noChangeArrowheads="1"/>
              </p:cNvSpPr>
              <p:nvPr/>
            </p:nvSpPr>
            <p:spPr bwMode="auto">
              <a:xfrm>
                <a:off x="4704" y="1920"/>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62" name="Oval 45"/>
              <p:cNvSpPr>
                <a:spLocks noChangeArrowheads="1"/>
              </p:cNvSpPr>
              <p:nvPr/>
            </p:nvSpPr>
            <p:spPr bwMode="auto">
              <a:xfrm>
                <a:off x="4464" y="2064"/>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63" name="Oval 46"/>
              <p:cNvSpPr>
                <a:spLocks noChangeArrowheads="1"/>
              </p:cNvSpPr>
              <p:nvPr/>
            </p:nvSpPr>
            <p:spPr bwMode="auto">
              <a:xfrm>
                <a:off x="4176" y="1536"/>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64" name="Oval 47"/>
              <p:cNvSpPr>
                <a:spLocks noChangeArrowheads="1"/>
              </p:cNvSpPr>
              <p:nvPr/>
            </p:nvSpPr>
            <p:spPr bwMode="auto">
              <a:xfrm>
                <a:off x="4512" y="1488"/>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65" name="Oval 48"/>
              <p:cNvSpPr>
                <a:spLocks noChangeArrowheads="1"/>
              </p:cNvSpPr>
              <p:nvPr/>
            </p:nvSpPr>
            <p:spPr bwMode="auto">
              <a:xfrm>
                <a:off x="4176" y="2016"/>
                <a:ext cx="48" cy="48"/>
              </a:xfrm>
              <a:prstGeom prst="ellipse">
                <a:avLst/>
              </a:prstGeom>
              <a:solidFill>
                <a:srgbClr val="CCFFCC"/>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66" name="Oval 49"/>
              <p:cNvSpPr>
                <a:spLocks noChangeArrowheads="1"/>
              </p:cNvSpPr>
              <p:nvPr/>
            </p:nvSpPr>
            <p:spPr bwMode="auto">
              <a:xfrm>
                <a:off x="3984" y="1632"/>
                <a:ext cx="144" cy="336"/>
              </a:xfrm>
              <a:prstGeom prst="ellipse">
                <a:avLst/>
              </a:prstGeom>
              <a:gradFill rotWithShape="0">
                <a:gsLst>
                  <a:gs pos="0">
                    <a:srgbClr val="CCFFFF"/>
                  </a:gs>
                  <a:gs pos="100000">
                    <a:srgbClr val="00FF99"/>
                  </a:gs>
                </a:gsLst>
                <a:path path="shape">
                  <a:fillToRect l="50000" t="50000" r="50000" b="50000"/>
                </a:path>
              </a:gra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67" name="Oval 50"/>
              <p:cNvSpPr>
                <a:spLocks noChangeArrowheads="1"/>
              </p:cNvSpPr>
              <p:nvPr/>
            </p:nvSpPr>
            <p:spPr bwMode="auto">
              <a:xfrm>
                <a:off x="4032" y="1824"/>
                <a:ext cx="48" cy="48"/>
              </a:xfrm>
              <a:prstGeom prst="ellipse">
                <a:avLst/>
              </a:prstGeom>
              <a:solidFill>
                <a:schemeClr val="bg2"/>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68" name="Oval 51"/>
              <p:cNvSpPr>
                <a:spLocks noChangeArrowheads="1"/>
              </p:cNvSpPr>
              <p:nvPr/>
            </p:nvSpPr>
            <p:spPr bwMode="auto">
              <a:xfrm>
                <a:off x="4032" y="1728"/>
                <a:ext cx="48" cy="48"/>
              </a:xfrm>
              <a:prstGeom prst="ellipse">
                <a:avLst/>
              </a:prstGeom>
              <a:solidFill>
                <a:schemeClr val="bg2"/>
              </a:solidFill>
              <a:ln w="9525">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grpSp>
        <p:sp>
          <p:nvSpPr>
            <p:cNvPr id="140321" name="Rectangle 52"/>
            <p:cNvSpPr>
              <a:spLocks noChangeArrowheads="1"/>
            </p:cNvSpPr>
            <p:nvPr/>
          </p:nvSpPr>
          <p:spPr bwMode="auto">
            <a:xfrm>
              <a:off x="3738" y="816"/>
              <a:ext cx="141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2000" b="0" dirty="0">
                  <a:latin typeface="Times New Roman" panose="02020603050405020304" pitchFamily="18" charset="0"/>
                  <a:ea typeface="楷体_GB2312" pitchFamily="49" charset="-122"/>
                  <a:cs typeface="Times New Roman" panose="02020603050405020304" pitchFamily="18" charset="0"/>
                </a:rPr>
                <a:t>Shared electron pair</a:t>
              </a:r>
            </a:p>
            <a:p>
              <a:pPr algn="ctr">
                <a:spcBef>
                  <a:spcPct val="0"/>
                </a:spcBef>
                <a:buClrTx/>
                <a:buSzTx/>
                <a:buFontTx/>
                <a:buNone/>
              </a:pPr>
              <a:r>
                <a:rPr lang="en-US" altLang="zh-CN" sz="2000" b="0" dirty="0">
                  <a:latin typeface="Times New Roman" panose="02020603050405020304" pitchFamily="18" charset="0"/>
                  <a:ea typeface="楷体_GB2312" pitchFamily="49" charset="-122"/>
                  <a:cs typeface="Times New Roman" panose="02020603050405020304" pitchFamily="18" charset="0"/>
                </a:rPr>
                <a:t>(Covalent) bond</a:t>
              </a:r>
            </a:p>
          </p:txBody>
        </p:sp>
        <p:sp>
          <p:nvSpPr>
            <p:cNvPr id="140322" name="Line 53"/>
            <p:cNvSpPr>
              <a:spLocks noChangeShapeType="1"/>
            </p:cNvSpPr>
            <p:nvPr/>
          </p:nvSpPr>
          <p:spPr bwMode="auto">
            <a:xfrm flipH="1">
              <a:off x="3792" y="1152"/>
              <a:ext cx="144" cy="3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sz="2000">
                <a:latin typeface="Times New Roman" panose="02020603050405020304" pitchFamily="18" charset="0"/>
                <a:cs typeface="Times New Roman" panose="02020603050405020304" pitchFamily="18" charset="0"/>
              </a:endParaRPr>
            </a:p>
          </p:txBody>
        </p:sp>
        <p:sp>
          <p:nvSpPr>
            <p:cNvPr id="140323" name="Line 54"/>
            <p:cNvSpPr>
              <a:spLocks noChangeShapeType="1"/>
            </p:cNvSpPr>
            <p:nvPr/>
          </p:nvSpPr>
          <p:spPr bwMode="auto">
            <a:xfrm flipH="1" flipV="1">
              <a:off x="480" y="2400"/>
              <a:ext cx="4992"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sz="2000">
                <a:latin typeface="Times New Roman" panose="02020603050405020304" pitchFamily="18" charset="0"/>
                <a:cs typeface="Times New Roman" panose="02020603050405020304" pitchFamily="18" charset="0"/>
              </a:endParaRPr>
            </a:p>
          </p:txBody>
        </p:sp>
      </p:grpSp>
      <p:grpSp>
        <p:nvGrpSpPr>
          <p:cNvPr id="140292" name="Group 84"/>
          <p:cNvGrpSpPr>
            <a:grpSpLocks/>
          </p:cNvGrpSpPr>
          <p:nvPr/>
        </p:nvGrpSpPr>
        <p:grpSpPr bwMode="auto">
          <a:xfrm>
            <a:off x="1543050" y="4543425"/>
            <a:ext cx="2057400" cy="685800"/>
            <a:chOff x="576" y="2784"/>
            <a:chExt cx="1296" cy="432"/>
          </a:xfrm>
        </p:grpSpPr>
        <p:sp>
          <p:nvSpPr>
            <p:cNvPr id="140314" name="Oval 85"/>
            <p:cNvSpPr>
              <a:spLocks noChangeArrowheads="1"/>
            </p:cNvSpPr>
            <p:nvPr/>
          </p:nvSpPr>
          <p:spPr bwMode="auto">
            <a:xfrm>
              <a:off x="816" y="2784"/>
              <a:ext cx="816" cy="432"/>
            </a:xfrm>
            <a:prstGeom prst="ellipse">
              <a:avLst/>
            </a:prstGeom>
            <a:gradFill rotWithShape="0">
              <a:gsLst>
                <a:gs pos="0">
                  <a:srgbClr val="FFFFFF"/>
                </a:gs>
                <a:gs pos="100000">
                  <a:srgbClr val="0066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15" name="Oval 86"/>
            <p:cNvSpPr>
              <a:spLocks noChangeArrowheads="1"/>
            </p:cNvSpPr>
            <p:nvPr/>
          </p:nvSpPr>
          <p:spPr bwMode="auto">
            <a:xfrm>
              <a:off x="960" y="2976"/>
              <a:ext cx="48" cy="48"/>
            </a:xfrm>
            <a:prstGeom prst="ellipse">
              <a:avLst/>
            </a:prstGeom>
            <a:solidFill>
              <a:srgbClr val="220011"/>
            </a:solidFill>
            <a:ln w="9525">
              <a:solidFill>
                <a:srgbClr val="22001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16" name="Oval 87"/>
            <p:cNvSpPr>
              <a:spLocks noChangeArrowheads="1"/>
            </p:cNvSpPr>
            <p:nvPr/>
          </p:nvSpPr>
          <p:spPr bwMode="auto">
            <a:xfrm>
              <a:off x="1440" y="2976"/>
              <a:ext cx="48" cy="48"/>
            </a:xfrm>
            <a:prstGeom prst="ellipse">
              <a:avLst/>
            </a:prstGeom>
            <a:solidFill>
              <a:srgbClr val="220011"/>
            </a:solidFill>
            <a:ln w="9525">
              <a:solidFill>
                <a:srgbClr val="22001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17" name="Line 88"/>
            <p:cNvSpPr>
              <a:spLocks noChangeShapeType="1"/>
            </p:cNvSpPr>
            <p:nvPr/>
          </p:nvSpPr>
          <p:spPr bwMode="auto">
            <a:xfrm>
              <a:off x="1008" y="3024"/>
              <a:ext cx="432" cy="0"/>
            </a:xfrm>
            <a:prstGeom prst="line">
              <a:avLst/>
            </a:prstGeom>
            <a:noFill/>
            <a:ln w="9525">
              <a:solidFill>
                <a:srgbClr val="22001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sz="2000">
                <a:latin typeface="Times New Roman" panose="02020603050405020304" pitchFamily="18" charset="0"/>
                <a:cs typeface="Times New Roman" panose="02020603050405020304" pitchFamily="18" charset="0"/>
              </a:endParaRPr>
            </a:p>
          </p:txBody>
        </p:sp>
        <p:sp>
          <p:nvSpPr>
            <p:cNvPr id="140318" name="Rectangle 89"/>
            <p:cNvSpPr>
              <a:spLocks noChangeArrowheads="1"/>
            </p:cNvSpPr>
            <p:nvPr/>
          </p:nvSpPr>
          <p:spPr bwMode="auto">
            <a:xfrm>
              <a:off x="576"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楷体_GB2312" pitchFamily="49" charset="-122"/>
                  <a:cs typeface="Times New Roman" panose="02020603050405020304" pitchFamily="18" charset="0"/>
                </a:rPr>
                <a:t>O</a:t>
              </a:r>
            </a:p>
          </p:txBody>
        </p:sp>
        <p:sp>
          <p:nvSpPr>
            <p:cNvPr id="140319" name="Rectangle 90"/>
            <p:cNvSpPr>
              <a:spLocks noChangeArrowheads="1"/>
            </p:cNvSpPr>
            <p:nvPr/>
          </p:nvSpPr>
          <p:spPr bwMode="auto">
            <a:xfrm>
              <a:off x="1632"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400" b="0">
                  <a:solidFill>
                    <a:srgbClr val="000000"/>
                  </a:solidFill>
                  <a:latin typeface="Times New Roman" panose="02020603050405020304" pitchFamily="18" charset="0"/>
                  <a:ea typeface="楷体_GB2312" pitchFamily="49" charset="-122"/>
                  <a:cs typeface="Times New Roman" panose="02020603050405020304" pitchFamily="18" charset="0"/>
                </a:rPr>
                <a:t>O</a:t>
              </a:r>
            </a:p>
          </p:txBody>
        </p:sp>
      </p:grpSp>
      <p:sp>
        <p:nvSpPr>
          <p:cNvPr id="140293" name="Rectangle 91"/>
          <p:cNvSpPr>
            <a:spLocks noChangeArrowheads="1"/>
          </p:cNvSpPr>
          <p:nvPr/>
        </p:nvSpPr>
        <p:spPr bwMode="auto">
          <a:xfrm>
            <a:off x="395288" y="5516563"/>
            <a:ext cx="44196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2400" b="0" dirty="0">
                <a:latin typeface="Times New Roman" panose="02020603050405020304" pitchFamily="18" charset="0"/>
                <a:ea typeface="楷体_GB2312" pitchFamily="49" charset="-122"/>
                <a:cs typeface="Times New Roman" panose="02020603050405020304" pitchFamily="18" charset="0"/>
              </a:rPr>
              <a:t>No permanent dipole moment</a:t>
            </a:r>
          </a:p>
        </p:txBody>
      </p:sp>
      <p:grpSp>
        <p:nvGrpSpPr>
          <p:cNvPr id="140294" name="Group 112"/>
          <p:cNvGrpSpPr>
            <a:grpSpLocks/>
          </p:cNvGrpSpPr>
          <p:nvPr/>
        </p:nvGrpSpPr>
        <p:grpSpPr bwMode="auto">
          <a:xfrm>
            <a:off x="5076827" y="4256087"/>
            <a:ext cx="3598864" cy="1758949"/>
            <a:chOff x="3198" y="2681"/>
            <a:chExt cx="2267" cy="1108"/>
          </a:xfrm>
        </p:grpSpPr>
        <p:grpSp>
          <p:nvGrpSpPr>
            <p:cNvPr id="140296" name="Group 92"/>
            <p:cNvGrpSpPr>
              <a:grpSpLocks/>
            </p:cNvGrpSpPr>
            <p:nvPr/>
          </p:nvGrpSpPr>
          <p:grpSpPr bwMode="auto">
            <a:xfrm>
              <a:off x="3246" y="2922"/>
              <a:ext cx="2112" cy="576"/>
              <a:chOff x="3264" y="2256"/>
              <a:chExt cx="2112" cy="576"/>
            </a:xfrm>
          </p:grpSpPr>
          <p:sp>
            <p:nvSpPr>
              <p:cNvPr id="140304" name="Oval 93"/>
              <p:cNvSpPr>
                <a:spLocks noChangeArrowheads="1"/>
              </p:cNvSpPr>
              <p:nvPr/>
            </p:nvSpPr>
            <p:spPr bwMode="auto">
              <a:xfrm>
                <a:off x="3504" y="2400"/>
                <a:ext cx="816" cy="432"/>
              </a:xfrm>
              <a:prstGeom prst="ellipse">
                <a:avLst/>
              </a:prstGeom>
              <a:gradFill rotWithShape="0">
                <a:gsLst>
                  <a:gs pos="0">
                    <a:srgbClr val="FFFFFF"/>
                  </a:gs>
                  <a:gs pos="100000">
                    <a:srgbClr val="0066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05" name="Oval 94"/>
              <p:cNvSpPr>
                <a:spLocks noChangeArrowheads="1"/>
              </p:cNvSpPr>
              <p:nvPr/>
            </p:nvSpPr>
            <p:spPr bwMode="auto">
              <a:xfrm>
                <a:off x="3648" y="2592"/>
                <a:ext cx="48" cy="48"/>
              </a:xfrm>
              <a:prstGeom prst="ellipse">
                <a:avLst/>
              </a:prstGeom>
              <a:solidFill>
                <a:srgbClr val="220011"/>
              </a:solidFill>
              <a:ln w="9525">
                <a:solidFill>
                  <a:srgbClr val="22001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06" name="Line 95"/>
              <p:cNvSpPr>
                <a:spLocks noChangeShapeType="1"/>
              </p:cNvSpPr>
              <p:nvPr/>
            </p:nvSpPr>
            <p:spPr bwMode="auto">
              <a:xfrm>
                <a:off x="3696" y="2640"/>
                <a:ext cx="1248" cy="0"/>
              </a:xfrm>
              <a:prstGeom prst="line">
                <a:avLst/>
              </a:prstGeom>
              <a:noFill/>
              <a:ln w="9525">
                <a:solidFill>
                  <a:srgbClr val="22001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sz="2000">
                  <a:latin typeface="Times New Roman" panose="02020603050405020304" pitchFamily="18" charset="0"/>
                  <a:cs typeface="Times New Roman" panose="02020603050405020304" pitchFamily="18" charset="0"/>
                </a:endParaRPr>
              </a:p>
            </p:txBody>
          </p:sp>
          <p:sp>
            <p:nvSpPr>
              <p:cNvPr id="140307" name="Rectangle 96"/>
              <p:cNvSpPr>
                <a:spLocks noChangeArrowheads="1"/>
              </p:cNvSpPr>
              <p:nvPr/>
            </p:nvSpPr>
            <p:spPr bwMode="auto">
              <a:xfrm>
                <a:off x="3264" y="2448"/>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400" b="0">
                    <a:latin typeface="Times New Roman" panose="02020603050405020304" pitchFamily="18" charset="0"/>
                    <a:ea typeface="楷体_GB2312" pitchFamily="49" charset="-122"/>
                    <a:cs typeface="Times New Roman" panose="02020603050405020304" pitchFamily="18" charset="0"/>
                  </a:rPr>
                  <a:t>O</a:t>
                </a:r>
              </a:p>
            </p:txBody>
          </p:sp>
          <p:sp>
            <p:nvSpPr>
              <p:cNvPr id="140308" name="Rectangle 97"/>
              <p:cNvSpPr>
                <a:spLocks noChangeArrowheads="1"/>
              </p:cNvSpPr>
              <p:nvPr/>
            </p:nvSpPr>
            <p:spPr bwMode="auto">
              <a:xfrm>
                <a:off x="4176" y="2256"/>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400" b="0">
                    <a:latin typeface="Times New Roman" panose="02020603050405020304" pitchFamily="18" charset="0"/>
                    <a:ea typeface="楷体_GB2312" pitchFamily="49" charset="-122"/>
                    <a:cs typeface="Times New Roman" panose="02020603050405020304" pitchFamily="18" charset="0"/>
                  </a:rPr>
                  <a:t>C</a:t>
                </a:r>
              </a:p>
            </p:txBody>
          </p:sp>
          <p:sp>
            <p:nvSpPr>
              <p:cNvPr id="140309" name="Oval 98"/>
              <p:cNvSpPr>
                <a:spLocks noChangeArrowheads="1"/>
              </p:cNvSpPr>
              <p:nvPr/>
            </p:nvSpPr>
            <p:spPr bwMode="auto">
              <a:xfrm>
                <a:off x="4272" y="2400"/>
                <a:ext cx="816" cy="432"/>
              </a:xfrm>
              <a:prstGeom prst="ellipse">
                <a:avLst/>
              </a:prstGeom>
              <a:gradFill rotWithShape="0">
                <a:gsLst>
                  <a:gs pos="0">
                    <a:srgbClr val="FFFFFF"/>
                  </a:gs>
                  <a:gs pos="100000">
                    <a:srgbClr val="0066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10" name="Oval 99"/>
              <p:cNvSpPr>
                <a:spLocks noChangeArrowheads="1"/>
              </p:cNvSpPr>
              <p:nvPr/>
            </p:nvSpPr>
            <p:spPr bwMode="auto">
              <a:xfrm>
                <a:off x="4944" y="2592"/>
                <a:ext cx="48" cy="48"/>
              </a:xfrm>
              <a:prstGeom prst="ellipse">
                <a:avLst/>
              </a:prstGeom>
              <a:solidFill>
                <a:srgbClr val="220011"/>
              </a:solidFill>
              <a:ln w="9525">
                <a:solidFill>
                  <a:srgbClr val="22001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11" name="Rectangle 100"/>
              <p:cNvSpPr>
                <a:spLocks noChangeArrowheads="1"/>
              </p:cNvSpPr>
              <p:nvPr/>
            </p:nvSpPr>
            <p:spPr bwMode="auto">
              <a:xfrm>
                <a:off x="5136" y="2448"/>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400" b="0">
                    <a:latin typeface="Times New Roman" panose="02020603050405020304" pitchFamily="18" charset="0"/>
                    <a:ea typeface="楷体_GB2312" pitchFamily="49" charset="-122"/>
                    <a:cs typeface="Times New Roman" panose="02020603050405020304" pitchFamily="18" charset="0"/>
                  </a:rPr>
                  <a:t>O</a:t>
                </a:r>
              </a:p>
            </p:txBody>
          </p:sp>
          <p:sp>
            <p:nvSpPr>
              <p:cNvPr id="140312" name="Oval 101"/>
              <p:cNvSpPr>
                <a:spLocks noChangeArrowheads="1"/>
              </p:cNvSpPr>
              <p:nvPr/>
            </p:nvSpPr>
            <p:spPr bwMode="auto">
              <a:xfrm>
                <a:off x="4272" y="2592"/>
                <a:ext cx="48" cy="48"/>
              </a:xfrm>
              <a:prstGeom prst="ellipse">
                <a:avLst/>
              </a:prstGeom>
              <a:solidFill>
                <a:srgbClr val="220011"/>
              </a:solidFill>
              <a:ln w="9525">
                <a:solidFill>
                  <a:srgbClr val="22001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2000" b="0">
                  <a:latin typeface="Times New Roman" panose="02020603050405020304" pitchFamily="18" charset="0"/>
                  <a:ea typeface="宋体" pitchFamily="2" charset="-122"/>
                  <a:cs typeface="Times New Roman" panose="02020603050405020304" pitchFamily="18" charset="0"/>
                </a:endParaRPr>
              </a:p>
            </p:txBody>
          </p:sp>
          <p:sp>
            <p:nvSpPr>
              <p:cNvPr id="140313" name="Line 102"/>
              <p:cNvSpPr>
                <a:spLocks noChangeShapeType="1"/>
              </p:cNvSpPr>
              <p:nvPr/>
            </p:nvSpPr>
            <p:spPr bwMode="auto">
              <a:xfrm>
                <a:off x="4320" y="2640"/>
                <a:ext cx="624" cy="0"/>
              </a:xfrm>
              <a:prstGeom prst="line">
                <a:avLst/>
              </a:prstGeom>
              <a:noFill/>
              <a:ln w="9525">
                <a:solidFill>
                  <a:srgbClr val="22001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sz="2000">
                  <a:latin typeface="Times New Roman" panose="02020603050405020304" pitchFamily="18" charset="0"/>
                  <a:cs typeface="Times New Roman" panose="02020603050405020304" pitchFamily="18" charset="0"/>
                </a:endParaRPr>
              </a:p>
            </p:txBody>
          </p:sp>
        </p:grpSp>
        <p:sp>
          <p:nvSpPr>
            <p:cNvPr id="140297" name="Line 103"/>
            <p:cNvSpPr>
              <a:spLocks noChangeShapeType="1"/>
            </p:cNvSpPr>
            <p:nvPr/>
          </p:nvSpPr>
          <p:spPr bwMode="auto">
            <a:xfrm>
              <a:off x="4494" y="2811"/>
              <a:ext cx="576"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sz="2000">
                <a:latin typeface="Times New Roman" panose="02020603050405020304" pitchFamily="18" charset="0"/>
                <a:cs typeface="Times New Roman" panose="02020603050405020304" pitchFamily="18" charset="0"/>
              </a:endParaRPr>
            </a:p>
          </p:txBody>
        </p:sp>
        <p:sp>
          <p:nvSpPr>
            <p:cNvPr id="140298" name="Line 104"/>
            <p:cNvSpPr>
              <a:spLocks noChangeShapeType="1"/>
            </p:cNvSpPr>
            <p:nvPr/>
          </p:nvSpPr>
          <p:spPr bwMode="auto">
            <a:xfrm flipH="1">
              <a:off x="3486" y="2811"/>
              <a:ext cx="576"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lstStyle/>
            <a:p>
              <a:endParaRPr lang="zh-CN" altLang="en-US" sz="2000">
                <a:latin typeface="Times New Roman" panose="02020603050405020304" pitchFamily="18" charset="0"/>
                <a:cs typeface="Times New Roman" panose="02020603050405020304" pitchFamily="18" charset="0"/>
              </a:endParaRPr>
            </a:p>
          </p:txBody>
        </p:sp>
        <p:sp>
          <p:nvSpPr>
            <p:cNvPr id="212073" name="Rectangle 105"/>
            <p:cNvSpPr>
              <a:spLocks noChangeArrowheads="1"/>
            </p:cNvSpPr>
            <p:nvPr/>
          </p:nvSpPr>
          <p:spPr bwMode="auto">
            <a:xfrm>
              <a:off x="3198" y="2698"/>
              <a:ext cx="250" cy="29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400" i="1"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δ</a:t>
              </a:r>
              <a:r>
                <a:rPr lang="en-US" altLang="zh-CN" sz="2400" baseline="30000"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a:t>
              </a:r>
            </a:p>
          </p:txBody>
        </p:sp>
        <p:sp>
          <p:nvSpPr>
            <p:cNvPr id="212074" name="Rectangle 106"/>
            <p:cNvSpPr>
              <a:spLocks noChangeArrowheads="1"/>
            </p:cNvSpPr>
            <p:nvPr/>
          </p:nvSpPr>
          <p:spPr bwMode="auto">
            <a:xfrm>
              <a:off x="5070" y="2681"/>
              <a:ext cx="395" cy="291"/>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400" i="1"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δ</a:t>
              </a:r>
              <a:r>
                <a:rPr lang="en-US" altLang="zh-CN" sz="2400" baseline="30000"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a:t>
              </a:r>
            </a:p>
          </p:txBody>
        </p:sp>
        <p:sp>
          <p:nvSpPr>
            <p:cNvPr id="212075" name="Rectangle 107"/>
            <p:cNvSpPr>
              <a:spLocks noChangeArrowheads="1"/>
            </p:cNvSpPr>
            <p:nvPr/>
          </p:nvSpPr>
          <p:spPr bwMode="auto">
            <a:xfrm>
              <a:off x="4150" y="2682"/>
              <a:ext cx="280" cy="29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400" i="1"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δ</a:t>
              </a:r>
              <a:r>
                <a:rPr lang="en-US" altLang="zh-CN" sz="2400" baseline="30000"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a:t>
              </a:r>
            </a:p>
          </p:txBody>
        </p:sp>
        <p:sp>
          <p:nvSpPr>
            <p:cNvPr id="212076" name="Rectangle 108"/>
            <p:cNvSpPr>
              <a:spLocks noChangeArrowheads="1"/>
            </p:cNvSpPr>
            <p:nvPr/>
          </p:nvSpPr>
          <p:spPr bwMode="auto">
            <a:xfrm>
              <a:off x="3678" y="3498"/>
              <a:ext cx="1317" cy="291"/>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400" dirty="0">
                  <a:latin typeface="Times New Roman" panose="02020603050405020304" pitchFamily="18" charset="0"/>
                  <a:cs typeface="Times New Roman" panose="02020603050405020304" pitchFamily="18" charset="0"/>
                </a:rPr>
                <a:t>Carbon dioxide</a:t>
              </a:r>
            </a:p>
          </p:txBody>
        </p:sp>
        <p:sp>
          <p:nvSpPr>
            <p:cNvPr id="212077" name="Rectangle 109"/>
            <p:cNvSpPr>
              <a:spLocks noChangeArrowheads="1"/>
            </p:cNvSpPr>
            <p:nvPr/>
          </p:nvSpPr>
          <p:spPr bwMode="auto">
            <a:xfrm>
              <a:off x="4289" y="3425"/>
              <a:ext cx="117" cy="291"/>
            </a:xfrm>
            <a:prstGeom prst="rect">
              <a:avLst/>
            </a:prstGeom>
            <a:noFill/>
            <a:ln w="9525">
              <a:noFill/>
              <a:miter lim="800000"/>
              <a:headEnd/>
              <a:tailEnd/>
            </a:ln>
            <a:effectLst/>
          </p:spPr>
          <p:txBody>
            <a:bodyPr wrap="none" lIns="92075" tIns="46038" rIns="92075" bIns="46038">
              <a:spAutoFit/>
            </a:bodyPr>
            <a:lstStyle/>
            <a:p>
              <a:pPr algn="ctr" eaLnBrk="0" hangingPunct="0">
                <a:defRPr/>
              </a:pPr>
              <a:endParaRPr lang="zh-CN" altLang="zh-CN" sz="240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endParaRPr>
            </a:p>
          </p:txBody>
        </p:sp>
      </p:grpSp>
      <p:sp>
        <p:nvSpPr>
          <p:cNvPr id="81" name="矩形 80"/>
          <p:cNvSpPr/>
          <p:nvPr/>
        </p:nvSpPr>
        <p:spPr>
          <a:xfrm>
            <a:off x="1619250" y="6021388"/>
            <a:ext cx="5791970" cy="584775"/>
          </a:xfrm>
          <a:prstGeom prst="rect">
            <a:avLst/>
          </a:prstGeom>
        </p:spPr>
        <p:txBody>
          <a:bodyPr wrap="none">
            <a:spAutoFit/>
          </a:bodyPr>
          <a:lstStyle/>
          <a:p>
            <a:pPr eaLnBrk="0" hangingPunct="0">
              <a:defRPr/>
            </a:pPr>
            <a:r>
              <a:rPr lang="zh-CN" altLang="en-US" sz="3200" b="1" dirty="0">
                <a:latin typeface="Times New Roman" panose="02020603050405020304" pitchFamily="18" charset="0"/>
                <a:ea typeface="楷体_GB2312" pitchFamily="49" charset="-122"/>
                <a:cs typeface="Times New Roman" panose="02020603050405020304" pitchFamily="18" charset="0"/>
              </a:rPr>
              <a:t>分子正负电荷重叠</a:t>
            </a:r>
            <a:r>
              <a:rPr lang="en-US" altLang="zh-CN" sz="3200" b="1" dirty="0">
                <a:latin typeface="Times New Roman" panose="02020603050405020304" pitchFamily="18" charset="0"/>
                <a:ea typeface="楷体_GB2312" pitchFamily="49" charset="-122"/>
                <a:cs typeface="Times New Roman" panose="02020603050405020304" pitchFamily="18" charset="0"/>
              </a:rPr>
              <a:t>--</a:t>
            </a:r>
            <a:r>
              <a:rPr lang="zh-CN" altLang="en-US" sz="3200" b="1" dirty="0">
                <a:latin typeface="Times New Roman" panose="02020603050405020304" pitchFamily="18" charset="0"/>
                <a:ea typeface="楷体_GB2312" pitchFamily="49" charset="-122"/>
                <a:cs typeface="Times New Roman" panose="02020603050405020304" pitchFamily="18" charset="0"/>
              </a:rPr>
              <a:t>非极性分子</a:t>
            </a:r>
            <a:endParaRPr lang="zh-CN" alt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251520" y="304453"/>
            <a:ext cx="6552505" cy="676275"/>
          </a:xfrm>
        </p:spPr>
        <p:txBody>
          <a:bodyPr/>
          <a:lstStyle/>
          <a:p>
            <a:r>
              <a:rPr lang="en-US" altLang="zh-CN" dirty="0">
                <a:latin typeface="Arial" panose="020B0604020202020204" pitchFamily="34" charset="0"/>
                <a:cs typeface="Arial" panose="020B0604020202020204" pitchFamily="34" charset="0"/>
              </a:rPr>
              <a:t>2.3.4.1  </a:t>
            </a:r>
            <a:r>
              <a:rPr lang="zh-CN" altLang="en-US" dirty="0"/>
              <a:t>分子的极性</a:t>
            </a:r>
            <a:endParaRPr lang="zh-CN" altLang="en-US" dirty="0">
              <a:ea typeface="楷体_GB2312" pitchFamily="49" charset="-122"/>
            </a:endParaRPr>
          </a:p>
        </p:txBody>
      </p:sp>
      <p:sp>
        <p:nvSpPr>
          <p:cNvPr id="212995" name="Rectangle 3"/>
          <p:cNvSpPr>
            <a:spLocks noGrp="1" noChangeArrowheads="1"/>
          </p:cNvSpPr>
          <p:nvPr>
            <p:ph type="body" idx="1"/>
          </p:nvPr>
        </p:nvSpPr>
        <p:spPr>
          <a:xfrm>
            <a:off x="395288" y="1484313"/>
            <a:ext cx="8424862" cy="5069234"/>
          </a:xfrm>
        </p:spPr>
        <p:txBody>
          <a:bodyPr/>
          <a:lstStyle/>
          <a:p>
            <a:pPr marL="0" indent="0">
              <a:lnSpc>
                <a:spcPct val="150000"/>
              </a:lnSpc>
              <a:spcBef>
                <a:spcPts val="600"/>
              </a:spcBef>
              <a:buClrTx/>
              <a:buSzTx/>
              <a:buFontTx/>
              <a:buNone/>
              <a:defRPr/>
            </a:pPr>
            <a:r>
              <a:rPr lang="zh-CN" altLang="en-US" dirty="0">
                <a:solidFill>
                  <a:srgbClr val="FF0000"/>
                </a:solidFill>
                <a:effectLst/>
                <a:latin typeface="+mj-ea"/>
                <a:ea typeface="+mj-ea"/>
              </a:rPr>
              <a:t>极性与物质的溶解性</a:t>
            </a:r>
            <a:endParaRPr lang="en-US" altLang="zh-CN" dirty="0">
              <a:solidFill>
                <a:srgbClr val="FF0000"/>
              </a:solidFill>
              <a:effectLst/>
              <a:latin typeface="+mj-ea"/>
              <a:ea typeface="+mj-ea"/>
            </a:endParaRPr>
          </a:p>
          <a:p>
            <a:pPr marL="0" indent="0">
              <a:lnSpc>
                <a:spcPct val="150000"/>
              </a:lnSpc>
              <a:spcBef>
                <a:spcPts val="600"/>
              </a:spcBef>
              <a:buClrTx/>
              <a:buSzTx/>
              <a:buFontTx/>
              <a:buNone/>
              <a:defRPr/>
            </a:pPr>
            <a:r>
              <a:rPr lang="zh-CN" altLang="en-US" dirty="0">
                <a:solidFill>
                  <a:srgbClr val="0000FF"/>
                </a:solidFill>
                <a:effectLst/>
                <a:ea typeface="楷体_GB2312" pitchFamily="49" charset="-122"/>
              </a:rPr>
              <a:t>相似相容：</a:t>
            </a:r>
            <a:r>
              <a:rPr lang="zh-CN" altLang="en-US" dirty="0">
                <a:effectLst/>
                <a:ea typeface="楷体_GB2312" pitchFamily="49" charset="-122"/>
              </a:rPr>
              <a:t>极性溶质易溶于极性溶剂；非极性</a:t>
            </a:r>
            <a:r>
              <a:rPr lang="en-US" altLang="zh-CN" dirty="0">
                <a:effectLst/>
                <a:ea typeface="楷体_GB2312" pitchFamily="49" charset="-122"/>
              </a:rPr>
              <a:t>(</a:t>
            </a:r>
            <a:r>
              <a:rPr lang="zh-CN" altLang="en-US" dirty="0">
                <a:effectLst/>
                <a:ea typeface="楷体_GB2312" pitchFamily="49" charset="-122"/>
              </a:rPr>
              <a:t>或弱极性</a:t>
            </a:r>
            <a:r>
              <a:rPr lang="en-US" altLang="zh-CN" dirty="0">
                <a:effectLst/>
                <a:ea typeface="楷体_GB2312" pitchFamily="49" charset="-122"/>
              </a:rPr>
              <a:t>)</a:t>
            </a:r>
            <a:r>
              <a:rPr lang="zh-CN" altLang="en-US" dirty="0">
                <a:effectLst/>
                <a:ea typeface="楷体_GB2312" pitchFamily="49" charset="-122"/>
              </a:rPr>
              <a:t>溶质易溶于非极性（或弱极性）溶剂。</a:t>
            </a:r>
          </a:p>
          <a:p>
            <a:pPr marL="0" indent="0">
              <a:lnSpc>
                <a:spcPct val="150000"/>
              </a:lnSpc>
              <a:spcBef>
                <a:spcPts val="600"/>
              </a:spcBef>
              <a:buClrTx/>
              <a:buSzTx/>
              <a:buFontTx/>
              <a:buNone/>
              <a:defRPr/>
            </a:pPr>
            <a:r>
              <a:rPr lang="zh-CN" altLang="en-US" dirty="0">
                <a:solidFill>
                  <a:srgbClr val="0000FF"/>
                </a:solidFill>
                <a:effectLst/>
                <a:ea typeface="楷体_GB2312" pitchFamily="49" charset="-122"/>
              </a:rPr>
              <a:t>极性溶剂：</a:t>
            </a:r>
            <a:r>
              <a:rPr lang="zh-CN" altLang="en-US" dirty="0">
                <a:effectLst/>
                <a:ea typeface="楷体_GB2312" pitchFamily="49" charset="-122"/>
              </a:rPr>
              <a:t>水、丙酮、乙醇、乙酸、乙醚等。</a:t>
            </a:r>
          </a:p>
          <a:p>
            <a:pPr marL="0" indent="0">
              <a:lnSpc>
                <a:spcPct val="150000"/>
              </a:lnSpc>
              <a:spcBef>
                <a:spcPts val="600"/>
              </a:spcBef>
              <a:buClrTx/>
              <a:buSzTx/>
              <a:buFontTx/>
              <a:buNone/>
              <a:defRPr/>
            </a:pPr>
            <a:r>
              <a:rPr lang="zh-CN" altLang="en-US" dirty="0">
                <a:solidFill>
                  <a:srgbClr val="0000FF"/>
                </a:solidFill>
                <a:effectLst/>
                <a:ea typeface="楷体_GB2312" pitchFamily="49" charset="-122"/>
              </a:rPr>
              <a:t>非极性</a:t>
            </a:r>
            <a:r>
              <a:rPr lang="en-US" altLang="zh-CN" dirty="0">
                <a:solidFill>
                  <a:srgbClr val="0000FF"/>
                </a:solidFill>
                <a:effectLst/>
                <a:ea typeface="楷体_GB2312" pitchFamily="49" charset="-122"/>
              </a:rPr>
              <a:t>(</a:t>
            </a:r>
            <a:r>
              <a:rPr lang="zh-CN" altLang="en-US" dirty="0">
                <a:solidFill>
                  <a:srgbClr val="0000FF"/>
                </a:solidFill>
                <a:effectLst/>
                <a:ea typeface="楷体_GB2312" pitchFamily="49" charset="-122"/>
              </a:rPr>
              <a:t>弱极性</a:t>
            </a:r>
            <a:r>
              <a:rPr lang="en-US" altLang="zh-CN" dirty="0">
                <a:solidFill>
                  <a:srgbClr val="0000FF"/>
                </a:solidFill>
                <a:effectLst/>
                <a:ea typeface="楷体_GB2312" pitchFamily="49" charset="-122"/>
              </a:rPr>
              <a:t>)</a:t>
            </a:r>
            <a:r>
              <a:rPr lang="zh-CN" altLang="en-US" dirty="0">
                <a:solidFill>
                  <a:srgbClr val="0000FF"/>
                </a:solidFill>
                <a:effectLst/>
                <a:ea typeface="楷体_GB2312" pitchFamily="49" charset="-122"/>
              </a:rPr>
              <a:t>溶剂：</a:t>
            </a:r>
            <a:r>
              <a:rPr lang="zh-CN" altLang="en-US" dirty="0">
                <a:effectLst/>
                <a:ea typeface="楷体_GB2312" pitchFamily="49" charset="-122"/>
              </a:rPr>
              <a:t>苯、甲苯、汽油、四氯化碳、三氯甲烷、四氯乙烯等。</a:t>
            </a:r>
          </a:p>
          <a:p>
            <a:pPr marL="0" indent="0">
              <a:lnSpc>
                <a:spcPct val="150000"/>
              </a:lnSpc>
              <a:spcBef>
                <a:spcPts val="600"/>
              </a:spcBef>
              <a:buFont typeface="Wingdings" pitchFamily="2" charset="2"/>
              <a:buNone/>
              <a:defRPr/>
            </a:pPr>
            <a:endParaRPr lang="en-US" altLang="zh-CN" dirty="0">
              <a:ea typeface="楷体_GB2312" pitchFamily="49"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251520" y="315913"/>
            <a:ext cx="6609655" cy="676275"/>
          </a:xfrm>
        </p:spPr>
        <p:txBody>
          <a:bodyPr/>
          <a:lstStyle/>
          <a:p>
            <a:r>
              <a:rPr lang="en-US" altLang="zh-CN" dirty="0">
                <a:latin typeface="Arial" panose="020B0604020202020204" pitchFamily="34" charset="0"/>
                <a:cs typeface="Arial" panose="020B0604020202020204" pitchFamily="34" charset="0"/>
              </a:rPr>
              <a:t>2.3.4.2  </a:t>
            </a:r>
            <a:r>
              <a:rPr lang="zh-CN" altLang="en-US" dirty="0">
                <a:latin typeface="Times New Roman" pitchFamily="18" charset="0"/>
              </a:rPr>
              <a:t>分子的电偶极矩</a:t>
            </a:r>
          </a:p>
        </p:txBody>
      </p:sp>
      <p:sp>
        <p:nvSpPr>
          <p:cNvPr id="205828" name="Rectangle 4"/>
          <p:cNvSpPr>
            <a:spLocks noGrp="1" noChangeArrowheads="1"/>
          </p:cNvSpPr>
          <p:nvPr>
            <p:ph type="body" idx="1"/>
          </p:nvPr>
        </p:nvSpPr>
        <p:spPr>
          <a:xfrm>
            <a:off x="323850" y="1340768"/>
            <a:ext cx="8496300" cy="2951162"/>
          </a:xfrm>
        </p:spPr>
        <p:txBody>
          <a:bodyPr/>
          <a:lstStyle/>
          <a:p>
            <a:pPr marL="0" indent="0">
              <a:lnSpc>
                <a:spcPct val="125000"/>
              </a:lnSpc>
              <a:buFont typeface="Wingdings" pitchFamily="2" charset="2"/>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     </a:t>
            </a:r>
            <a:r>
              <a:rPr lang="zh-CN" altLang="en-US" dirty="0">
                <a:effectLst/>
                <a:latin typeface="Times New Roman" panose="02020603050405020304" pitchFamily="18" charset="0"/>
                <a:ea typeface="楷体_GB2312" pitchFamily="49" charset="-122"/>
                <a:cs typeface="Times New Roman" panose="02020603050405020304" pitchFamily="18" charset="0"/>
              </a:rPr>
              <a:t>分子的极性可以用电偶极矩来衡量。若分子中正、负电荷中心所带的电量为</a:t>
            </a:r>
            <a:r>
              <a:rPr lang="en-US" altLang="zh-CN" i="1" dirty="0">
                <a:effectLst/>
                <a:latin typeface="Times New Roman" panose="02020603050405020304" pitchFamily="18" charset="0"/>
                <a:ea typeface="楷体_GB2312" pitchFamily="49" charset="-122"/>
                <a:cs typeface="Times New Roman" panose="02020603050405020304" pitchFamily="18" charset="0"/>
              </a:rPr>
              <a:t>q</a:t>
            </a:r>
            <a:r>
              <a:rPr lang="zh-CN" altLang="en-US" dirty="0">
                <a:effectLst/>
                <a:latin typeface="Times New Roman" panose="02020603050405020304" pitchFamily="18" charset="0"/>
                <a:ea typeface="楷体_GB2312" pitchFamily="49" charset="-122"/>
                <a:cs typeface="Times New Roman" panose="02020603050405020304" pitchFamily="18" charset="0"/>
              </a:rPr>
              <a:t>，距离为</a:t>
            </a:r>
            <a:r>
              <a:rPr lang="en-US" altLang="zh-CN" i="1" dirty="0">
                <a:effectLst/>
                <a:latin typeface="Times New Roman" panose="02020603050405020304" pitchFamily="18" charset="0"/>
                <a:ea typeface="楷体_GB2312" pitchFamily="49" charset="-122"/>
                <a:cs typeface="Times New Roman" panose="02020603050405020304" pitchFamily="18" charset="0"/>
              </a:rPr>
              <a:t>d</a:t>
            </a:r>
            <a:r>
              <a:rPr lang="zh-CN" altLang="en-US" dirty="0">
                <a:effectLst/>
                <a:latin typeface="Times New Roman" panose="02020603050405020304" pitchFamily="18" charset="0"/>
                <a:ea typeface="楷体_GB2312" pitchFamily="49" charset="-122"/>
                <a:cs typeface="Times New Roman" panose="02020603050405020304" pitchFamily="18" charset="0"/>
              </a:rPr>
              <a:t>，两者的乘积叫做</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电偶极矩</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i="1" dirty="0">
                <a:effectLst/>
                <a:latin typeface="Times New Roman" panose="02020603050405020304" pitchFamily="18" charset="0"/>
                <a:ea typeface="楷体_GB2312" pitchFamily="49" charset="-122"/>
                <a:cs typeface="Times New Roman" panose="02020603050405020304" pitchFamily="18" charset="0"/>
              </a:rPr>
              <a:t>μ</a:t>
            </a:r>
            <a:r>
              <a:rPr lang="zh-CN" altLang="en-US" dirty="0">
                <a:effectLst/>
                <a:latin typeface="Times New Roman" panose="02020603050405020304" pitchFamily="18" charset="0"/>
                <a:ea typeface="楷体_GB2312" pitchFamily="49" charset="-122"/>
                <a:cs typeface="Times New Roman" panose="02020603050405020304" pitchFamily="18" charset="0"/>
              </a:rPr>
              <a:t>），单位为</a:t>
            </a:r>
            <a:r>
              <a:rPr lang="en-US" altLang="zh-CN" dirty="0" err="1">
                <a:effectLst/>
                <a:latin typeface="Times New Roman" panose="02020603050405020304" pitchFamily="18" charset="0"/>
                <a:ea typeface="楷体_GB2312" pitchFamily="49" charset="-122"/>
                <a:cs typeface="Times New Roman" panose="02020603050405020304" pitchFamily="18" charset="0"/>
              </a:rPr>
              <a:t>C·m</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i="1" dirty="0">
                <a:effectLst/>
                <a:latin typeface="Times New Roman" panose="02020603050405020304" pitchFamily="18" charset="0"/>
                <a:ea typeface="楷体_GB2312" pitchFamily="49" charset="-122"/>
                <a:cs typeface="Times New Roman" panose="02020603050405020304" pitchFamily="18" charset="0"/>
              </a:rPr>
              <a:t>μ</a:t>
            </a:r>
            <a:r>
              <a:rPr lang="zh-CN" altLang="en-US" dirty="0">
                <a:effectLst/>
                <a:latin typeface="Times New Roman" panose="02020603050405020304" pitchFamily="18" charset="0"/>
                <a:ea typeface="楷体_GB2312" pitchFamily="49" charset="-122"/>
                <a:cs typeface="Times New Roman" panose="02020603050405020304" pitchFamily="18" charset="0"/>
              </a:rPr>
              <a:t>的数值可由实验测出。</a:t>
            </a:r>
            <a:r>
              <a:rPr lang="en-US" altLang="zh-CN" i="1" dirty="0">
                <a:effectLst/>
                <a:latin typeface="Times New Roman" panose="02020603050405020304" pitchFamily="18" charset="0"/>
                <a:ea typeface="楷体_GB2312" pitchFamily="49" charset="-122"/>
                <a:cs typeface="Times New Roman" panose="02020603050405020304" pitchFamily="18" charset="0"/>
              </a:rPr>
              <a:t>μ</a:t>
            </a:r>
            <a:r>
              <a:rPr lang="zh-CN" altLang="en-US" dirty="0">
                <a:effectLst/>
                <a:latin typeface="Times New Roman" panose="02020603050405020304" pitchFamily="18" charset="0"/>
                <a:ea typeface="楷体_GB2312" pitchFamily="49" charset="-122"/>
                <a:cs typeface="Times New Roman" panose="02020603050405020304" pitchFamily="18" charset="0"/>
              </a:rPr>
              <a:t>的数值越大表示分子的极性越强，为</a:t>
            </a:r>
            <a:r>
              <a:rPr lang="en-US" altLang="zh-CN" dirty="0">
                <a:effectLst/>
                <a:latin typeface="Times New Roman" panose="02020603050405020304" pitchFamily="18" charset="0"/>
                <a:ea typeface="楷体_GB2312" pitchFamily="49" charset="-122"/>
                <a:cs typeface="Times New Roman" panose="02020603050405020304" pitchFamily="18" charset="0"/>
              </a:rPr>
              <a:t>0</a:t>
            </a:r>
            <a:r>
              <a:rPr lang="zh-CN" altLang="en-US" dirty="0">
                <a:effectLst/>
                <a:latin typeface="Times New Roman" panose="02020603050405020304" pitchFamily="18" charset="0"/>
                <a:ea typeface="楷体_GB2312" pitchFamily="49" charset="-122"/>
                <a:cs typeface="Times New Roman" panose="02020603050405020304" pitchFamily="18" charset="0"/>
              </a:rPr>
              <a:t>则是非极性分子。</a:t>
            </a:r>
          </a:p>
        </p:txBody>
      </p:sp>
      <p:grpSp>
        <p:nvGrpSpPr>
          <p:cNvPr id="142340" name="Group 5"/>
          <p:cNvGrpSpPr>
            <a:grpSpLocks/>
          </p:cNvGrpSpPr>
          <p:nvPr/>
        </p:nvGrpSpPr>
        <p:grpSpPr bwMode="auto">
          <a:xfrm>
            <a:off x="852488" y="4797425"/>
            <a:ext cx="7391400" cy="533400"/>
            <a:chOff x="672" y="2784"/>
            <a:chExt cx="4656" cy="336"/>
          </a:xfrm>
        </p:grpSpPr>
        <p:sp>
          <p:nvSpPr>
            <p:cNvPr id="142341" name="Text Box 6"/>
            <p:cNvSpPr txBox="1">
              <a:spLocks noChangeArrowheads="1"/>
            </p:cNvSpPr>
            <p:nvPr/>
          </p:nvSpPr>
          <p:spPr bwMode="auto">
            <a:xfrm>
              <a:off x="672" y="2784"/>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l-GR" altLang="zh-CN" b="0" i="1" dirty="0">
                  <a:solidFill>
                    <a:srgbClr val="FF0000"/>
                  </a:solidFill>
                  <a:latin typeface="Times New Roman" panose="02020603050405020304" pitchFamily="18" charset="0"/>
                  <a:ea typeface="宋体" pitchFamily="2" charset="-122"/>
                  <a:cs typeface="Times New Roman" panose="02020603050405020304" pitchFamily="18" charset="0"/>
                </a:rPr>
                <a:t>μ</a:t>
              </a:r>
              <a:r>
                <a:rPr lang="en-US" altLang="zh-CN" b="0" i="1" dirty="0">
                  <a:solidFill>
                    <a:srgbClr val="FF0000"/>
                  </a:solidFill>
                  <a:latin typeface="Times New Roman" panose="02020603050405020304" pitchFamily="18" charset="0"/>
                  <a:ea typeface="宋体" pitchFamily="2" charset="-122"/>
                  <a:cs typeface="Times New Roman" panose="02020603050405020304" pitchFamily="18" charset="0"/>
                </a:rPr>
                <a:t> </a:t>
              </a:r>
              <a:r>
                <a:rPr lang="en-US" altLang="zh-CN" b="0" dirty="0">
                  <a:solidFill>
                    <a:srgbClr val="FF0000"/>
                  </a:solidFill>
                  <a:latin typeface="Times New Roman" panose="02020603050405020304" pitchFamily="18" charset="0"/>
                  <a:ea typeface="宋体" pitchFamily="2" charset="-122"/>
                  <a:cs typeface="Times New Roman" panose="02020603050405020304" pitchFamily="18" charset="0"/>
                </a:rPr>
                <a:t>= </a:t>
              </a:r>
              <a:r>
                <a:rPr lang="en-US" altLang="zh-CN" b="0" dirty="0" err="1">
                  <a:solidFill>
                    <a:srgbClr val="FF0000"/>
                  </a:solidFill>
                  <a:latin typeface="Times New Roman" panose="02020603050405020304" pitchFamily="18" charset="0"/>
                  <a:ea typeface="宋体" pitchFamily="2" charset="-122"/>
                  <a:cs typeface="Times New Roman" panose="02020603050405020304" pitchFamily="18" charset="0"/>
                </a:rPr>
                <a:t>q×d</a:t>
              </a:r>
              <a:endParaRPr lang="en-US" altLang="zh-CN" b="0" dirty="0">
                <a:solidFill>
                  <a:srgbClr val="FF0000"/>
                </a:solidFill>
                <a:latin typeface="Times New Roman" panose="02020603050405020304" pitchFamily="18" charset="0"/>
                <a:ea typeface="宋体" pitchFamily="2" charset="-122"/>
                <a:cs typeface="Times New Roman" panose="02020603050405020304" pitchFamily="18" charset="0"/>
              </a:endParaRPr>
            </a:p>
          </p:txBody>
        </p:sp>
        <p:sp>
          <p:nvSpPr>
            <p:cNvPr id="205831" name="Text Box 7"/>
            <p:cNvSpPr txBox="1">
              <a:spLocks noChangeArrowheads="1"/>
            </p:cNvSpPr>
            <p:nvPr/>
          </p:nvSpPr>
          <p:spPr bwMode="auto">
            <a:xfrm>
              <a:off x="1968" y="2832"/>
              <a:ext cx="3360" cy="288"/>
            </a:xfrm>
            <a:prstGeom prst="rect">
              <a:avLst/>
            </a:prstGeom>
            <a:noFill/>
            <a:ln w="9525">
              <a:noFill/>
              <a:miter lim="800000"/>
              <a:headEnd/>
              <a:tailEnd/>
            </a:ln>
            <a:effectLst/>
          </p:spPr>
          <p:txBody>
            <a:bodyPr>
              <a:spAutoFit/>
            </a:bodyPr>
            <a:lstStyle/>
            <a:p>
              <a:pPr eaLnBrk="0" hangingPunct="0">
                <a:defRPr/>
              </a:pPr>
              <a:r>
                <a:rPr lang="en-US" altLang="zh-CN" sz="2400" b="1" i="1" dirty="0">
                  <a:latin typeface="Times New Roman" panose="02020603050405020304" pitchFamily="18" charset="0"/>
                  <a:cs typeface="Times New Roman" panose="02020603050405020304" pitchFamily="18" charset="0"/>
                </a:rPr>
                <a:t>μ </a:t>
              </a:r>
              <a:r>
                <a:rPr lang="en-US" altLang="zh-CN" sz="2400" b="1" dirty="0">
                  <a:latin typeface="Times New Roman" panose="02020603050405020304" pitchFamily="18" charset="0"/>
                  <a:cs typeface="Times New Roman" panose="02020603050405020304" pitchFamily="18" charset="0"/>
                </a:rPr>
                <a:t>= 0</a:t>
              </a:r>
              <a:r>
                <a:rPr lang="zh-CN" altLang="en-US" sz="2400" b="1" dirty="0">
                  <a:latin typeface="Times New Roman" panose="02020603050405020304" pitchFamily="18" charset="0"/>
                  <a:cs typeface="Times New Roman" panose="02020603050405020304" pitchFamily="18" charset="0"/>
                </a:rPr>
                <a:t>，非极性分子； </a:t>
              </a:r>
              <a:r>
                <a:rPr lang="en-US" altLang="zh-CN" sz="2400" b="1" i="1" dirty="0">
                  <a:latin typeface="Times New Roman" panose="02020603050405020304" pitchFamily="18" charset="0"/>
                  <a:cs typeface="Times New Roman" panose="02020603050405020304" pitchFamily="18" charset="0"/>
                </a:rPr>
                <a:t>μ </a:t>
              </a:r>
              <a:r>
                <a:rPr lang="en-US" altLang="zh-CN" sz="2400" b="1" dirty="0">
                  <a:latin typeface="Times New Roman" panose="02020603050405020304" pitchFamily="18" charset="0"/>
                  <a:cs typeface="Times New Roman" panose="02020603050405020304" pitchFamily="18" charset="0"/>
                </a:rPr>
                <a:t>≠ 0</a:t>
              </a:r>
              <a:r>
                <a:rPr lang="zh-CN" altLang="en-US" sz="2400" b="1" dirty="0">
                  <a:latin typeface="Times New Roman" panose="02020603050405020304" pitchFamily="18" charset="0"/>
                  <a:cs typeface="Times New Roman" panose="02020603050405020304" pitchFamily="18" charset="0"/>
                </a:rPr>
                <a:t>，极性分子</a:t>
              </a: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51520" y="315913"/>
            <a:ext cx="6609655" cy="676275"/>
          </a:xfrm>
        </p:spPr>
        <p:txBody>
          <a:bodyPr/>
          <a:lstStyle/>
          <a:p>
            <a:r>
              <a:rPr lang="en-US" altLang="zh-CN" dirty="0">
                <a:latin typeface="Arial" panose="020B0604020202020204" pitchFamily="34" charset="0"/>
                <a:cs typeface="Arial" panose="020B0604020202020204" pitchFamily="34" charset="0"/>
              </a:rPr>
              <a:t>2.3.4.3  </a:t>
            </a:r>
            <a:r>
              <a:rPr lang="zh-CN" altLang="en-US" dirty="0">
                <a:latin typeface="Times New Roman" pitchFamily="18" charset="0"/>
              </a:rPr>
              <a:t>分子间的作用力</a:t>
            </a:r>
          </a:p>
        </p:txBody>
      </p:sp>
      <p:sp>
        <p:nvSpPr>
          <p:cNvPr id="206851" name="Rectangle 3"/>
          <p:cNvSpPr>
            <a:spLocks noGrp="1" noChangeArrowheads="1"/>
          </p:cNvSpPr>
          <p:nvPr>
            <p:ph type="body" idx="1"/>
          </p:nvPr>
        </p:nvSpPr>
        <p:spPr>
          <a:xfrm>
            <a:off x="395288" y="1484313"/>
            <a:ext cx="8064500" cy="3456855"/>
          </a:xfrm>
        </p:spPr>
        <p:txBody>
          <a:bodyPr/>
          <a:lstStyle/>
          <a:p>
            <a:pPr marL="0" indent="0">
              <a:lnSpc>
                <a:spcPct val="150000"/>
              </a:lnSpc>
              <a:spcBef>
                <a:spcPts val="600"/>
              </a:spcBef>
              <a:buClrTx/>
              <a:buSzTx/>
              <a:buFontTx/>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        </a:t>
            </a:r>
            <a:r>
              <a:rPr lang="zh-CN" altLang="en-US" dirty="0">
                <a:effectLst/>
                <a:latin typeface="Times New Roman" panose="02020603050405020304" pitchFamily="18" charset="0"/>
                <a:ea typeface="楷体_GB2312" pitchFamily="49" charset="-122"/>
                <a:cs typeface="Times New Roman" panose="02020603050405020304" pitchFamily="18" charset="0"/>
              </a:rPr>
              <a:t>分子间的相互作用力一般可分为</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色散力、诱导力、取向力</a:t>
            </a:r>
            <a:r>
              <a:rPr lang="zh-CN" altLang="en-US" dirty="0">
                <a:effectLst/>
                <a:latin typeface="Times New Roman" panose="02020603050405020304" pitchFamily="18" charset="0"/>
                <a:ea typeface="楷体_GB2312" pitchFamily="49" charset="-122"/>
                <a:cs typeface="Times New Roman" panose="02020603050405020304" pitchFamily="18" charset="0"/>
              </a:rPr>
              <a:t>、氢键和疏水作用。</a:t>
            </a:r>
            <a:endParaRPr lang="zh-CN" altLang="en-US" dirty="0">
              <a:solidFill>
                <a:schemeClr val="tx2"/>
              </a:solidFill>
              <a:effectLst/>
              <a:latin typeface="Times New Roman" panose="02020603050405020304" pitchFamily="18" charset="0"/>
              <a:ea typeface="楷体_GB2312" pitchFamily="49" charset="-122"/>
              <a:cs typeface="Times New Roman" panose="02020603050405020304" pitchFamily="18" charset="0"/>
            </a:endParaRPr>
          </a:p>
          <a:p>
            <a:pPr marL="0" indent="0">
              <a:lnSpc>
                <a:spcPct val="150000"/>
              </a:lnSpc>
              <a:spcBef>
                <a:spcPts val="600"/>
              </a:spcBef>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        色散力、诱导力和取向力也就是通常所说的</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范德华力</a:t>
            </a:r>
            <a:r>
              <a:rPr lang="zh-CN" altLang="en-US" dirty="0">
                <a:effectLst/>
                <a:latin typeface="Times New Roman" panose="02020603050405020304" pitchFamily="18" charset="0"/>
                <a:ea typeface="楷体_GB2312" pitchFamily="49" charset="-122"/>
                <a:cs typeface="Times New Roman" panose="02020603050405020304" pitchFamily="18" charset="0"/>
              </a:rPr>
              <a:t>，通常所指的分子间力就是指这</a:t>
            </a:r>
            <a:r>
              <a:rPr lang="en-US" altLang="zh-CN" dirty="0">
                <a:effectLst/>
                <a:latin typeface="Times New Roman" panose="02020603050405020304" pitchFamily="18" charset="0"/>
                <a:ea typeface="楷体_GB2312" pitchFamily="49" charset="-122"/>
                <a:cs typeface="Times New Roman" panose="02020603050405020304" pitchFamily="18" charset="0"/>
              </a:rPr>
              <a:t>3</a:t>
            </a:r>
            <a:r>
              <a:rPr lang="zh-CN" altLang="en-US" dirty="0">
                <a:effectLst/>
                <a:latin typeface="Times New Roman" panose="02020603050405020304" pitchFamily="18" charset="0"/>
                <a:ea typeface="楷体_GB2312" pitchFamily="49" charset="-122"/>
                <a:cs typeface="Times New Roman" panose="02020603050405020304" pitchFamily="18" charset="0"/>
              </a:rPr>
              <a:t>种力。</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251520" y="315913"/>
            <a:ext cx="6609655" cy="676275"/>
          </a:xfrm>
        </p:spPr>
        <p:txBody>
          <a:bodyPr/>
          <a:lstStyle/>
          <a:p>
            <a:r>
              <a:rPr lang="en-US" altLang="zh-CN" dirty="0">
                <a:latin typeface="Arial" panose="020B0604020202020204" pitchFamily="34" charset="0"/>
                <a:cs typeface="Arial" panose="020B0604020202020204" pitchFamily="34" charset="0"/>
              </a:rPr>
              <a:t>2.3.4.3  </a:t>
            </a:r>
            <a:r>
              <a:rPr lang="zh-CN" altLang="en-US" dirty="0"/>
              <a:t>分子间的作用力</a:t>
            </a:r>
            <a:endParaRPr lang="zh-CN" altLang="en-US" dirty="0">
              <a:ea typeface="楷体_GB2312" pitchFamily="49" charset="-122"/>
            </a:endParaRPr>
          </a:p>
        </p:txBody>
      </p:sp>
      <p:sp>
        <p:nvSpPr>
          <p:cNvPr id="153603" name="Rectangle 3"/>
          <p:cNvSpPr>
            <a:spLocks noGrp="1" noChangeArrowheads="1"/>
          </p:cNvSpPr>
          <p:nvPr>
            <p:ph type="body" idx="1"/>
          </p:nvPr>
        </p:nvSpPr>
        <p:spPr>
          <a:xfrm>
            <a:off x="539750" y="1341438"/>
            <a:ext cx="3671888" cy="4608512"/>
          </a:xfrm>
        </p:spPr>
        <p:txBody>
          <a:bodyPr/>
          <a:lstStyle/>
          <a:p>
            <a:pPr marL="0" indent="0">
              <a:spcBef>
                <a:spcPct val="0"/>
              </a:spcBef>
              <a:buClrTx/>
              <a:buSzTx/>
              <a:buFontTx/>
              <a:buNone/>
              <a:defRPr/>
            </a:pPr>
            <a:r>
              <a:rPr lang="en-US" altLang="zh-CN" dirty="0">
                <a:solidFill>
                  <a:srgbClr val="FF0000"/>
                </a:solidFill>
                <a:effectLst/>
                <a:latin typeface="+mj-ea"/>
                <a:ea typeface="+mj-ea"/>
              </a:rPr>
              <a:t>(1) </a:t>
            </a:r>
            <a:r>
              <a:rPr lang="zh-CN" altLang="en-US" dirty="0">
                <a:solidFill>
                  <a:srgbClr val="FF0000"/>
                </a:solidFill>
                <a:effectLst/>
                <a:latin typeface="+mj-ea"/>
                <a:ea typeface="+mj-ea"/>
              </a:rPr>
              <a:t>色散力</a:t>
            </a:r>
            <a:endParaRPr lang="en-US" altLang="zh-CN" dirty="0">
              <a:solidFill>
                <a:srgbClr val="FF0000"/>
              </a:solidFill>
              <a:effectLst/>
              <a:latin typeface="+mj-ea"/>
              <a:ea typeface="+mj-ea"/>
            </a:endParaRPr>
          </a:p>
          <a:p>
            <a:pPr marL="0" indent="0">
              <a:spcBef>
                <a:spcPct val="0"/>
              </a:spcBef>
              <a:buClrTx/>
              <a:buSzTx/>
              <a:buFontTx/>
              <a:buNone/>
              <a:defRPr/>
            </a:pPr>
            <a:endParaRPr lang="en-US" altLang="zh-CN" dirty="0">
              <a:solidFill>
                <a:srgbClr val="C00000"/>
              </a:solidFill>
              <a:effectLst/>
              <a:latin typeface="+mj-ea"/>
              <a:ea typeface="+mj-ea"/>
            </a:endParaRPr>
          </a:p>
          <a:p>
            <a:pPr marL="0" indent="0">
              <a:spcBef>
                <a:spcPct val="0"/>
              </a:spcBef>
              <a:buClrTx/>
              <a:buSzTx/>
              <a:buFontTx/>
              <a:buNone/>
              <a:defRPr/>
            </a:pPr>
            <a:r>
              <a:rPr lang="zh-CN" altLang="en-US" dirty="0">
                <a:solidFill>
                  <a:srgbClr val="0000FF"/>
                </a:solidFill>
                <a:effectLst/>
                <a:ea typeface="楷体_GB2312" pitchFamily="49" charset="-122"/>
              </a:rPr>
              <a:t>瞬间偶极</a:t>
            </a:r>
            <a:r>
              <a:rPr lang="zh-CN" altLang="en-US" dirty="0">
                <a:effectLst/>
                <a:ea typeface="楷体_GB2312" pitchFamily="49" charset="-122"/>
              </a:rPr>
              <a:t>之间的异极相吸而产生的分子间力。</a:t>
            </a:r>
            <a:r>
              <a:rPr lang="zh-CN" altLang="en-US" dirty="0">
                <a:solidFill>
                  <a:srgbClr val="0000FF"/>
                </a:solidFill>
                <a:effectLst/>
                <a:ea typeface="楷体_GB2312" pitchFamily="49" charset="-122"/>
              </a:rPr>
              <a:t>存在于所有分子间</a:t>
            </a:r>
            <a:r>
              <a:rPr lang="zh-CN" altLang="en-US" dirty="0">
                <a:effectLst/>
                <a:ea typeface="楷体_GB2312" pitchFamily="49" charset="-122"/>
              </a:rPr>
              <a:t>，一般是最主要的分子间力</a:t>
            </a:r>
            <a:r>
              <a:rPr lang="en-GB" altLang="zh-CN" dirty="0">
                <a:effectLst/>
                <a:ea typeface="楷体_GB2312" pitchFamily="49" charset="-122"/>
              </a:rPr>
              <a:t>。</a:t>
            </a:r>
            <a:endParaRPr lang="zh-CN" altLang="en-US" dirty="0">
              <a:effectLst/>
              <a:ea typeface="楷体_GB2312" pitchFamily="49" charset="-122"/>
            </a:endParaRPr>
          </a:p>
          <a:p>
            <a:pPr marL="0" indent="0">
              <a:buFont typeface="Wingdings" pitchFamily="2" charset="2"/>
              <a:buNone/>
              <a:defRPr/>
            </a:pPr>
            <a:endParaRPr lang="en-US" altLang="zh-CN" dirty="0">
              <a:effectLst/>
              <a:ea typeface="楷体_GB2312" pitchFamily="49" charset="-122"/>
            </a:endParaRPr>
          </a:p>
        </p:txBody>
      </p:sp>
      <p:pic>
        <p:nvPicPr>
          <p:cNvPr id="144388" name="Picture 5" descr="Intermolecular-force"/>
          <p:cNvPicPr>
            <a:picLocks noChangeAspect="1" noChangeArrowheads="1"/>
          </p:cNvPicPr>
          <p:nvPr/>
        </p:nvPicPr>
        <p:blipFill>
          <a:blip r:embed="rId2">
            <a:extLst>
              <a:ext uri="{28A0092B-C50C-407E-A947-70E740481C1C}">
                <a14:useLocalDpi xmlns:a14="http://schemas.microsoft.com/office/drawing/2010/main" val="0"/>
              </a:ext>
            </a:extLst>
          </a:blip>
          <a:srcRect l="53847" b="68333"/>
          <a:stretch>
            <a:fillRect/>
          </a:stretch>
        </p:blipFill>
        <p:spPr bwMode="auto">
          <a:xfrm>
            <a:off x="4716463" y="1125538"/>
            <a:ext cx="1981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9" name="Picture 6" descr="Intermolecular-force"/>
          <p:cNvPicPr>
            <a:picLocks noChangeAspect="1" noChangeArrowheads="1"/>
          </p:cNvPicPr>
          <p:nvPr/>
        </p:nvPicPr>
        <p:blipFill>
          <a:blip r:embed="rId2">
            <a:extLst>
              <a:ext uri="{28A0092B-C50C-407E-A947-70E740481C1C}">
                <a14:useLocalDpi xmlns:a14="http://schemas.microsoft.com/office/drawing/2010/main" val="0"/>
              </a:ext>
            </a:extLst>
          </a:blip>
          <a:srcRect l="53847" b="68333"/>
          <a:stretch>
            <a:fillRect/>
          </a:stretch>
        </p:blipFill>
        <p:spPr bwMode="auto">
          <a:xfrm>
            <a:off x="6875463" y="1125538"/>
            <a:ext cx="17526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4390" name="Group 7"/>
          <p:cNvGrpSpPr>
            <a:grpSpLocks/>
          </p:cNvGrpSpPr>
          <p:nvPr/>
        </p:nvGrpSpPr>
        <p:grpSpPr bwMode="auto">
          <a:xfrm>
            <a:off x="4724400" y="2736850"/>
            <a:ext cx="3962400" cy="3429000"/>
            <a:chOff x="2592" y="1248"/>
            <a:chExt cx="1920" cy="2402"/>
          </a:xfrm>
        </p:grpSpPr>
        <p:pic>
          <p:nvPicPr>
            <p:cNvPr id="144391" name="Picture 8" descr="Intermolecular-force"/>
            <p:cNvPicPr>
              <a:picLocks noChangeAspect="1" noChangeArrowheads="1"/>
            </p:cNvPicPr>
            <p:nvPr/>
          </p:nvPicPr>
          <p:blipFill>
            <a:blip r:embed="rId2">
              <a:extLst>
                <a:ext uri="{28A0092B-C50C-407E-A947-70E740481C1C}">
                  <a14:useLocalDpi xmlns:a14="http://schemas.microsoft.com/office/drawing/2010/main" val="0"/>
                </a:ext>
              </a:extLst>
            </a:blip>
            <a:srcRect t="48334" r="43590" b="13333"/>
            <a:stretch>
              <a:fillRect/>
            </a:stretch>
          </p:blipFill>
          <p:spPr bwMode="auto">
            <a:xfrm>
              <a:off x="2592" y="1248"/>
              <a:ext cx="1056" cy="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2" name="Picture 9" descr="Intermolecular-force"/>
            <p:cNvPicPr>
              <a:picLocks noChangeAspect="1" noChangeArrowheads="1"/>
            </p:cNvPicPr>
            <p:nvPr/>
          </p:nvPicPr>
          <p:blipFill>
            <a:blip r:embed="rId2">
              <a:extLst>
                <a:ext uri="{28A0092B-C50C-407E-A947-70E740481C1C}">
                  <a14:useLocalDpi xmlns:a14="http://schemas.microsoft.com/office/drawing/2010/main" val="0"/>
                </a:ext>
              </a:extLst>
            </a:blip>
            <a:srcRect t="48334" b="13333"/>
            <a:stretch>
              <a:fillRect/>
            </a:stretch>
          </p:blipFill>
          <p:spPr bwMode="auto">
            <a:xfrm>
              <a:off x="2592" y="2428"/>
              <a:ext cx="1920"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3" name="Picture 10" descr="Intermolecular-force"/>
            <p:cNvPicPr>
              <a:picLocks noChangeAspect="1" noChangeArrowheads="1"/>
            </p:cNvPicPr>
            <p:nvPr/>
          </p:nvPicPr>
          <p:blipFill>
            <a:blip r:embed="rId2">
              <a:extLst>
                <a:ext uri="{28A0092B-C50C-407E-A947-70E740481C1C}">
                  <a14:useLocalDpi xmlns:a14="http://schemas.microsoft.com/office/drawing/2010/main" val="0"/>
                </a:ext>
              </a:extLst>
            </a:blip>
            <a:srcRect l="53847" b="68333"/>
            <a:stretch>
              <a:fillRect/>
            </a:stretch>
          </p:blipFill>
          <p:spPr bwMode="auto">
            <a:xfrm>
              <a:off x="3648" y="1460"/>
              <a:ext cx="864" cy="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4" name="Picture 11" descr="Intermolecular-force"/>
            <p:cNvPicPr>
              <a:picLocks noChangeAspect="1" noChangeArrowheads="1"/>
            </p:cNvPicPr>
            <p:nvPr/>
          </p:nvPicPr>
          <p:blipFill>
            <a:blip r:embed="rId2">
              <a:extLst>
                <a:ext uri="{28A0092B-C50C-407E-A947-70E740481C1C}">
                  <a14:useLocalDpi xmlns:a14="http://schemas.microsoft.com/office/drawing/2010/main" val="0"/>
                </a:ext>
              </a:extLst>
            </a:blip>
            <a:srcRect l="2936" t="48334" r="53847" b="42334"/>
            <a:stretch>
              <a:fillRect/>
            </a:stretch>
          </p:blipFill>
          <p:spPr bwMode="auto">
            <a:xfrm>
              <a:off x="3650" y="1256"/>
              <a:ext cx="8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ChangeArrowheads="1"/>
          </p:cNvSpPr>
          <p:nvPr/>
        </p:nvSpPr>
        <p:spPr bwMode="auto">
          <a:xfrm>
            <a:off x="323850" y="1196975"/>
            <a:ext cx="856863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30000"/>
              </a:lnSpc>
              <a:spcBef>
                <a:spcPct val="0"/>
              </a:spcBef>
              <a:buClrTx/>
              <a:buSzTx/>
              <a:buFontTx/>
              <a:buNone/>
            </a:pPr>
            <a:r>
              <a:rPr kumimoji="1" lang="zh-CN" altLang="en-US" u="sng" dirty="0">
                <a:solidFill>
                  <a:srgbClr val="FF0000"/>
                </a:solidFill>
                <a:latin typeface="Times New Roman" panose="02020603050405020304" pitchFamily="18" charset="0"/>
                <a:cs typeface="Times New Roman" panose="02020603050405020304" pitchFamily="18" charset="0"/>
              </a:rPr>
              <a:t>为什么要研究原子的结构</a:t>
            </a:r>
            <a:r>
              <a:rPr kumimoji="1" lang="zh-CN" altLang="en-US" dirty="0">
                <a:solidFill>
                  <a:srgbClr val="FF0000"/>
                </a:solidFill>
                <a:latin typeface="Times New Roman" panose="02020603050405020304" pitchFamily="18" charset="0"/>
                <a:cs typeface="Times New Roman" panose="02020603050405020304" pitchFamily="18" charset="0"/>
              </a:rPr>
              <a:t>？世界上种类繁多、琳琅满目的物质，都是由为数不多的基本元素组成的。       </a:t>
            </a:r>
            <a:endParaRPr kumimoji="1" lang="en-US" altLang="zh-CN" dirty="0">
              <a:solidFill>
                <a:srgbClr val="FF0000"/>
              </a:solidFill>
              <a:latin typeface="Times New Roman" panose="02020603050405020304" pitchFamily="18" charset="0"/>
              <a:cs typeface="Times New Roman" panose="02020603050405020304" pitchFamily="18" charset="0"/>
            </a:endParaRPr>
          </a:p>
          <a:p>
            <a:pPr eaLnBrk="1" hangingPunct="1">
              <a:lnSpc>
                <a:spcPct val="130000"/>
              </a:lnSpc>
              <a:spcBef>
                <a:spcPct val="0"/>
              </a:spcBef>
              <a:buClrTx/>
              <a:buSzTx/>
              <a:buFontTx/>
              <a:buNone/>
            </a:pPr>
            <a:r>
              <a:rPr kumimoji="1" lang="en-US" altLang="zh-CN" dirty="0">
                <a:latin typeface="Times New Roman" panose="02020603050405020304" pitchFamily="18" charset="0"/>
                <a:cs typeface="Times New Roman" panose="02020603050405020304" pitchFamily="18" charset="0"/>
              </a:rPr>
              <a:t>A) </a:t>
            </a:r>
            <a:r>
              <a:rPr kumimoji="1" lang="zh-CN" altLang="en-US" dirty="0">
                <a:latin typeface="Times New Roman" panose="02020603050405020304" pitchFamily="18" charset="0"/>
                <a:cs typeface="Times New Roman" panose="02020603050405020304" pitchFamily="18" charset="0"/>
              </a:rPr>
              <a:t>通常讲，物质由分子组成，分子由原子组成。所以，研究物质的性质以及物质之间的化学变化</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化学反应</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就必须从研究原子本身的结构开始。</a:t>
            </a:r>
          </a:p>
          <a:p>
            <a:pPr eaLnBrk="1" hangingPunct="1">
              <a:lnSpc>
                <a:spcPct val="130000"/>
              </a:lnSpc>
              <a:spcBef>
                <a:spcPct val="0"/>
              </a:spcBef>
              <a:buClrTx/>
              <a:buSzTx/>
              <a:buFontTx/>
              <a:buNone/>
            </a:pPr>
            <a:r>
              <a:rPr kumimoji="1" lang="en-US" altLang="zh-CN" dirty="0">
                <a:latin typeface="Times New Roman" panose="02020603050405020304" pitchFamily="18" charset="0"/>
                <a:cs typeface="Times New Roman" panose="02020603050405020304" pitchFamily="18" charset="0"/>
              </a:rPr>
              <a:t>B) </a:t>
            </a:r>
            <a:r>
              <a:rPr kumimoji="1" lang="zh-CN" altLang="en-US" dirty="0">
                <a:latin typeface="Times New Roman" panose="02020603050405020304" pitchFamily="18" charset="0"/>
                <a:cs typeface="Times New Roman" panose="02020603050405020304" pitchFamily="18" charset="0"/>
              </a:rPr>
              <a:t>在物质的化学变化过程</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化学反应</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中。原子核并不发生改变</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核反应除外</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，只是核外电子运动状态发生了变化。所以研究原子的结构应主要研究其核外电子的运动。</a:t>
            </a:r>
          </a:p>
        </p:txBody>
      </p:sp>
      <p:sp>
        <p:nvSpPr>
          <p:cNvPr id="1088517" name="Rectangle 1029"/>
          <p:cNvSpPr>
            <a:spLocks noChangeArrowheads="1"/>
          </p:cNvSpPr>
          <p:nvPr/>
        </p:nvSpPr>
        <p:spPr bwMode="auto">
          <a:xfrm>
            <a:off x="0" y="260350"/>
            <a:ext cx="7772400" cy="457200"/>
          </a:xfrm>
          <a:prstGeom prst="rect">
            <a:avLst/>
          </a:prstGeom>
          <a:noFill/>
          <a:ln w="9525">
            <a:noFill/>
            <a:miter lim="800000"/>
            <a:headEnd/>
            <a:tailEnd/>
          </a:ln>
        </p:spPr>
        <p:txBody>
          <a:bodyPr anchor="ctr"/>
          <a:lstStyle/>
          <a:p>
            <a:pPr>
              <a:defRPr/>
            </a:pPr>
            <a:endParaRPr kumimoji="1" lang="zh-CN" altLang="en-US" sz="4000">
              <a:solidFill>
                <a:srgbClr val="FFFF00"/>
              </a:solidFill>
              <a:effectLst>
                <a:outerShdw blurRad="38100" dist="38100" dir="2700000" algn="tl">
                  <a:srgbClr val="000000"/>
                </a:outerShdw>
              </a:effectLst>
              <a:latin typeface="Times New Roman" pitchFamily="18" charset="0"/>
              <a:ea typeface="黑体" pitchFamily="2" charset="-122"/>
            </a:endParaRPr>
          </a:p>
        </p:txBody>
      </p:sp>
      <p:sp>
        <p:nvSpPr>
          <p:cNvPr id="17412" name="Rectangle 1034"/>
          <p:cNvSpPr>
            <a:spLocks noGrp="1" noChangeArrowheads="1"/>
          </p:cNvSpPr>
          <p:nvPr>
            <p:ph type="title"/>
          </p:nvPr>
        </p:nvSpPr>
        <p:spPr>
          <a:xfrm>
            <a:off x="251520" y="315913"/>
            <a:ext cx="6609655" cy="676275"/>
          </a:xfrm>
        </p:spPr>
        <p:txBody>
          <a:bodyPr/>
          <a:lstStyle/>
          <a:p>
            <a:pPr eaLnBrk="1" hangingPunct="1"/>
            <a:r>
              <a:rPr lang="en-GB" altLang="zh-CN" dirty="0">
                <a:latin typeface="Arial" panose="020B0604020202020204" pitchFamily="34" charset="0"/>
                <a:cs typeface="Arial" panose="020B0604020202020204" pitchFamily="34" charset="0"/>
              </a:rPr>
              <a:t>2.2</a:t>
            </a:r>
            <a:r>
              <a:rPr lang="en-GB" altLang="zh-CN" dirty="0"/>
              <a:t>  </a:t>
            </a:r>
            <a:r>
              <a:rPr lang="zh-CN" altLang="en-GB" dirty="0"/>
              <a:t>原子结构和元素周期律</a:t>
            </a:r>
            <a:endParaRPr lang="zh-CN" altLang="en-US" dirty="0"/>
          </a:p>
        </p:txBody>
      </p:sp>
    </p:spTree>
  </p:cSld>
  <p:clrMapOvr>
    <a:masterClrMapping/>
  </p:clrMapOvr>
  <p:transition advClick="0"/>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5"/>
          <p:cNvSpPr>
            <a:spLocks noGrp="1" noChangeArrowheads="1"/>
          </p:cNvSpPr>
          <p:nvPr>
            <p:ph type="title"/>
          </p:nvPr>
        </p:nvSpPr>
        <p:spPr>
          <a:xfrm>
            <a:off x="228600" y="315913"/>
            <a:ext cx="6632575" cy="676275"/>
          </a:xfrm>
        </p:spPr>
        <p:txBody>
          <a:bodyPr/>
          <a:lstStyle/>
          <a:p>
            <a:pPr eaLnBrk="1" hangingPunct="1"/>
            <a:r>
              <a:rPr lang="en-US" altLang="zh-CN" dirty="0">
                <a:latin typeface="Arial" panose="020B0604020202020204" pitchFamily="34" charset="0"/>
                <a:cs typeface="Arial" panose="020B0604020202020204" pitchFamily="34" charset="0"/>
              </a:rPr>
              <a:t>2.3.4.3  </a:t>
            </a:r>
            <a:r>
              <a:rPr lang="zh-CN" altLang="en-US" dirty="0"/>
              <a:t>分子间的作用力</a:t>
            </a:r>
            <a:endParaRPr lang="zh-CN" altLang="en-US" i="1" dirty="0"/>
          </a:p>
        </p:txBody>
      </p:sp>
      <p:pic>
        <p:nvPicPr>
          <p:cNvPr id="970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924175"/>
            <a:ext cx="5791200"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9" name="Text Box 7"/>
          <p:cNvSpPr txBox="1">
            <a:spLocks noChangeArrowheads="1"/>
          </p:cNvSpPr>
          <p:nvPr/>
        </p:nvSpPr>
        <p:spPr bwMode="auto">
          <a:xfrm>
            <a:off x="228600" y="1143000"/>
            <a:ext cx="8591872" cy="1730375"/>
          </a:xfrm>
          <a:prstGeom prst="rect">
            <a:avLst/>
          </a:prstGeom>
          <a:noFill/>
          <a:ln w="9525">
            <a:noFill/>
            <a:miter lim="800000"/>
            <a:headEnd/>
            <a:tailEnd/>
          </a:ln>
        </p:spPr>
        <p:txBody>
          <a:bodyPr wrap="square">
            <a:spAutoFit/>
          </a:bodyPr>
          <a:lstStyle/>
          <a:p>
            <a:pPr>
              <a:lnSpc>
                <a:spcPct val="90000"/>
              </a:lnSpc>
              <a:spcBef>
                <a:spcPct val="20000"/>
              </a:spcBef>
              <a:buClr>
                <a:schemeClr val="hlink"/>
              </a:buClr>
              <a:defRPr/>
            </a:pPr>
            <a:r>
              <a:rPr lang="zh-CN" altLang="en-US" sz="2800" b="1" dirty="0">
                <a:solidFill>
                  <a:srgbClr val="FF0000"/>
                </a:solidFill>
                <a:latin typeface="+mj-ea"/>
                <a:ea typeface="+mj-ea"/>
              </a:rPr>
              <a:t>（</a:t>
            </a:r>
            <a:r>
              <a:rPr lang="en-US" altLang="zh-CN" sz="2800" b="1" dirty="0">
                <a:solidFill>
                  <a:srgbClr val="FF0000"/>
                </a:solidFill>
                <a:latin typeface="+mj-ea"/>
                <a:ea typeface="+mj-ea"/>
              </a:rPr>
              <a:t>2</a:t>
            </a:r>
            <a:r>
              <a:rPr lang="zh-CN" altLang="en-US" sz="2800" b="1" dirty="0">
                <a:solidFill>
                  <a:srgbClr val="FF0000"/>
                </a:solidFill>
                <a:latin typeface="+mj-ea"/>
                <a:ea typeface="+mj-ea"/>
              </a:rPr>
              <a:t>）诱导力</a:t>
            </a:r>
            <a:endParaRPr lang="en-US" altLang="zh-CN" sz="2800" b="1" dirty="0">
              <a:solidFill>
                <a:srgbClr val="FF0000"/>
              </a:solidFill>
              <a:latin typeface="+mj-ea"/>
              <a:ea typeface="+mj-ea"/>
            </a:endParaRPr>
          </a:p>
          <a:p>
            <a:pPr>
              <a:lnSpc>
                <a:spcPct val="90000"/>
              </a:lnSpc>
              <a:spcBef>
                <a:spcPct val="20000"/>
              </a:spcBef>
              <a:buClr>
                <a:schemeClr val="hlink"/>
              </a:buClr>
              <a:defRPr/>
            </a:pPr>
            <a:r>
              <a:rPr lang="zh-CN" altLang="en-US" sz="2800" b="1" dirty="0">
                <a:ea typeface="楷体_GB2312" pitchFamily="49" charset="-122"/>
              </a:rPr>
              <a:t>      诱导偶极与固有偶极之间的分子间力。存在于极性分子之间，以及极性分子与非极性分子之间，</a:t>
            </a:r>
            <a:r>
              <a:rPr lang="zh-CN" altLang="en-US" sz="2800" b="1" dirty="0">
                <a:solidFill>
                  <a:srgbClr val="0000FF"/>
                </a:solidFill>
                <a:ea typeface="楷体_GB2312" pitchFamily="49" charset="-122"/>
              </a:rPr>
              <a:t>一般较小</a:t>
            </a:r>
            <a:r>
              <a:rPr lang="zh-CN" altLang="en-US" sz="2800" b="1" dirty="0">
                <a:ea typeface="楷体_GB2312" pitchFamily="49" charset="-122"/>
              </a:rPr>
              <a:t>。</a:t>
            </a:r>
            <a:endParaRPr kumimoji="1" lang="zh-CN" altLang="en-US" sz="2800" dirty="0">
              <a:latin typeface="Times New Roman" pitchFamily="18" charset="0"/>
              <a:ea typeface="黑体" pitchFamily="49" charset="-122"/>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70755"/>
                                        </p:tgtEl>
                                        <p:attrNameLst>
                                          <p:attrName>style.visibility</p:attrName>
                                        </p:attrNameLst>
                                      </p:cBhvr>
                                      <p:to>
                                        <p:strVal val="visible"/>
                                      </p:to>
                                    </p:set>
                                    <p:animEffect transition="in" filter="blinds(horizontal)">
                                      <p:cBhvr>
                                        <p:cTn id="7" dur="500"/>
                                        <p:tgtEl>
                                          <p:spTgt spid="970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7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295400"/>
            <a:ext cx="46704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4" name="Text Box 7"/>
          <p:cNvSpPr txBox="1">
            <a:spLocks noChangeArrowheads="1"/>
          </p:cNvSpPr>
          <p:nvPr/>
        </p:nvSpPr>
        <p:spPr bwMode="auto">
          <a:xfrm>
            <a:off x="323528" y="1295400"/>
            <a:ext cx="3398912" cy="4013200"/>
          </a:xfrm>
          <a:prstGeom prst="rect">
            <a:avLst/>
          </a:prstGeom>
          <a:noFill/>
          <a:ln w="9525">
            <a:noFill/>
            <a:miter lim="800000"/>
            <a:headEnd/>
            <a:tailEnd/>
          </a:ln>
        </p:spPr>
        <p:txBody>
          <a:bodyPr wrap="square">
            <a:spAutoFit/>
          </a:bodyPr>
          <a:lstStyle/>
          <a:p>
            <a:pPr eaLnBrk="0" hangingPunct="0">
              <a:lnSpc>
                <a:spcPct val="110000"/>
              </a:lnSpc>
              <a:spcBef>
                <a:spcPct val="50000"/>
              </a:spcBef>
              <a:defRPr/>
            </a:pPr>
            <a:endParaRPr kumimoji="1" lang="en-US" altLang="zh-CN" sz="2800" dirty="0">
              <a:solidFill>
                <a:srgbClr val="003399"/>
              </a:solidFill>
              <a:latin typeface="Times New Roman" pitchFamily="18" charset="0"/>
              <a:ea typeface="黑体" pitchFamily="49" charset="-122"/>
            </a:endParaRPr>
          </a:p>
          <a:p>
            <a:pPr eaLnBrk="0" hangingPunct="0">
              <a:buFont typeface="Wingdings" pitchFamily="2" charset="2"/>
              <a:buNone/>
              <a:defRPr/>
            </a:pPr>
            <a:r>
              <a:rPr lang="en-US" altLang="zh-CN" sz="2800" b="1" dirty="0">
                <a:solidFill>
                  <a:srgbClr val="FF0000"/>
                </a:solidFill>
                <a:latin typeface="+mj-ea"/>
                <a:ea typeface="+mj-ea"/>
              </a:rPr>
              <a:t>(3) </a:t>
            </a:r>
            <a:r>
              <a:rPr lang="zh-CN" altLang="en-US" sz="2800" b="1" dirty="0">
                <a:solidFill>
                  <a:srgbClr val="FF0000"/>
                </a:solidFill>
                <a:latin typeface="+mj-ea"/>
                <a:ea typeface="+mj-ea"/>
              </a:rPr>
              <a:t>取向力</a:t>
            </a:r>
            <a:endParaRPr lang="en-US" altLang="zh-CN" sz="2800" b="1" dirty="0">
              <a:solidFill>
                <a:srgbClr val="FF0000"/>
              </a:solidFill>
              <a:latin typeface="+mj-ea"/>
              <a:ea typeface="+mj-ea"/>
            </a:endParaRPr>
          </a:p>
          <a:p>
            <a:pPr eaLnBrk="0" hangingPunct="0">
              <a:buFont typeface="Wingdings" pitchFamily="2" charset="2"/>
              <a:buNone/>
              <a:defRPr/>
            </a:pPr>
            <a:endParaRPr lang="en-US" altLang="zh-CN" sz="2800" b="1" dirty="0">
              <a:ea typeface="楷体_GB2312" pitchFamily="49" charset="-122"/>
            </a:endParaRPr>
          </a:p>
          <a:p>
            <a:pPr eaLnBrk="0" hangingPunct="0">
              <a:buFont typeface="Wingdings" pitchFamily="2" charset="2"/>
              <a:buNone/>
              <a:defRPr/>
            </a:pPr>
            <a:r>
              <a:rPr lang="zh-CN" altLang="en-US" sz="2800" b="1" dirty="0">
                <a:ea typeface="楷体_GB2312" pitchFamily="49" charset="-122"/>
              </a:rPr>
              <a:t>由</a:t>
            </a:r>
            <a:r>
              <a:rPr lang="zh-CN" altLang="en-US" sz="2800" b="1" dirty="0">
                <a:solidFill>
                  <a:srgbClr val="0000FF"/>
                </a:solidFill>
                <a:ea typeface="楷体_GB2312" pitchFamily="49" charset="-122"/>
              </a:rPr>
              <a:t>固有偶极</a:t>
            </a:r>
            <a:r>
              <a:rPr lang="zh-CN" altLang="en-US" sz="2800" b="1" dirty="0">
                <a:ea typeface="楷体_GB2312" pitchFamily="49" charset="-122"/>
              </a:rPr>
              <a:t>之间的作用而产生的分子间力。</a:t>
            </a:r>
            <a:r>
              <a:rPr lang="zh-CN" altLang="en-US" sz="2800" b="1" dirty="0">
                <a:solidFill>
                  <a:srgbClr val="0000FF"/>
                </a:solidFill>
                <a:ea typeface="楷体_GB2312" pitchFamily="49" charset="-122"/>
              </a:rPr>
              <a:t>存在于极性分子之间</a:t>
            </a:r>
            <a:r>
              <a:rPr lang="zh-CN" altLang="en-US" sz="2800" b="1" dirty="0">
                <a:ea typeface="楷体_GB2312" pitchFamily="49" charset="-122"/>
              </a:rPr>
              <a:t>，当分子极性很大时，才可能以取向力为主。</a:t>
            </a:r>
          </a:p>
        </p:txBody>
      </p:sp>
      <p:sp>
        <p:nvSpPr>
          <p:cNvPr id="6" name="Rectangle 5">
            <a:extLst>
              <a:ext uri="{FF2B5EF4-FFF2-40B4-BE49-F238E27FC236}">
                <a16:creationId xmlns:a16="http://schemas.microsoft.com/office/drawing/2014/main" id="{33BB57E4-C8A8-4992-AD33-62F19B63FB54}"/>
              </a:ext>
            </a:extLst>
          </p:cNvPr>
          <p:cNvSpPr>
            <a:spLocks noGrp="1" noChangeArrowheads="1"/>
          </p:cNvSpPr>
          <p:nvPr>
            <p:ph type="title"/>
          </p:nvPr>
        </p:nvSpPr>
        <p:spPr>
          <a:xfrm>
            <a:off x="228600" y="315913"/>
            <a:ext cx="6632575" cy="676275"/>
          </a:xfrm>
        </p:spPr>
        <p:txBody>
          <a:bodyPr/>
          <a:lstStyle/>
          <a:p>
            <a:pPr eaLnBrk="1" hangingPunct="1"/>
            <a:r>
              <a:rPr lang="en-US" altLang="zh-CN" dirty="0">
                <a:latin typeface="Arial" panose="020B0604020202020204" pitchFamily="34" charset="0"/>
                <a:cs typeface="Arial" panose="020B0604020202020204" pitchFamily="34" charset="0"/>
              </a:rPr>
              <a:t>2.3.4.3  </a:t>
            </a:r>
            <a:r>
              <a:rPr lang="zh-CN" altLang="en-US" dirty="0"/>
              <a:t>分子间的作用力</a:t>
            </a:r>
            <a:endParaRPr lang="zh-CN" altLang="en-US" i="1"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68707"/>
                                        </p:tgtEl>
                                        <p:attrNameLst>
                                          <p:attrName>style.visibility</p:attrName>
                                        </p:attrNameLst>
                                      </p:cBhvr>
                                      <p:to>
                                        <p:strVal val="visible"/>
                                      </p:to>
                                    </p:set>
                                    <p:animEffect transition="in" filter="blinds(horizontal)">
                                      <p:cBhvr>
                                        <p:cTn id="7" dur="500"/>
                                        <p:tgtEl>
                                          <p:spTgt spid="968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3"/>
          <p:cNvSpPr>
            <a:spLocks noGrp="1" noChangeArrowheads="1"/>
          </p:cNvSpPr>
          <p:nvPr>
            <p:ph idx="1"/>
          </p:nvPr>
        </p:nvSpPr>
        <p:spPr>
          <a:xfrm>
            <a:off x="323850" y="1312863"/>
            <a:ext cx="8569325" cy="5068887"/>
          </a:xfrm>
        </p:spPr>
        <p:txBody>
          <a:bodyPr/>
          <a:lstStyle/>
          <a:p>
            <a:pPr marL="0" indent="0">
              <a:lnSpc>
                <a:spcPct val="120000"/>
              </a:lnSpc>
              <a:spcBef>
                <a:spcPts val="600"/>
              </a:spcBef>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非极性分子之间：色散力；</a:t>
            </a:r>
            <a:endParaRPr lang="en-US" altLang="zh-CN" dirty="0">
              <a:effectLst/>
              <a:latin typeface="Times New Roman" panose="02020603050405020304" pitchFamily="18" charset="0"/>
              <a:ea typeface="楷体_GB2312" pitchFamily="49" charset="-122"/>
              <a:cs typeface="Times New Roman" panose="02020603050405020304" pitchFamily="18" charset="0"/>
            </a:endParaRPr>
          </a:p>
          <a:p>
            <a:pPr marL="0" indent="0">
              <a:lnSpc>
                <a:spcPct val="120000"/>
              </a:lnSpc>
              <a:spcBef>
                <a:spcPts val="600"/>
              </a:spcBef>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极性分子之间：色散力、取向力、诱导力；</a:t>
            </a:r>
            <a:endParaRPr lang="en-US" altLang="zh-CN" dirty="0">
              <a:effectLst/>
              <a:latin typeface="Times New Roman" panose="02020603050405020304" pitchFamily="18" charset="0"/>
              <a:ea typeface="楷体_GB2312" pitchFamily="49" charset="-122"/>
              <a:cs typeface="Times New Roman" panose="02020603050405020304" pitchFamily="18" charset="0"/>
            </a:endParaRPr>
          </a:p>
          <a:p>
            <a:pPr marL="0" indent="0">
              <a:lnSpc>
                <a:spcPct val="120000"/>
              </a:lnSpc>
              <a:spcBef>
                <a:spcPts val="600"/>
              </a:spcBef>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极性与非极性分子之间：色散力、诱导力；</a:t>
            </a:r>
            <a:endParaRPr lang="en-US" altLang="zh-CN" dirty="0">
              <a:effectLst/>
              <a:latin typeface="Times New Roman" panose="02020603050405020304" pitchFamily="18" charset="0"/>
              <a:ea typeface="楷体_GB2312" pitchFamily="49" charset="-122"/>
              <a:cs typeface="Times New Roman" panose="02020603050405020304" pitchFamily="18" charset="0"/>
            </a:endParaRPr>
          </a:p>
          <a:p>
            <a:pPr marL="0" indent="0">
              <a:lnSpc>
                <a:spcPct val="120000"/>
              </a:lnSpc>
              <a:spcBef>
                <a:spcPts val="600"/>
              </a:spcBef>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色散力存在于所有分子之间，一般也是最主要的。</a:t>
            </a:r>
            <a:endParaRPr lang="en-US" altLang="zh-CN" dirty="0">
              <a:effectLst/>
              <a:latin typeface="Times New Roman" panose="02020603050405020304" pitchFamily="18" charset="0"/>
              <a:ea typeface="楷体_GB2312" pitchFamily="49" charset="-122"/>
              <a:cs typeface="Times New Roman" panose="02020603050405020304" pitchFamily="18" charset="0"/>
            </a:endParaRPr>
          </a:p>
          <a:p>
            <a:pPr marL="0" indent="0">
              <a:lnSpc>
                <a:spcPct val="120000"/>
              </a:lnSpc>
              <a:spcBef>
                <a:spcPts val="600"/>
              </a:spcBef>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只有当分子极性很强时，才可能以取向力为主，如</a:t>
            </a:r>
            <a:r>
              <a:rPr lang="en-US" altLang="zh-CN" dirty="0">
                <a:effectLst/>
                <a:latin typeface="Times New Roman" panose="02020603050405020304" pitchFamily="18" charset="0"/>
                <a:ea typeface="楷体_GB2312" pitchFamily="49" charset="-122"/>
                <a:cs typeface="Times New Roman" panose="02020603050405020304" pitchFamily="18" charset="0"/>
              </a:rPr>
              <a:t>H</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O</a:t>
            </a:r>
            <a:r>
              <a:rPr lang="zh-CN" altLang="en-US" dirty="0">
                <a:effectLst/>
                <a:latin typeface="Times New Roman" panose="02020603050405020304" pitchFamily="18" charset="0"/>
                <a:ea typeface="楷体_GB2312" pitchFamily="49" charset="-122"/>
                <a:cs typeface="Times New Roman" panose="02020603050405020304" pitchFamily="18" charset="0"/>
              </a:rPr>
              <a:t>。</a:t>
            </a:r>
            <a:endParaRPr lang="en-US" altLang="zh-CN" dirty="0">
              <a:effectLst/>
              <a:latin typeface="Times New Roman" panose="02020603050405020304" pitchFamily="18" charset="0"/>
              <a:ea typeface="楷体_GB2312" pitchFamily="49" charset="-122"/>
              <a:cs typeface="Times New Roman" panose="02020603050405020304" pitchFamily="18" charset="0"/>
            </a:endParaRPr>
          </a:p>
          <a:p>
            <a:pPr marL="0" indent="0">
              <a:lnSpc>
                <a:spcPct val="120000"/>
              </a:lnSpc>
              <a:spcBef>
                <a:spcPts val="600"/>
              </a:spcBef>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诱导力一般较小。</a:t>
            </a:r>
          </a:p>
        </p:txBody>
      </p:sp>
      <p:sp>
        <p:nvSpPr>
          <p:cNvPr id="5" name="Rectangle 5">
            <a:extLst>
              <a:ext uri="{FF2B5EF4-FFF2-40B4-BE49-F238E27FC236}">
                <a16:creationId xmlns:a16="http://schemas.microsoft.com/office/drawing/2014/main" id="{4274D358-0C0E-4750-94E0-B61D43A01E6A}"/>
              </a:ext>
            </a:extLst>
          </p:cNvPr>
          <p:cNvSpPr>
            <a:spLocks noGrp="1" noChangeArrowheads="1"/>
          </p:cNvSpPr>
          <p:nvPr>
            <p:ph type="title"/>
          </p:nvPr>
        </p:nvSpPr>
        <p:spPr>
          <a:xfrm>
            <a:off x="228600" y="315913"/>
            <a:ext cx="6632575" cy="676275"/>
          </a:xfrm>
        </p:spPr>
        <p:txBody>
          <a:bodyPr/>
          <a:lstStyle/>
          <a:p>
            <a:pPr eaLnBrk="1" hangingPunct="1"/>
            <a:r>
              <a:rPr lang="en-US" altLang="zh-CN" dirty="0">
                <a:latin typeface="Arial" panose="020B0604020202020204" pitchFamily="34" charset="0"/>
                <a:cs typeface="Arial" panose="020B0604020202020204" pitchFamily="34" charset="0"/>
              </a:rPr>
              <a:t>2.3.4.3  </a:t>
            </a:r>
            <a:r>
              <a:rPr lang="zh-CN" altLang="en-US" dirty="0"/>
              <a:t>分子间的作用力</a:t>
            </a:r>
            <a:endParaRPr lang="zh-CN" altLang="en-US" i="1"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1029"/>
          <p:cNvSpPr>
            <a:spLocks noGrp="1" noChangeArrowheads="1"/>
          </p:cNvSpPr>
          <p:nvPr>
            <p:ph idx="1"/>
          </p:nvPr>
        </p:nvSpPr>
        <p:spPr>
          <a:xfrm>
            <a:off x="250825" y="1557338"/>
            <a:ext cx="8497888" cy="4608512"/>
          </a:xfrm>
        </p:spPr>
        <p:txBody>
          <a:bodyPr/>
          <a:lstStyle/>
          <a:p>
            <a:pPr marL="442913" indent="-442913">
              <a:buFont typeface="Wingdings" pitchFamily="2" charset="2"/>
              <a:buNone/>
              <a:defRPr/>
            </a:pPr>
            <a:r>
              <a:rPr lang="zh-CN" altLang="en-US" dirty="0">
                <a:solidFill>
                  <a:srgbClr val="FF0000"/>
                </a:solidFill>
                <a:effectLst/>
                <a:latin typeface="+mj-ea"/>
                <a:ea typeface="+mj-ea"/>
              </a:rPr>
              <a:t>分子间力的特点</a:t>
            </a:r>
            <a:endParaRPr lang="en-US" altLang="zh-CN" dirty="0">
              <a:solidFill>
                <a:srgbClr val="FF0000"/>
              </a:solidFill>
              <a:effectLst/>
              <a:latin typeface="+mj-ea"/>
              <a:ea typeface="+mj-ea"/>
            </a:endParaRPr>
          </a:p>
          <a:p>
            <a:pPr marL="442913" indent="-442913">
              <a:buFont typeface="Wingdings" pitchFamily="2" charset="2"/>
              <a:buNone/>
              <a:defRPr/>
            </a:pPr>
            <a:endParaRPr lang="en-US" altLang="zh-CN" dirty="0">
              <a:effectLst/>
              <a:ea typeface="楷体_GB2312" pitchFamily="49" charset="-122"/>
            </a:endParaRPr>
          </a:p>
          <a:p>
            <a:pPr marL="442913" indent="-442913">
              <a:lnSpc>
                <a:spcPct val="120000"/>
              </a:lnSpc>
              <a:buFont typeface="Wingdings" pitchFamily="2" charset="2"/>
              <a:buNone/>
              <a:defRPr/>
            </a:pPr>
            <a:r>
              <a:rPr lang="zh-CN" altLang="en-GB" dirty="0">
                <a:effectLst/>
                <a:ea typeface="楷体_GB2312" pitchFamily="49" charset="-122"/>
              </a:rPr>
              <a:t>①</a:t>
            </a:r>
            <a:r>
              <a:rPr lang="zh-CN" altLang="en-US" dirty="0">
                <a:effectLst/>
                <a:ea typeface="楷体_GB2312" pitchFamily="49" charset="-122"/>
              </a:rPr>
              <a:t> </a:t>
            </a:r>
            <a:r>
              <a:rPr lang="zh-CN" altLang="en-GB" dirty="0">
                <a:effectLst/>
                <a:ea typeface="楷体_GB2312" pitchFamily="49" charset="-122"/>
              </a:rPr>
              <a:t>永远存在于分子或原子间；</a:t>
            </a:r>
          </a:p>
          <a:p>
            <a:pPr marL="442913" indent="-442913">
              <a:lnSpc>
                <a:spcPct val="120000"/>
              </a:lnSpc>
              <a:buFont typeface="Wingdings" pitchFamily="2" charset="2"/>
              <a:buNone/>
              <a:defRPr/>
            </a:pPr>
            <a:r>
              <a:rPr lang="zh-CN" altLang="en-GB" dirty="0">
                <a:effectLst/>
                <a:ea typeface="楷体_GB2312" pitchFamily="49" charset="-122"/>
              </a:rPr>
              <a:t>②</a:t>
            </a:r>
            <a:r>
              <a:rPr lang="zh-CN" altLang="en-US" dirty="0">
                <a:effectLst/>
                <a:ea typeface="楷体_GB2312" pitchFamily="49" charset="-122"/>
              </a:rPr>
              <a:t> </a:t>
            </a:r>
            <a:r>
              <a:rPr lang="zh-CN" altLang="en-GB" dirty="0">
                <a:effectLst/>
                <a:ea typeface="楷体_GB2312" pitchFamily="49" charset="-122"/>
              </a:rPr>
              <a:t>能量小：</a:t>
            </a:r>
            <a:r>
              <a:rPr lang="en-US" altLang="zh-CN" dirty="0">
                <a:effectLst/>
              </a:rPr>
              <a:t>0.2~50 kJ</a:t>
            </a:r>
            <a:r>
              <a:rPr lang="en-US" altLang="zh-CN" dirty="0">
                <a:effectLst/>
                <a:latin typeface="Times New Roman" panose="02020603050405020304" pitchFamily="18" charset="0"/>
                <a:cs typeface="Times New Roman" panose="02020603050405020304" pitchFamily="18" charset="0"/>
              </a:rPr>
              <a:t>·</a:t>
            </a:r>
            <a:r>
              <a:rPr lang="en-US" altLang="zh-CN" dirty="0">
                <a:effectLst/>
              </a:rPr>
              <a:t>mol</a:t>
            </a:r>
            <a:r>
              <a:rPr lang="en-US" altLang="zh-CN" baseline="30000" dirty="0">
                <a:effectLst/>
              </a:rPr>
              <a:t>-1</a:t>
            </a:r>
            <a:r>
              <a:rPr lang="zh-CN" altLang="en-US" dirty="0">
                <a:effectLst/>
              </a:rPr>
              <a:t>，</a:t>
            </a:r>
            <a:r>
              <a:rPr lang="zh-CN" altLang="en-US" dirty="0">
                <a:effectLst/>
                <a:ea typeface="楷体_GB2312" pitchFamily="49" charset="-122"/>
              </a:rPr>
              <a:t>比化学键的键能约小一至二个数量级；</a:t>
            </a:r>
            <a:endParaRPr lang="en-GB" altLang="zh-CN" dirty="0">
              <a:effectLst/>
              <a:ea typeface="楷体_GB2312" pitchFamily="49" charset="-122"/>
            </a:endParaRPr>
          </a:p>
          <a:p>
            <a:pPr marL="442913" indent="-442913">
              <a:lnSpc>
                <a:spcPct val="120000"/>
              </a:lnSpc>
              <a:buFont typeface="Wingdings" pitchFamily="2" charset="2"/>
              <a:buNone/>
              <a:defRPr/>
            </a:pPr>
            <a:r>
              <a:rPr lang="zh-CN" altLang="en-GB" dirty="0">
                <a:effectLst/>
                <a:ea typeface="楷体_GB2312" pitchFamily="49" charset="-122"/>
              </a:rPr>
              <a:t>③</a:t>
            </a:r>
            <a:r>
              <a:rPr lang="zh-CN" altLang="en-US" dirty="0">
                <a:effectLst/>
                <a:ea typeface="楷体_GB2312" pitchFamily="49" charset="-122"/>
              </a:rPr>
              <a:t> </a:t>
            </a:r>
            <a:r>
              <a:rPr lang="zh-CN" altLang="en-GB" dirty="0">
                <a:effectLst/>
                <a:ea typeface="楷体_GB2312" pitchFamily="49" charset="-122"/>
              </a:rPr>
              <a:t>无方向性和无饱和性</a:t>
            </a:r>
            <a:r>
              <a:rPr lang="zh-CN" altLang="en-US" dirty="0">
                <a:effectLst/>
                <a:ea typeface="楷体_GB2312" pitchFamily="49" charset="-122"/>
              </a:rPr>
              <a:t>；</a:t>
            </a:r>
            <a:endParaRPr lang="en-US" altLang="zh-CN" dirty="0">
              <a:effectLst/>
              <a:ea typeface="楷体_GB2312" pitchFamily="49" charset="-122"/>
            </a:endParaRPr>
          </a:p>
          <a:p>
            <a:pPr marL="442913" indent="-442913">
              <a:lnSpc>
                <a:spcPct val="120000"/>
              </a:lnSpc>
              <a:buFont typeface="Wingdings" pitchFamily="2" charset="2"/>
              <a:buNone/>
              <a:defRPr/>
            </a:pPr>
            <a:r>
              <a:rPr lang="zh-CN" altLang="en-GB" dirty="0">
                <a:effectLst/>
                <a:ea typeface="楷体_GB2312" pitchFamily="49" charset="-122"/>
              </a:rPr>
              <a:t>④</a:t>
            </a:r>
            <a:r>
              <a:rPr lang="zh-CN" altLang="en-US" dirty="0">
                <a:effectLst/>
                <a:ea typeface="楷体_GB2312" pitchFamily="49" charset="-122"/>
              </a:rPr>
              <a:t> </a:t>
            </a:r>
            <a:r>
              <a:rPr lang="zh-CN" altLang="en-GB" dirty="0">
                <a:effectLst/>
                <a:ea typeface="楷体_GB2312" pitchFamily="49" charset="-122"/>
              </a:rPr>
              <a:t>作用范围较小（</a:t>
            </a:r>
            <a:r>
              <a:rPr lang="en-GB" altLang="zh-CN" dirty="0">
                <a:effectLst/>
                <a:ea typeface="楷体_GB2312" pitchFamily="49" charset="-122"/>
              </a:rPr>
              <a:t>0.3~0.5 nm</a:t>
            </a:r>
            <a:r>
              <a:rPr lang="zh-CN" altLang="en-GB" dirty="0">
                <a:effectLst/>
                <a:ea typeface="楷体_GB2312" pitchFamily="49" charset="-122"/>
              </a:rPr>
              <a:t>）</a:t>
            </a:r>
            <a:r>
              <a:rPr lang="zh-CN" altLang="en-US" dirty="0">
                <a:effectLst/>
                <a:ea typeface="楷体_GB2312" pitchFamily="49" charset="-122"/>
              </a:rPr>
              <a:t>，</a:t>
            </a:r>
            <a:r>
              <a:rPr lang="zh-CN" altLang="en-GB" dirty="0">
                <a:effectLst/>
                <a:ea typeface="楷体_GB2312" pitchFamily="49" charset="-122"/>
              </a:rPr>
              <a:t>并且随分子之间的距离的增加而迅速减小。</a:t>
            </a:r>
          </a:p>
        </p:txBody>
      </p:sp>
      <p:sp>
        <p:nvSpPr>
          <p:cNvPr id="5" name="Rectangle 5">
            <a:extLst>
              <a:ext uri="{FF2B5EF4-FFF2-40B4-BE49-F238E27FC236}">
                <a16:creationId xmlns:a16="http://schemas.microsoft.com/office/drawing/2014/main" id="{FE1514A0-D3CD-4E8D-B182-167AB891DF3F}"/>
              </a:ext>
            </a:extLst>
          </p:cNvPr>
          <p:cNvSpPr>
            <a:spLocks noGrp="1" noChangeArrowheads="1"/>
          </p:cNvSpPr>
          <p:nvPr>
            <p:ph type="title"/>
          </p:nvPr>
        </p:nvSpPr>
        <p:spPr>
          <a:xfrm>
            <a:off x="228600" y="315913"/>
            <a:ext cx="6632575" cy="676275"/>
          </a:xfrm>
        </p:spPr>
        <p:txBody>
          <a:bodyPr/>
          <a:lstStyle/>
          <a:p>
            <a:pPr eaLnBrk="1" hangingPunct="1"/>
            <a:r>
              <a:rPr lang="en-US" altLang="zh-CN" dirty="0">
                <a:latin typeface="Arial" panose="020B0604020202020204" pitchFamily="34" charset="0"/>
                <a:cs typeface="Arial" panose="020B0604020202020204" pitchFamily="34" charset="0"/>
              </a:rPr>
              <a:t>2.3.4.3  </a:t>
            </a:r>
            <a:r>
              <a:rPr lang="zh-CN" altLang="en-US" dirty="0"/>
              <a:t>分子间的作用力</a:t>
            </a:r>
            <a:endParaRPr lang="zh-CN" altLang="en-US" i="1" dirty="0"/>
          </a:p>
        </p:txBody>
      </p:sp>
    </p:spTree>
  </p:cSld>
  <p:clrMapOvr>
    <a:masterClrMapping/>
  </p:clrMapOvr>
  <p:transition advClick="0"/>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179512" y="315913"/>
            <a:ext cx="6681663" cy="676275"/>
          </a:xfrm>
        </p:spPr>
        <p:txBody>
          <a:bodyPr/>
          <a:lstStyle/>
          <a:p>
            <a:pPr>
              <a:defRPr/>
            </a:pPr>
            <a:r>
              <a:rPr lang="en-US" altLang="zh-CN" dirty="0">
                <a:latin typeface="Arial" panose="020B0604020202020204" pitchFamily="34" charset="0"/>
                <a:cs typeface="Arial" panose="020B0604020202020204" pitchFamily="34" charset="0"/>
              </a:rPr>
              <a:t>2.3.4.4  </a:t>
            </a:r>
            <a:r>
              <a:rPr lang="zh-CN" altLang="en-US" dirty="0">
                <a:latin typeface="+mj-ea"/>
              </a:rPr>
              <a:t>氢键</a:t>
            </a:r>
          </a:p>
        </p:txBody>
      </p:sp>
      <p:sp>
        <p:nvSpPr>
          <p:cNvPr id="224259" name="Rectangle 3"/>
          <p:cNvSpPr>
            <a:spLocks noGrp="1" noChangeArrowheads="1"/>
          </p:cNvSpPr>
          <p:nvPr>
            <p:ph type="body" idx="1"/>
          </p:nvPr>
        </p:nvSpPr>
        <p:spPr>
          <a:xfrm>
            <a:off x="323850" y="1412875"/>
            <a:ext cx="3455988" cy="4179888"/>
          </a:xfrm>
        </p:spPr>
        <p:txBody>
          <a:bodyPr/>
          <a:lstStyle/>
          <a:p>
            <a:pPr marL="0" indent="0">
              <a:lnSpc>
                <a:spcPct val="120000"/>
              </a:lnSpc>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赤裸的氢核与含有孤对电子的电负性强的带负电的原子（</a:t>
            </a:r>
            <a:r>
              <a:rPr lang="en-US" altLang="zh-CN" dirty="0">
                <a:effectLst/>
                <a:latin typeface="Times New Roman" panose="02020603050405020304" pitchFamily="18" charset="0"/>
                <a:ea typeface="楷体_GB2312" pitchFamily="49" charset="-122"/>
                <a:cs typeface="Times New Roman" panose="02020603050405020304" pitchFamily="18" charset="0"/>
              </a:rPr>
              <a:t>N</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dirty="0">
                <a:effectLst/>
                <a:latin typeface="Times New Roman" panose="02020603050405020304" pitchFamily="18" charset="0"/>
                <a:ea typeface="楷体_GB2312" pitchFamily="49" charset="-122"/>
                <a:cs typeface="Times New Roman" panose="02020603050405020304" pitchFamily="18" charset="0"/>
              </a:rPr>
              <a:t> F</a:t>
            </a:r>
            <a:r>
              <a:rPr lang="zh-CN" altLang="en-US" dirty="0">
                <a:effectLst/>
                <a:latin typeface="Times New Roman" panose="02020603050405020304" pitchFamily="18" charset="0"/>
                <a:ea typeface="楷体_GB2312" pitchFamily="49" charset="-122"/>
                <a:cs typeface="Times New Roman" panose="02020603050405020304" pitchFamily="18" charset="0"/>
              </a:rPr>
              <a:t>和</a:t>
            </a:r>
            <a:r>
              <a:rPr lang="en-US" altLang="zh-CN" dirty="0">
                <a:effectLst/>
                <a:latin typeface="Times New Roman" panose="02020603050405020304" pitchFamily="18" charset="0"/>
                <a:ea typeface="楷体_GB2312" pitchFamily="49" charset="-122"/>
                <a:cs typeface="Times New Roman" panose="02020603050405020304" pitchFamily="18" charset="0"/>
              </a:rPr>
              <a:t>O)</a:t>
            </a:r>
            <a:r>
              <a:rPr lang="zh-CN" altLang="en-US" dirty="0">
                <a:effectLst/>
                <a:latin typeface="Times New Roman" panose="02020603050405020304" pitchFamily="18" charset="0"/>
                <a:ea typeface="楷体_GB2312" pitchFamily="49" charset="-122"/>
                <a:cs typeface="Times New Roman" panose="02020603050405020304" pitchFamily="18" charset="0"/>
              </a:rPr>
              <a:t>充分靠近而产生的力。可存在于分子间和分子内。</a:t>
            </a:r>
          </a:p>
        </p:txBody>
      </p:sp>
      <p:pic>
        <p:nvPicPr>
          <p:cNvPr id="149508" name="Picture 5" descr="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670050"/>
            <a:ext cx="4932363"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ext Box 6"/>
          <p:cNvSpPr txBox="1">
            <a:spLocks noChangeArrowheads="1"/>
          </p:cNvSpPr>
          <p:nvPr/>
        </p:nvSpPr>
        <p:spPr bwMode="auto">
          <a:xfrm>
            <a:off x="3924300" y="5661025"/>
            <a:ext cx="4932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b="0" dirty="0">
                <a:solidFill>
                  <a:srgbClr val="0000FF"/>
                </a:solidFill>
                <a:latin typeface="Arial" pitchFamily="34" charset="0"/>
                <a:ea typeface="楷体_GB2312" pitchFamily="49" charset="-122"/>
              </a:rPr>
              <a:t>H</a:t>
            </a:r>
            <a:r>
              <a:rPr lang="en-US" altLang="zh-CN" b="0" baseline="-25000" dirty="0">
                <a:solidFill>
                  <a:srgbClr val="0000FF"/>
                </a:solidFill>
                <a:latin typeface="Arial" pitchFamily="34" charset="0"/>
                <a:ea typeface="楷体_GB2312" pitchFamily="49" charset="-122"/>
              </a:rPr>
              <a:t>2</a:t>
            </a:r>
            <a:r>
              <a:rPr lang="en-US" altLang="zh-CN" b="0" dirty="0">
                <a:solidFill>
                  <a:srgbClr val="0000FF"/>
                </a:solidFill>
                <a:latin typeface="Arial" pitchFamily="34" charset="0"/>
                <a:ea typeface="楷体_GB2312" pitchFamily="49" charset="-122"/>
              </a:rPr>
              <a:t>O</a:t>
            </a:r>
            <a:r>
              <a:rPr lang="zh-CN" altLang="en-US" b="0" dirty="0">
                <a:solidFill>
                  <a:srgbClr val="0000FF"/>
                </a:solidFill>
                <a:latin typeface="Arial" pitchFamily="34" charset="0"/>
                <a:ea typeface="楷体_GB2312" pitchFamily="49" charset="-122"/>
              </a:rPr>
              <a:t>中的氢键</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7"/>
          <p:cNvSpPr>
            <a:spLocks noGrp="1" noChangeArrowheads="1"/>
          </p:cNvSpPr>
          <p:nvPr>
            <p:ph type="title"/>
          </p:nvPr>
        </p:nvSpPr>
        <p:spPr>
          <a:xfrm>
            <a:off x="251520" y="315913"/>
            <a:ext cx="6609655" cy="676275"/>
          </a:xfrm>
        </p:spPr>
        <p:txBody>
          <a:bodyPr/>
          <a:lstStyle/>
          <a:p>
            <a:pPr eaLnBrk="1" hangingPunct="1">
              <a:defRPr/>
            </a:pPr>
            <a:r>
              <a:rPr lang="en-US" altLang="zh-CN" dirty="0">
                <a:latin typeface="Arial" panose="020B0604020202020204" pitchFamily="34" charset="0"/>
                <a:cs typeface="Arial" panose="020B0604020202020204" pitchFamily="34" charset="0"/>
              </a:rPr>
              <a:t>2.3.4.4  </a:t>
            </a:r>
            <a:r>
              <a:rPr lang="zh-CN" altLang="en-US" dirty="0">
                <a:latin typeface="+mj-ea"/>
              </a:rPr>
              <a:t>氢键</a:t>
            </a:r>
          </a:p>
        </p:txBody>
      </p:sp>
      <p:pic>
        <p:nvPicPr>
          <p:cNvPr id="150531" name="Picture 6" descr="aio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1484313"/>
            <a:ext cx="4983162"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ext Box 9"/>
          <p:cNvSpPr txBox="1">
            <a:spLocks noChangeArrowheads="1"/>
          </p:cNvSpPr>
          <p:nvPr/>
        </p:nvSpPr>
        <p:spPr bwMode="auto">
          <a:xfrm>
            <a:off x="323850" y="1052513"/>
            <a:ext cx="3671888" cy="4314825"/>
          </a:xfrm>
          <a:prstGeom prst="rect">
            <a:avLst/>
          </a:prstGeom>
          <a:noFill/>
          <a:ln w="9525">
            <a:noFill/>
            <a:miter lim="800000"/>
            <a:headEnd/>
            <a:tailEnd/>
          </a:ln>
        </p:spPr>
        <p:txBody>
          <a:bodyPr>
            <a:spAutoFit/>
          </a:bodyPr>
          <a:lstStyle/>
          <a:p>
            <a:pPr eaLnBrk="0" hangingPunct="0">
              <a:lnSpc>
                <a:spcPct val="110000"/>
              </a:lnSpc>
              <a:spcBef>
                <a:spcPct val="50000"/>
              </a:spcBef>
              <a:defRPr/>
            </a:pPr>
            <a:r>
              <a:rPr lang="zh-CN" altLang="en-US" sz="2800" b="1" dirty="0">
                <a:solidFill>
                  <a:srgbClr val="FF0000"/>
                </a:solidFill>
                <a:latin typeface="Times New Roman" panose="02020603050405020304" pitchFamily="18" charset="0"/>
                <a:ea typeface="+mj-ea"/>
                <a:cs typeface="Times New Roman" panose="02020603050405020304" pitchFamily="18" charset="0"/>
              </a:rPr>
              <a:t>氢键的特点：</a:t>
            </a:r>
            <a:endParaRPr lang="en-US" altLang="zh-CN" sz="2800" b="1" dirty="0">
              <a:solidFill>
                <a:srgbClr val="FF0000"/>
              </a:solidFill>
              <a:latin typeface="Times New Roman" panose="02020603050405020304" pitchFamily="18" charset="0"/>
              <a:ea typeface="+mj-ea"/>
              <a:cs typeface="Times New Roman" panose="02020603050405020304" pitchFamily="18" charset="0"/>
            </a:endParaRPr>
          </a:p>
          <a:p>
            <a:pPr eaLnBrk="0" hangingPunct="0">
              <a:lnSpc>
                <a:spcPct val="110000"/>
              </a:lnSpc>
              <a:spcBef>
                <a:spcPct val="50000"/>
              </a:spcBef>
              <a:defRPr/>
            </a:pPr>
            <a:r>
              <a:rPr lang="en-US" altLang="zh-CN" sz="2800" b="1" dirty="0">
                <a:latin typeface="Times New Roman" panose="02020603050405020304" pitchFamily="18" charset="0"/>
                <a:ea typeface="楷体_GB2312" pitchFamily="49" charset="-122"/>
                <a:cs typeface="Times New Roman" panose="02020603050405020304" pitchFamily="18" charset="0"/>
              </a:rPr>
              <a:t>a) </a:t>
            </a:r>
            <a:r>
              <a:rPr lang="zh-CN" altLang="en-US" sz="2800" b="1" dirty="0">
                <a:latin typeface="Times New Roman" panose="02020603050405020304" pitchFamily="18" charset="0"/>
                <a:ea typeface="楷体_GB2312" pitchFamily="49" charset="-122"/>
                <a:cs typeface="Times New Roman" panose="02020603050405020304" pitchFamily="18" charset="0"/>
              </a:rPr>
              <a:t>键能</a:t>
            </a:r>
            <a:r>
              <a:rPr lang="en-US" altLang="zh-CN" sz="2800" b="1" dirty="0">
                <a:latin typeface="Times New Roman" panose="02020603050405020304" pitchFamily="18" charset="0"/>
                <a:ea typeface="楷体_GB2312" pitchFamily="49" charset="-122"/>
                <a:cs typeface="Times New Roman" panose="02020603050405020304" pitchFamily="18" charset="0"/>
              </a:rPr>
              <a:t>4~45 kJ/ mol, </a:t>
            </a:r>
            <a:r>
              <a:rPr lang="zh-CN" altLang="en-US" sz="2800" b="1" dirty="0">
                <a:latin typeface="Times New Roman" panose="02020603050405020304" pitchFamily="18" charset="0"/>
                <a:ea typeface="楷体_GB2312" pitchFamily="49" charset="-122"/>
                <a:cs typeface="Times New Roman" panose="02020603050405020304" pitchFamily="18" charset="0"/>
              </a:rPr>
              <a:t>稍强于分子间力。</a:t>
            </a:r>
          </a:p>
          <a:p>
            <a:pPr eaLnBrk="0" hangingPunct="0">
              <a:lnSpc>
                <a:spcPct val="110000"/>
              </a:lnSpc>
              <a:spcBef>
                <a:spcPct val="50000"/>
              </a:spcBef>
              <a:defRPr/>
            </a:pPr>
            <a:r>
              <a:rPr kumimoji="1" lang="en-US" altLang="zh-CN" sz="2800" b="1" dirty="0">
                <a:latin typeface="Times New Roman" panose="02020603050405020304" pitchFamily="18" charset="0"/>
                <a:ea typeface="华文中宋" pitchFamily="2" charset="-122"/>
                <a:cs typeface="Times New Roman" panose="02020603050405020304" pitchFamily="18" charset="0"/>
              </a:rPr>
              <a:t>b) </a:t>
            </a:r>
            <a:r>
              <a:rPr lang="zh-CN" altLang="en-US" sz="2800" b="1" dirty="0">
                <a:latin typeface="Times New Roman" panose="02020603050405020304" pitchFamily="18" charset="0"/>
                <a:ea typeface="楷体_GB2312" pitchFamily="49" charset="-122"/>
                <a:cs typeface="Times New Roman" panose="02020603050405020304" pitchFamily="18" charset="0"/>
              </a:rPr>
              <a:t>氢键具有</a:t>
            </a:r>
            <a:r>
              <a:rPr lang="zh-CN" altLang="en-US" sz="2800" b="1" dirty="0">
                <a:solidFill>
                  <a:srgbClr val="0000FF"/>
                </a:solidFill>
                <a:latin typeface="Times New Roman" panose="02020603050405020304" pitchFamily="18" charset="0"/>
                <a:ea typeface="楷体_GB2312" pitchFamily="49" charset="-122"/>
                <a:cs typeface="Times New Roman" panose="02020603050405020304" pitchFamily="18" charset="0"/>
              </a:rPr>
              <a:t>有方向性</a:t>
            </a:r>
            <a:r>
              <a:rPr lang="en-US" altLang="zh-CN" sz="2800" b="1" dirty="0">
                <a:latin typeface="Times New Roman" panose="02020603050405020304" pitchFamily="18" charset="0"/>
                <a:ea typeface="楷体_GB2312" pitchFamily="49" charset="-122"/>
                <a:cs typeface="Times New Roman" panose="02020603050405020304" pitchFamily="18" charset="0"/>
              </a:rPr>
              <a:t>(X</a:t>
            </a:r>
            <a:r>
              <a:rPr lang="zh-CN" altLang="en-US" sz="2800" b="1" dirty="0">
                <a:latin typeface="Times New Roman" panose="02020603050405020304" pitchFamily="18" charset="0"/>
                <a:ea typeface="楷体_GB2312" pitchFamily="49" charset="-122"/>
                <a:cs typeface="Times New Roman" panose="02020603050405020304" pitchFamily="18" charset="0"/>
              </a:rPr>
              <a:t>、</a:t>
            </a:r>
            <a:r>
              <a:rPr lang="en-US" altLang="zh-CN" sz="2800" b="1" dirty="0">
                <a:latin typeface="Times New Roman" panose="02020603050405020304" pitchFamily="18" charset="0"/>
                <a:ea typeface="楷体_GB2312" pitchFamily="49" charset="-122"/>
                <a:cs typeface="Times New Roman" panose="02020603050405020304" pitchFamily="18" charset="0"/>
              </a:rPr>
              <a:t>H</a:t>
            </a:r>
            <a:r>
              <a:rPr lang="zh-CN" altLang="en-US" sz="2800" b="1" dirty="0">
                <a:latin typeface="Times New Roman" panose="02020603050405020304" pitchFamily="18" charset="0"/>
                <a:ea typeface="楷体_GB2312" pitchFamily="49" charset="-122"/>
                <a:cs typeface="Times New Roman" panose="02020603050405020304" pitchFamily="18" charset="0"/>
              </a:rPr>
              <a:t>、</a:t>
            </a:r>
            <a:r>
              <a:rPr lang="en-US" altLang="zh-CN" sz="2800" b="1" dirty="0">
                <a:latin typeface="Times New Roman" panose="02020603050405020304" pitchFamily="18" charset="0"/>
                <a:ea typeface="楷体_GB2312" pitchFamily="49" charset="-122"/>
                <a:cs typeface="Times New Roman" panose="02020603050405020304" pitchFamily="18" charset="0"/>
              </a:rPr>
              <a:t>Y</a:t>
            </a:r>
            <a:r>
              <a:rPr lang="zh-CN" altLang="en-US" sz="2800" b="1" dirty="0">
                <a:latin typeface="Times New Roman" panose="02020603050405020304" pitchFamily="18" charset="0"/>
                <a:ea typeface="楷体_GB2312" pitchFamily="49" charset="-122"/>
                <a:cs typeface="Times New Roman" panose="02020603050405020304" pitchFamily="18" charset="0"/>
              </a:rPr>
              <a:t>在一条直线上，距离最远，斥力最小</a:t>
            </a:r>
            <a:r>
              <a:rPr lang="en-US" altLang="zh-CN" sz="2800" b="1" dirty="0">
                <a:latin typeface="Times New Roman" panose="02020603050405020304" pitchFamily="18" charset="0"/>
                <a:ea typeface="楷体_GB2312" pitchFamily="49" charset="-122"/>
                <a:cs typeface="Times New Roman" panose="02020603050405020304" pitchFamily="18" charset="0"/>
              </a:rPr>
              <a:t>)</a:t>
            </a:r>
            <a:r>
              <a:rPr lang="zh-CN" altLang="en-US" sz="2800" b="1" dirty="0">
                <a:solidFill>
                  <a:srgbClr val="0000FF"/>
                </a:solidFill>
                <a:latin typeface="Times New Roman" panose="02020603050405020304" pitchFamily="18" charset="0"/>
                <a:ea typeface="楷体_GB2312" pitchFamily="49" charset="-122"/>
                <a:cs typeface="Times New Roman" panose="02020603050405020304" pitchFamily="18" charset="0"/>
              </a:rPr>
              <a:t>及饱和性</a:t>
            </a:r>
            <a:r>
              <a:rPr lang="en-US" altLang="zh-CN" sz="2800" b="1" dirty="0">
                <a:latin typeface="Times New Roman" panose="02020603050405020304" pitchFamily="18" charset="0"/>
                <a:ea typeface="楷体_GB2312" pitchFamily="49" charset="-122"/>
                <a:cs typeface="Times New Roman" panose="02020603050405020304" pitchFamily="18" charset="0"/>
              </a:rPr>
              <a:t>(H</a:t>
            </a:r>
            <a:r>
              <a:rPr lang="zh-CN" altLang="en-US" sz="2800" b="1" dirty="0">
                <a:latin typeface="Times New Roman" panose="02020603050405020304" pitchFamily="18" charset="0"/>
                <a:ea typeface="楷体_GB2312" pitchFamily="49" charset="-122"/>
                <a:cs typeface="Times New Roman" panose="02020603050405020304" pitchFamily="18" charset="0"/>
              </a:rPr>
              <a:t>只与一个</a:t>
            </a:r>
            <a:r>
              <a:rPr lang="en-US" altLang="zh-CN" sz="2800" b="1" dirty="0">
                <a:latin typeface="Times New Roman" panose="02020603050405020304" pitchFamily="18" charset="0"/>
                <a:ea typeface="楷体_GB2312" pitchFamily="49" charset="-122"/>
                <a:cs typeface="Times New Roman" panose="02020603050405020304" pitchFamily="18" charset="0"/>
              </a:rPr>
              <a:t>Y</a:t>
            </a:r>
            <a:r>
              <a:rPr lang="zh-CN" altLang="en-US" sz="2800" b="1" dirty="0">
                <a:latin typeface="Times New Roman" panose="02020603050405020304" pitchFamily="18" charset="0"/>
                <a:ea typeface="楷体_GB2312" pitchFamily="49" charset="-122"/>
                <a:cs typeface="Times New Roman" panose="02020603050405020304" pitchFamily="18" charset="0"/>
              </a:rPr>
              <a:t>形成氢键</a:t>
            </a:r>
            <a:r>
              <a:rPr lang="en-US" altLang="zh-CN" sz="2800" b="1" dirty="0">
                <a:latin typeface="Times New Roman" panose="02020603050405020304" pitchFamily="18" charset="0"/>
                <a:ea typeface="楷体_GB2312" pitchFamily="49" charset="-122"/>
                <a:cs typeface="Times New Roman" panose="02020603050405020304" pitchFamily="18" charset="0"/>
              </a:rPr>
              <a:t>)</a:t>
            </a:r>
            <a:r>
              <a:rPr lang="en-US" altLang="zh-CN" sz="2800" b="1" dirty="0">
                <a:solidFill>
                  <a:schemeClr val="accent1"/>
                </a:solidFill>
                <a:latin typeface="Times New Roman" panose="02020603050405020304" pitchFamily="18" charset="0"/>
                <a:ea typeface="楷体_GB2312" pitchFamily="49" charset="-122"/>
                <a:cs typeface="Times New Roman" panose="02020603050405020304" pitchFamily="18" charset="0"/>
              </a:rPr>
              <a:t> </a:t>
            </a:r>
            <a:r>
              <a:rPr lang="zh-CN" altLang="en-US" sz="2800" b="1" dirty="0">
                <a:latin typeface="Times New Roman" panose="02020603050405020304" pitchFamily="18" charset="0"/>
                <a:ea typeface="楷体_GB2312" pitchFamily="49" charset="-122"/>
                <a:cs typeface="Times New Roman" panose="02020603050405020304" pitchFamily="18" charset="0"/>
              </a:rPr>
              <a:t>。</a:t>
            </a:r>
            <a:endParaRPr lang="en-US" altLang="zh-CN" sz="2800" b="1" dirty="0">
              <a:latin typeface="Times New Roman" panose="02020603050405020304" pitchFamily="18" charset="0"/>
              <a:ea typeface="楷体_GB2312" pitchFamily="49" charset="-122"/>
              <a:cs typeface="Times New Roman" panose="02020603050405020304" pitchFamily="18" charset="0"/>
            </a:endParaRPr>
          </a:p>
        </p:txBody>
      </p:sp>
      <p:sp>
        <p:nvSpPr>
          <p:cNvPr id="150533" name="矩形 6"/>
          <p:cNvSpPr>
            <a:spLocks noChangeArrowheads="1"/>
          </p:cNvSpPr>
          <p:nvPr/>
        </p:nvSpPr>
        <p:spPr bwMode="auto">
          <a:xfrm>
            <a:off x="323850" y="5516563"/>
            <a:ext cx="84963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nSpc>
                <a:spcPct val="110000"/>
              </a:lnSpc>
              <a:spcBef>
                <a:spcPct val="50000"/>
              </a:spcBef>
              <a:buClrTx/>
              <a:buSzTx/>
              <a:buFontTx/>
              <a:buNone/>
            </a:pPr>
            <a:r>
              <a:rPr lang="en-US" altLang="zh-CN" dirty="0">
                <a:latin typeface="Times New Roman" panose="02020603050405020304" pitchFamily="18" charset="0"/>
                <a:ea typeface="楷体_GB2312" pitchFamily="49" charset="-122"/>
                <a:cs typeface="Times New Roman" panose="02020603050405020304" pitchFamily="18" charset="0"/>
              </a:rPr>
              <a:t>c) </a:t>
            </a:r>
            <a:r>
              <a:rPr lang="zh-CN" altLang="en-US" dirty="0">
                <a:latin typeface="Times New Roman" panose="02020603050405020304" pitchFamily="18" charset="0"/>
                <a:ea typeface="楷体_GB2312" pitchFamily="49" charset="-122"/>
                <a:cs typeface="Times New Roman" panose="02020603050405020304" pitchFamily="18" charset="0"/>
              </a:rPr>
              <a:t>氢键的存在使化合物的溶解度、黏度、硬度和沸点均有所增加</a:t>
            </a:r>
            <a:r>
              <a:rPr lang="zh-CN" altLang="en-US" sz="1800" dirty="0">
                <a:latin typeface="Times New Roman" panose="02020603050405020304" pitchFamily="18" charset="0"/>
                <a:ea typeface="楷体_GB2312" pitchFamily="49" charset="-122"/>
                <a:cs typeface="Times New Roman" panose="02020603050405020304" pitchFamily="18" charset="0"/>
              </a:rPr>
              <a:t>。</a:t>
            </a:r>
            <a:endParaRPr kumimoji="1" lang="en-US" altLang="zh-CN" sz="1800" b="0" dirty="0">
              <a:latin typeface="Times New Roman" panose="02020603050405020304" pitchFamily="18" charset="0"/>
              <a:ea typeface="华文中宋" pitchFamily="2" charset="-122"/>
              <a:cs typeface="Times New Roman" panose="02020603050405020304" pitchFamily="18" charset="0"/>
            </a:endParaRPr>
          </a:p>
        </p:txBody>
      </p:sp>
    </p:spTree>
  </p:cSld>
  <p:clrMapOvr>
    <a:masterClrMapping/>
  </p:clrMapOvr>
  <p:transition advClick="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title"/>
          </p:nvPr>
        </p:nvSpPr>
        <p:spPr>
          <a:xfrm>
            <a:off x="251520" y="401290"/>
            <a:ext cx="7901880" cy="579438"/>
          </a:xfrm>
        </p:spPr>
        <p:txBody>
          <a:bodyPr/>
          <a:lstStyle/>
          <a:p>
            <a:pPr eaLnBrk="1" hangingPunct="1">
              <a:defRPr/>
            </a:pPr>
            <a:r>
              <a:rPr lang="en-US" altLang="zh-CN" dirty="0">
                <a:latin typeface="Arial" panose="020B0604020202020204" pitchFamily="34" charset="0"/>
                <a:cs typeface="Arial" panose="020B0604020202020204" pitchFamily="34" charset="0"/>
              </a:rPr>
              <a:t>2.3.4.4  </a:t>
            </a:r>
            <a:r>
              <a:rPr lang="zh-CN" altLang="en-US" dirty="0">
                <a:latin typeface="+mj-ea"/>
              </a:rPr>
              <a:t>氢键</a:t>
            </a:r>
            <a:endParaRPr lang="zh-CN" altLang="en-US" i="1" dirty="0">
              <a:latin typeface="+mj-ea"/>
            </a:endParaRPr>
          </a:p>
        </p:txBody>
      </p:sp>
      <p:pic>
        <p:nvPicPr>
          <p:cNvPr id="15155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27088" y="1196975"/>
            <a:ext cx="7346950" cy="4775200"/>
          </a:xfrm>
        </p:spPr>
      </p:pic>
      <p:sp>
        <p:nvSpPr>
          <p:cNvPr id="151556" name="矩形 3"/>
          <p:cNvSpPr>
            <a:spLocks noChangeArrowheads="1"/>
          </p:cNvSpPr>
          <p:nvPr/>
        </p:nvSpPr>
        <p:spPr bwMode="auto">
          <a:xfrm>
            <a:off x="3203575" y="6092825"/>
            <a:ext cx="233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b="0">
                <a:latin typeface="Arial" pitchFamily="34" charset="0"/>
                <a:ea typeface="宋体" pitchFamily="2" charset="-122"/>
              </a:rPr>
              <a:t>氢键应用举例</a:t>
            </a:r>
          </a:p>
        </p:txBody>
      </p:sp>
    </p:spTree>
  </p:cSld>
  <p:clrMapOvr>
    <a:masterClrMapping/>
  </p:clrMapOvr>
  <p:transition advClick="0"/>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2.3.4.5  </a:t>
            </a:r>
            <a:r>
              <a:rPr lang="zh-CN" altLang="en-GB" dirty="0">
                <a:latin typeface="+mj-ea"/>
              </a:rPr>
              <a:t>分子间作用力对物性的影响</a:t>
            </a:r>
            <a:endParaRPr lang="zh-CN" altLang="en-US" dirty="0">
              <a:latin typeface="+mj-ea"/>
            </a:endParaRPr>
          </a:p>
        </p:txBody>
      </p:sp>
      <p:sp>
        <p:nvSpPr>
          <p:cNvPr id="215043" name="Rectangle 3"/>
          <p:cNvSpPr>
            <a:spLocks noGrp="1" noChangeArrowheads="1"/>
          </p:cNvSpPr>
          <p:nvPr>
            <p:ph type="body" idx="1"/>
          </p:nvPr>
        </p:nvSpPr>
        <p:spPr>
          <a:xfrm>
            <a:off x="468313" y="1268413"/>
            <a:ext cx="8351837" cy="2517776"/>
          </a:xfrm>
        </p:spPr>
        <p:txBody>
          <a:bodyPr/>
          <a:lstStyle/>
          <a:p>
            <a:pPr marL="0" indent="0">
              <a:lnSpc>
                <a:spcPct val="125000"/>
              </a:lnSpc>
              <a:spcBef>
                <a:spcPts val="600"/>
              </a:spcBef>
              <a:buFont typeface="Wingdings" pitchFamily="2" charset="2"/>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     </a:t>
            </a:r>
            <a:r>
              <a:rPr lang="zh-CN" altLang="en-US" dirty="0">
                <a:effectLst/>
                <a:latin typeface="Times New Roman" panose="02020603050405020304" pitchFamily="18" charset="0"/>
                <a:ea typeface="楷体_GB2312" pitchFamily="49" charset="-122"/>
                <a:cs typeface="Times New Roman" panose="02020603050405020304" pitchFamily="18" charset="0"/>
              </a:rPr>
              <a:t>分子间力较大时，一般物质的熔点和沸点较高。分子体积越大，变形性越大，色散力越大。含有氢键的物质的熔点、沸点比其同类型无氢键存在的物质的要高。</a:t>
            </a:r>
          </a:p>
        </p:txBody>
      </p:sp>
      <p:grpSp>
        <p:nvGrpSpPr>
          <p:cNvPr id="152580" name="Group 10"/>
          <p:cNvGrpSpPr>
            <a:grpSpLocks/>
          </p:cNvGrpSpPr>
          <p:nvPr/>
        </p:nvGrpSpPr>
        <p:grpSpPr bwMode="auto">
          <a:xfrm>
            <a:off x="1692275" y="3852466"/>
            <a:ext cx="6330950" cy="728662"/>
            <a:chOff x="1111" y="2024"/>
            <a:chExt cx="3988" cy="459"/>
          </a:xfrm>
        </p:grpSpPr>
        <p:sp>
          <p:nvSpPr>
            <p:cNvPr id="152582" name="Rectangle 6"/>
            <p:cNvSpPr>
              <a:spLocks noChangeArrowheads="1"/>
            </p:cNvSpPr>
            <p:nvPr/>
          </p:nvSpPr>
          <p:spPr bwMode="auto">
            <a:xfrm>
              <a:off x="1111" y="2024"/>
              <a:ext cx="26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Font typeface="Wingdings" pitchFamily="2" charset="2"/>
                <a:buNone/>
              </a:pPr>
              <a:r>
                <a:rPr lang="zh-CN" altLang="en-GB" sz="2400" dirty="0">
                  <a:solidFill>
                    <a:srgbClr val="FF0000"/>
                  </a:solidFill>
                  <a:latin typeface="Times New Roman" panose="02020603050405020304" pitchFamily="18" charset="0"/>
                  <a:ea typeface="楷体_GB2312" pitchFamily="49" charset="-122"/>
                  <a:cs typeface="Times New Roman" panose="02020603050405020304" pitchFamily="18" charset="0"/>
                </a:rPr>
                <a:t>如：   </a:t>
              </a:r>
              <a:r>
                <a:rPr lang="en-GB" altLang="zh-CN" sz="2400" dirty="0">
                  <a:solidFill>
                    <a:srgbClr val="FF0000"/>
                  </a:solidFill>
                  <a:latin typeface="Times New Roman" panose="02020603050405020304" pitchFamily="18" charset="0"/>
                  <a:ea typeface="楷体_GB2312" pitchFamily="49" charset="-122"/>
                  <a:cs typeface="Times New Roman" panose="02020603050405020304" pitchFamily="18" charset="0"/>
                </a:rPr>
                <a:t>F</a:t>
              </a:r>
              <a:r>
                <a:rPr lang="en-GB" altLang="zh-CN" sz="24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         </a:t>
              </a:r>
              <a:r>
                <a:rPr lang="en-GB" altLang="zh-CN" sz="2400" dirty="0">
                  <a:solidFill>
                    <a:srgbClr val="FF0000"/>
                  </a:solidFill>
                  <a:latin typeface="Times New Roman" panose="02020603050405020304" pitchFamily="18" charset="0"/>
                  <a:ea typeface="楷体_GB2312" pitchFamily="49" charset="-122"/>
                  <a:cs typeface="Times New Roman" panose="02020603050405020304" pitchFamily="18" charset="0"/>
                </a:rPr>
                <a:t>Cl</a:t>
              </a:r>
              <a:r>
                <a:rPr lang="en-GB" altLang="zh-CN" sz="24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          </a:t>
              </a:r>
              <a:r>
                <a:rPr lang="en-GB" altLang="zh-CN" sz="2400" dirty="0">
                  <a:solidFill>
                    <a:srgbClr val="FF0000"/>
                  </a:solidFill>
                  <a:latin typeface="Times New Roman" panose="02020603050405020304" pitchFamily="18" charset="0"/>
                  <a:ea typeface="楷体_GB2312" pitchFamily="49" charset="-122"/>
                  <a:cs typeface="Times New Roman" panose="02020603050405020304" pitchFamily="18" charset="0"/>
                </a:rPr>
                <a:t>Br</a:t>
              </a:r>
              <a:r>
                <a:rPr lang="en-GB" altLang="zh-CN" sz="24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           </a:t>
              </a:r>
              <a:r>
                <a:rPr lang="en-GB" altLang="zh-CN" sz="2400" dirty="0">
                  <a:solidFill>
                    <a:srgbClr val="FF0000"/>
                  </a:solidFill>
                  <a:latin typeface="Times New Roman" panose="02020603050405020304" pitchFamily="18" charset="0"/>
                  <a:ea typeface="楷体_GB2312" pitchFamily="49" charset="-122"/>
                  <a:cs typeface="Times New Roman" panose="02020603050405020304" pitchFamily="18" charset="0"/>
                </a:rPr>
                <a:t>I</a:t>
              </a:r>
              <a:r>
                <a:rPr lang="en-GB" altLang="zh-CN" sz="24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a:t>
              </a:r>
              <a:endParaRPr lang="en-US" altLang="zh-CN" sz="2400" baseline="-25000" dirty="0">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152583" name="Line 7"/>
            <p:cNvSpPr>
              <a:spLocks noChangeShapeType="1"/>
            </p:cNvSpPr>
            <p:nvPr/>
          </p:nvSpPr>
          <p:spPr bwMode="auto">
            <a:xfrm>
              <a:off x="1561" y="2374"/>
              <a:ext cx="1968"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FF0000"/>
                </a:solidFill>
                <a:latin typeface="Times New Roman" panose="02020603050405020304" pitchFamily="18" charset="0"/>
                <a:cs typeface="Times New Roman" panose="02020603050405020304" pitchFamily="18" charset="0"/>
              </a:endParaRPr>
            </a:p>
          </p:txBody>
        </p:sp>
        <p:sp>
          <p:nvSpPr>
            <p:cNvPr id="152584" name="Rectangle 8"/>
            <p:cNvSpPr>
              <a:spLocks noChangeArrowheads="1"/>
            </p:cNvSpPr>
            <p:nvPr/>
          </p:nvSpPr>
          <p:spPr bwMode="auto">
            <a:xfrm>
              <a:off x="3651" y="2192"/>
              <a:ext cx="14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GB" sz="2400" dirty="0">
                  <a:solidFill>
                    <a:srgbClr val="FF0000"/>
                  </a:solidFill>
                  <a:latin typeface="Times New Roman" panose="02020603050405020304" pitchFamily="18" charset="0"/>
                  <a:ea typeface="楷体_GB2312" pitchFamily="49" charset="-122"/>
                  <a:cs typeface="Times New Roman" panose="02020603050405020304" pitchFamily="18" charset="0"/>
                </a:rPr>
                <a:t>沸点升高</a:t>
              </a:r>
              <a:endParaRPr lang="zh-CN" altLang="en-US" sz="2400" dirty="0">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grpSp>
      <p:sp>
        <p:nvSpPr>
          <p:cNvPr id="152581" name="Rectangle 9"/>
          <p:cNvSpPr>
            <a:spLocks noChangeArrowheads="1"/>
          </p:cNvSpPr>
          <p:nvPr/>
        </p:nvSpPr>
        <p:spPr bwMode="auto">
          <a:xfrm>
            <a:off x="468313" y="5086350"/>
            <a:ext cx="8153400" cy="10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nSpc>
                <a:spcPct val="135000"/>
              </a:lnSpc>
              <a:spcBef>
                <a:spcPct val="0"/>
              </a:spcBef>
              <a:buClrTx/>
              <a:buSzTx/>
              <a:buFontTx/>
              <a:buNone/>
            </a:pPr>
            <a:r>
              <a:rPr lang="zh-CN" altLang="en-GB" sz="2400" dirty="0">
                <a:latin typeface="Times New Roman" panose="02020603050405020304" pitchFamily="18" charset="0"/>
                <a:ea typeface="楷体_GB2312" pitchFamily="49" charset="-122"/>
                <a:cs typeface="Times New Roman" panose="02020603050405020304" pitchFamily="18" charset="0"/>
              </a:rPr>
              <a:t>说明下列物质熔沸点的高低：</a:t>
            </a:r>
            <a:r>
              <a:rPr lang="en-GB" altLang="zh-CN" sz="2400" dirty="0">
                <a:latin typeface="Times New Roman" panose="02020603050405020304" pitchFamily="18" charset="0"/>
                <a:ea typeface="楷体_GB2312" pitchFamily="49" charset="-122"/>
                <a:cs typeface="Times New Roman" panose="02020603050405020304" pitchFamily="18" charset="0"/>
              </a:rPr>
              <a:t>SiF</a:t>
            </a:r>
            <a:r>
              <a:rPr lang="en-GB" altLang="zh-CN" sz="2400" baseline="-25000" dirty="0">
                <a:latin typeface="Times New Roman" panose="02020603050405020304" pitchFamily="18" charset="0"/>
                <a:ea typeface="楷体_GB2312" pitchFamily="49" charset="-122"/>
                <a:cs typeface="Times New Roman" panose="02020603050405020304" pitchFamily="18" charset="0"/>
              </a:rPr>
              <a:t>4 </a:t>
            </a:r>
            <a:r>
              <a:rPr lang="en-GB" altLang="zh-CN" sz="2400" dirty="0">
                <a:latin typeface="Times New Roman" panose="02020603050405020304" pitchFamily="18" charset="0"/>
                <a:ea typeface="楷体_GB2312" pitchFamily="49" charset="-122"/>
                <a:cs typeface="Times New Roman" panose="02020603050405020304" pitchFamily="18" charset="0"/>
              </a:rPr>
              <a:t>、SiCl</a:t>
            </a:r>
            <a:r>
              <a:rPr lang="en-GB" altLang="zh-CN" sz="2400" baseline="-25000" dirty="0">
                <a:latin typeface="Times New Roman" panose="02020603050405020304" pitchFamily="18" charset="0"/>
                <a:ea typeface="楷体_GB2312" pitchFamily="49" charset="-122"/>
                <a:cs typeface="Times New Roman" panose="02020603050405020304" pitchFamily="18" charset="0"/>
              </a:rPr>
              <a:t>4 </a:t>
            </a:r>
            <a:r>
              <a:rPr lang="en-GB" altLang="zh-CN" sz="2400" dirty="0">
                <a:latin typeface="Times New Roman" panose="02020603050405020304" pitchFamily="18" charset="0"/>
                <a:ea typeface="楷体_GB2312" pitchFamily="49" charset="-122"/>
                <a:cs typeface="Times New Roman" panose="02020603050405020304" pitchFamily="18" charset="0"/>
              </a:rPr>
              <a:t>、SiBr</a:t>
            </a:r>
            <a:r>
              <a:rPr lang="en-GB" altLang="zh-CN" sz="2400" baseline="-25000" dirty="0">
                <a:latin typeface="Times New Roman" panose="02020603050405020304" pitchFamily="18" charset="0"/>
                <a:ea typeface="楷体_GB2312" pitchFamily="49" charset="-122"/>
                <a:cs typeface="Times New Roman" panose="02020603050405020304" pitchFamily="18" charset="0"/>
              </a:rPr>
              <a:t>4 </a:t>
            </a:r>
            <a:r>
              <a:rPr lang="zh-CN" altLang="en-US" sz="2400" dirty="0">
                <a:latin typeface="Times New Roman" panose="02020603050405020304" pitchFamily="18" charset="0"/>
                <a:ea typeface="楷体_GB2312" pitchFamily="49" charset="-122"/>
                <a:cs typeface="Times New Roman" panose="02020603050405020304" pitchFamily="18" charset="0"/>
              </a:rPr>
              <a:t>和</a:t>
            </a:r>
            <a:r>
              <a:rPr lang="en-GB" altLang="zh-CN" sz="2400" dirty="0">
                <a:latin typeface="Times New Roman" panose="02020603050405020304" pitchFamily="18" charset="0"/>
                <a:ea typeface="楷体_GB2312" pitchFamily="49" charset="-122"/>
                <a:cs typeface="Times New Roman" panose="02020603050405020304" pitchFamily="18" charset="0"/>
              </a:rPr>
              <a:t>SiI</a:t>
            </a:r>
            <a:r>
              <a:rPr lang="en-GB" altLang="zh-CN" sz="2400" baseline="-25000" dirty="0">
                <a:latin typeface="Times New Roman" panose="02020603050405020304" pitchFamily="18" charset="0"/>
                <a:ea typeface="楷体_GB2312" pitchFamily="49" charset="-122"/>
                <a:cs typeface="Times New Roman" panose="02020603050405020304" pitchFamily="18" charset="0"/>
              </a:rPr>
              <a:t>4</a:t>
            </a:r>
            <a:r>
              <a:rPr lang="en-GB" altLang="zh-CN" sz="2400" dirty="0">
                <a:latin typeface="Times New Roman" panose="02020603050405020304" pitchFamily="18" charset="0"/>
                <a:ea typeface="楷体_GB2312" pitchFamily="49" charset="-122"/>
                <a:cs typeface="Times New Roman" panose="02020603050405020304" pitchFamily="18" charset="0"/>
              </a:rPr>
              <a:t>。</a:t>
            </a:r>
          </a:p>
          <a:p>
            <a:pPr>
              <a:lnSpc>
                <a:spcPct val="135000"/>
              </a:lnSpc>
              <a:spcBef>
                <a:spcPct val="0"/>
              </a:spcBef>
              <a:buClrTx/>
              <a:buSzTx/>
              <a:buFontTx/>
              <a:buNone/>
            </a:pPr>
            <a:r>
              <a:rPr lang="en-GB" altLang="zh-CN" sz="2400" baseline="-25000" dirty="0">
                <a:latin typeface="Times New Roman" panose="02020603050405020304" pitchFamily="18" charset="0"/>
                <a:ea typeface="楷体_GB2312" pitchFamily="49" charset="-122"/>
                <a:cs typeface="Times New Roman" panose="02020603050405020304" pitchFamily="18" charset="0"/>
              </a:rPr>
              <a:t>                                                                              </a:t>
            </a:r>
            <a:r>
              <a:rPr lang="en-GB" altLang="zh-CN" sz="2400" dirty="0">
                <a:latin typeface="Times New Roman" panose="02020603050405020304" pitchFamily="18" charset="0"/>
                <a:ea typeface="楷体_GB2312" pitchFamily="49" charset="-122"/>
                <a:cs typeface="Times New Roman" panose="02020603050405020304" pitchFamily="18" charset="0"/>
              </a:rPr>
              <a:t>PF</a:t>
            </a:r>
            <a:r>
              <a:rPr lang="en-GB" altLang="zh-CN" sz="2400" baseline="-25000" dirty="0">
                <a:latin typeface="Times New Roman" panose="02020603050405020304" pitchFamily="18" charset="0"/>
                <a:ea typeface="楷体_GB2312" pitchFamily="49" charset="-122"/>
                <a:cs typeface="Times New Roman" panose="02020603050405020304" pitchFamily="18" charset="0"/>
              </a:rPr>
              <a:t>3</a:t>
            </a:r>
            <a:r>
              <a:rPr lang="en-GB" altLang="zh-CN" sz="2400" dirty="0">
                <a:latin typeface="Times New Roman" panose="02020603050405020304" pitchFamily="18" charset="0"/>
                <a:ea typeface="楷体_GB2312" pitchFamily="49" charset="-122"/>
                <a:cs typeface="Times New Roman" panose="02020603050405020304" pitchFamily="18" charset="0"/>
              </a:rPr>
              <a:t>、PCl</a:t>
            </a:r>
            <a:r>
              <a:rPr lang="en-GB" altLang="zh-CN" sz="2400" baseline="-25000" dirty="0">
                <a:latin typeface="Times New Roman" panose="02020603050405020304" pitchFamily="18" charset="0"/>
                <a:ea typeface="楷体_GB2312" pitchFamily="49" charset="-122"/>
                <a:cs typeface="Times New Roman" panose="02020603050405020304" pitchFamily="18" charset="0"/>
              </a:rPr>
              <a:t>3</a:t>
            </a:r>
            <a:r>
              <a:rPr lang="en-GB" altLang="zh-CN" sz="2400" dirty="0">
                <a:latin typeface="Times New Roman" panose="02020603050405020304" pitchFamily="18" charset="0"/>
                <a:ea typeface="楷体_GB2312" pitchFamily="49" charset="-122"/>
                <a:cs typeface="Times New Roman" panose="02020603050405020304" pitchFamily="18" charset="0"/>
              </a:rPr>
              <a:t>、PBr</a:t>
            </a:r>
            <a:r>
              <a:rPr lang="en-GB" altLang="zh-CN" sz="2400" baseline="-25000" dirty="0">
                <a:latin typeface="Times New Roman" panose="02020603050405020304" pitchFamily="18" charset="0"/>
                <a:ea typeface="楷体_GB2312" pitchFamily="49" charset="-122"/>
                <a:cs typeface="Times New Roman" panose="02020603050405020304" pitchFamily="18" charset="0"/>
              </a:rPr>
              <a:t>3</a:t>
            </a:r>
            <a:r>
              <a:rPr lang="zh-CN" altLang="en-US" sz="2400" dirty="0">
                <a:latin typeface="Times New Roman" panose="02020603050405020304" pitchFamily="18" charset="0"/>
                <a:ea typeface="楷体_GB2312" pitchFamily="49" charset="-122"/>
                <a:cs typeface="Times New Roman" panose="02020603050405020304" pitchFamily="18" charset="0"/>
              </a:rPr>
              <a:t>和</a:t>
            </a:r>
            <a:r>
              <a:rPr lang="en-GB" altLang="zh-CN" sz="2400" dirty="0">
                <a:latin typeface="Times New Roman" panose="02020603050405020304" pitchFamily="18" charset="0"/>
                <a:ea typeface="楷体_GB2312" pitchFamily="49" charset="-122"/>
                <a:cs typeface="Times New Roman" panose="02020603050405020304" pitchFamily="18" charset="0"/>
              </a:rPr>
              <a:t>PI</a:t>
            </a:r>
            <a:r>
              <a:rPr lang="en-GB" altLang="zh-CN" sz="2400" baseline="-25000" dirty="0">
                <a:latin typeface="Times New Roman" panose="02020603050405020304" pitchFamily="18" charset="0"/>
                <a:ea typeface="楷体_GB2312" pitchFamily="49" charset="-122"/>
                <a:cs typeface="Times New Roman" panose="02020603050405020304" pitchFamily="18" charset="0"/>
              </a:rPr>
              <a:t>3</a:t>
            </a:r>
            <a:r>
              <a:rPr lang="en-GB" altLang="zh-CN" sz="2400" dirty="0">
                <a:latin typeface="Times New Roman" panose="02020603050405020304" pitchFamily="18" charset="0"/>
                <a:ea typeface="楷体_GB2312" pitchFamily="49" charset="-122"/>
                <a:cs typeface="Times New Roman" panose="02020603050405020304" pitchFamily="18" charset="0"/>
              </a:rPr>
              <a:t>。</a:t>
            </a:r>
            <a:endParaRPr lang="zh-CN" altLang="en-US" sz="2400" dirty="0">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idx="1"/>
          </p:nvPr>
        </p:nvSpPr>
        <p:spPr/>
        <p:txBody>
          <a:bodyPr/>
          <a:lstStyle/>
          <a:p>
            <a:pPr marL="720725" indent="-720725">
              <a:buFont typeface="Wingdings" pitchFamily="2" charset="2"/>
              <a:buNone/>
              <a:defRPr/>
            </a:pPr>
            <a:r>
              <a:rPr lang="zh-CN" altLang="en-US" dirty="0">
                <a:solidFill>
                  <a:srgbClr val="0000FF"/>
                </a:solidFill>
                <a:effectLst/>
                <a:latin typeface="Times New Roman" pitchFamily="18" charset="0"/>
                <a:ea typeface="仿宋" pitchFamily="49" charset="-122"/>
                <a:cs typeface="Times New Roman" pitchFamily="18" charset="0"/>
              </a:rPr>
              <a:t>例</a:t>
            </a:r>
            <a:r>
              <a:rPr lang="en-US" altLang="zh-CN" dirty="0">
                <a:solidFill>
                  <a:srgbClr val="0000FF"/>
                </a:solidFill>
                <a:effectLst/>
                <a:latin typeface="Times New Roman" pitchFamily="18" charset="0"/>
                <a:ea typeface="仿宋" pitchFamily="49" charset="-122"/>
                <a:cs typeface="Times New Roman" pitchFamily="18" charset="0"/>
              </a:rPr>
              <a:t>1. </a:t>
            </a:r>
            <a:r>
              <a:rPr lang="en-US" altLang="zh-CN" dirty="0">
                <a:effectLst/>
                <a:latin typeface="Times New Roman" pitchFamily="18" charset="0"/>
                <a:ea typeface="仿宋" pitchFamily="49" charset="-122"/>
                <a:cs typeface="Times New Roman" pitchFamily="18" charset="0"/>
              </a:rPr>
              <a:t>HC</a:t>
            </a:r>
            <a:r>
              <a:rPr lang="en-GB" altLang="zh-CN" dirty="0" err="1">
                <a:effectLst/>
                <a:latin typeface="Times New Roman" pitchFamily="18" charset="0"/>
                <a:ea typeface="仿宋" pitchFamily="49" charset="-122"/>
                <a:cs typeface="Times New Roman" pitchFamily="18" charset="0"/>
              </a:rPr>
              <a:t>l、HBr、HI</a:t>
            </a:r>
            <a:r>
              <a:rPr lang="zh-CN" altLang="en-GB" dirty="0">
                <a:effectLst/>
                <a:latin typeface="Times New Roman" pitchFamily="18" charset="0"/>
                <a:ea typeface="仿宋" pitchFamily="49" charset="-122"/>
                <a:cs typeface="Times New Roman" pitchFamily="18" charset="0"/>
              </a:rPr>
              <a:t>的熔、沸点随着色散力的增加而升高，但</a:t>
            </a:r>
            <a:r>
              <a:rPr lang="en-GB" altLang="zh-CN" dirty="0">
                <a:effectLst/>
                <a:latin typeface="Times New Roman" pitchFamily="18" charset="0"/>
                <a:ea typeface="仿宋" pitchFamily="49" charset="-122"/>
                <a:cs typeface="Times New Roman" pitchFamily="18" charset="0"/>
              </a:rPr>
              <a:t>HF</a:t>
            </a:r>
            <a:r>
              <a:rPr lang="zh-CN" altLang="en-GB" dirty="0">
                <a:effectLst/>
                <a:latin typeface="Times New Roman" pitchFamily="18" charset="0"/>
                <a:ea typeface="仿宋" pitchFamily="49" charset="-122"/>
                <a:cs typeface="Times New Roman" pitchFamily="18" charset="0"/>
              </a:rPr>
              <a:t>例外。</a:t>
            </a:r>
          </a:p>
          <a:p>
            <a:pPr marL="720725" indent="-720725">
              <a:buClrTx/>
              <a:buSzTx/>
              <a:buFontTx/>
              <a:buNone/>
              <a:defRPr/>
            </a:pPr>
            <a:r>
              <a:rPr lang="zh-CN" altLang="en-GB" dirty="0">
                <a:solidFill>
                  <a:srgbClr val="0000FF"/>
                </a:solidFill>
                <a:effectLst/>
                <a:latin typeface="Times New Roman" pitchFamily="18" charset="0"/>
                <a:ea typeface="仿宋" pitchFamily="49" charset="-122"/>
                <a:cs typeface="Times New Roman" pitchFamily="18" charset="0"/>
              </a:rPr>
              <a:t>例2.</a:t>
            </a:r>
            <a:r>
              <a:rPr lang="zh-CN" altLang="en-US" dirty="0">
                <a:solidFill>
                  <a:srgbClr val="0000FF"/>
                </a:solidFill>
                <a:effectLst/>
                <a:latin typeface="Times New Roman" pitchFamily="18" charset="0"/>
                <a:ea typeface="仿宋" pitchFamily="49" charset="-122"/>
                <a:cs typeface="Times New Roman" pitchFamily="18" charset="0"/>
              </a:rPr>
              <a:t> </a:t>
            </a:r>
            <a:r>
              <a:rPr lang="en-GB" altLang="zh-CN" dirty="0">
                <a:effectLst/>
                <a:latin typeface="Times New Roman" pitchFamily="18" charset="0"/>
                <a:ea typeface="仿宋" pitchFamily="49" charset="-122"/>
                <a:cs typeface="Times New Roman" pitchFamily="18" charset="0"/>
              </a:rPr>
              <a:t>C</a:t>
            </a:r>
            <a:r>
              <a:rPr lang="en-GB" altLang="zh-CN" baseline="-25000" dirty="0">
                <a:effectLst/>
                <a:latin typeface="Times New Roman" pitchFamily="18" charset="0"/>
                <a:ea typeface="仿宋" pitchFamily="49" charset="-122"/>
                <a:cs typeface="Times New Roman" pitchFamily="18" charset="0"/>
              </a:rPr>
              <a:t>2</a:t>
            </a:r>
            <a:r>
              <a:rPr lang="en-GB" altLang="zh-CN" dirty="0">
                <a:effectLst/>
                <a:latin typeface="Times New Roman" pitchFamily="18" charset="0"/>
                <a:ea typeface="仿宋" pitchFamily="49" charset="-122"/>
                <a:cs typeface="Times New Roman" pitchFamily="18" charset="0"/>
              </a:rPr>
              <a:t>H</a:t>
            </a:r>
            <a:r>
              <a:rPr lang="en-GB" altLang="zh-CN" baseline="-25000" dirty="0">
                <a:effectLst/>
                <a:latin typeface="Times New Roman" pitchFamily="18" charset="0"/>
                <a:ea typeface="仿宋" pitchFamily="49" charset="-122"/>
                <a:cs typeface="Times New Roman" pitchFamily="18" charset="0"/>
              </a:rPr>
              <a:t>5</a:t>
            </a:r>
            <a:r>
              <a:rPr lang="en-GB" altLang="zh-CN" dirty="0">
                <a:effectLst/>
                <a:latin typeface="Times New Roman" pitchFamily="18" charset="0"/>
                <a:ea typeface="仿宋" pitchFamily="49" charset="-122"/>
                <a:cs typeface="Times New Roman" pitchFamily="18" charset="0"/>
              </a:rPr>
              <a:t>OH (</a:t>
            </a:r>
            <a:r>
              <a:rPr lang="zh-CN" altLang="en-GB" dirty="0">
                <a:effectLst/>
                <a:latin typeface="Times New Roman" pitchFamily="18" charset="0"/>
                <a:ea typeface="仿宋" pitchFamily="49" charset="-122"/>
                <a:cs typeface="Times New Roman" pitchFamily="18" charset="0"/>
              </a:rPr>
              <a:t>沸点78.5</a:t>
            </a:r>
            <a:r>
              <a:rPr lang="zh-CN" altLang="en-US" dirty="0">
                <a:effectLst/>
                <a:latin typeface="Times New Roman" pitchFamily="18" charset="0"/>
                <a:ea typeface="仿宋" pitchFamily="49" charset="-122"/>
                <a:cs typeface="Times New Roman" pitchFamily="18" charset="0"/>
              </a:rPr>
              <a:t> </a:t>
            </a:r>
            <a:r>
              <a:rPr lang="zh-CN" altLang="en-GB" dirty="0">
                <a:effectLst/>
                <a:latin typeface="Times New Roman" pitchFamily="18" charset="0"/>
                <a:ea typeface="仿宋" pitchFamily="49" charset="-122"/>
                <a:cs typeface="Times New Roman" pitchFamily="18" charset="0"/>
              </a:rPr>
              <a:t>℃)在水中溶解度比</a:t>
            </a:r>
            <a:r>
              <a:rPr lang="en-GB" altLang="zh-CN" dirty="0">
                <a:effectLst/>
                <a:latin typeface="Times New Roman" pitchFamily="18" charset="0"/>
                <a:ea typeface="仿宋" pitchFamily="49" charset="-122"/>
                <a:cs typeface="Times New Roman" pitchFamily="18" charset="0"/>
              </a:rPr>
              <a:t>CH</a:t>
            </a:r>
            <a:r>
              <a:rPr lang="en-GB" altLang="zh-CN" baseline="-25000" dirty="0">
                <a:effectLst/>
                <a:latin typeface="Times New Roman" pitchFamily="18" charset="0"/>
                <a:ea typeface="仿宋" pitchFamily="49" charset="-122"/>
                <a:cs typeface="Times New Roman" pitchFamily="18" charset="0"/>
              </a:rPr>
              <a:t>3</a:t>
            </a:r>
            <a:r>
              <a:rPr lang="en-GB" altLang="zh-CN" dirty="0">
                <a:effectLst/>
                <a:latin typeface="Times New Roman" pitchFamily="18" charset="0"/>
                <a:ea typeface="仿宋" pitchFamily="49" charset="-122"/>
                <a:cs typeface="Times New Roman" pitchFamily="18" charset="0"/>
              </a:rPr>
              <a:t>-O-CH</a:t>
            </a:r>
            <a:r>
              <a:rPr lang="en-GB" altLang="zh-CN" baseline="-25000" dirty="0">
                <a:effectLst/>
                <a:latin typeface="Times New Roman" pitchFamily="18" charset="0"/>
                <a:ea typeface="仿宋" pitchFamily="49" charset="-122"/>
                <a:cs typeface="Times New Roman" pitchFamily="18" charset="0"/>
              </a:rPr>
              <a:t>3</a:t>
            </a:r>
            <a:r>
              <a:rPr lang="en-GB" altLang="zh-CN" dirty="0">
                <a:effectLst/>
                <a:latin typeface="Times New Roman" pitchFamily="18" charset="0"/>
                <a:ea typeface="仿宋" pitchFamily="49" charset="-122"/>
                <a:cs typeface="Times New Roman" pitchFamily="18" charset="0"/>
              </a:rPr>
              <a:t>(</a:t>
            </a:r>
            <a:r>
              <a:rPr lang="zh-CN" altLang="en-GB" dirty="0">
                <a:effectLst/>
                <a:latin typeface="Times New Roman" pitchFamily="18" charset="0"/>
                <a:ea typeface="仿宋" pitchFamily="49" charset="-122"/>
                <a:cs typeface="Times New Roman" pitchFamily="18" charset="0"/>
              </a:rPr>
              <a:t>甲醚，沸点-23</a:t>
            </a:r>
            <a:r>
              <a:rPr lang="zh-CN" altLang="en-US" dirty="0">
                <a:effectLst/>
                <a:latin typeface="Times New Roman" pitchFamily="18" charset="0"/>
                <a:ea typeface="仿宋" pitchFamily="49" charset="-122"/>
                <a:cs typeface="Times New Roman" pitchFamily="18" charset="0"/>
              </a:rPr>
              <a:t> </a:t>
            </a:r>
            <a:r>
              <a:rPr lang="zh-CN" altLang="en-GB" dirty="0">
                <a:effectLst/>
                <a:latin typeface="Times New Roman" pitchFamily="18" charset="0"/>
                <a:ea typeface="仿宋" pitchFamily="49" charset="-122"/>
                <a:cs typeface="Times New Roman" pitchFamily="18" charset="0"/>
              </a:rPr>
              <a:t>℃</a:t>
            </a:r>
            <a:r>
              <a:rPr lang="en-GB" altLang="zh-CN" dirty="0">
                <a:effectLst/>
                <a:latin typeface="Times New Roman" pitchFamily="18" charset="0"/>
                <a:ea typeface="仿宋" pitchFamily="49" charset="-122"/>
                <a:cs typeface="Times New Roman" pitchFamily="18" charset="0"/>
              </a:rPr>
              <a:t>)</a:t>
            </a:r>
            <a:r>
              <a:rPr lang="zh-CN" altLang="en-GB" dirty="0">
                <a:effectLst/>
                <a:latin typeface="Times New Roman" pitchFamily="18" charset="0"/>
                <a:ea typeface="仿宋" pitchFamily="49" charset="-122"/>
                <a:cs typeface="Times New Roman" pitchFamily="18" charset="0"/>
              </a:rPr>
              <a:t>大得多。</a:t>
            </a:r>
          </a:p>
          <a:p>
            <a:pPr marL="720725" indent="-720725">
              <a:buClrTx/>
              <a:buSzTx/>
              <a:buFontTx/>
              <a:buNone/>
              <a:defRPr/>
            </a:pPr>
            <a:r>
              <a:rPr lang="zh-CN" altLang="en-US" dirty="0">
                <a:solidFill>
                  <a:srgbClr val="0000FF"/>
                </a:solidFill>
                <a:effectLst/>
                <a:latin typeface="Times New Roman" pitchFamily="18" charset="0"/>
                <a:ea typeface="仿宋" pitchFamily="49" charset="-122"/>
                <a:cs typeface="Times New Roman" pitchFamily="18" charset="0"/>
              </a:rPr>
              <a:t>例</a:t>
            </a:r>
            <a:r>
              <a:rPr lang="en-US" altLang="zh-CN" dirty="0">
                <a:solidFill>
                  <a:srgbClr val="0000FF"/>
                </a:solidFill>
                <a:effectLst/>
                <a:latin typeface="Times New Roman" pitchFamily="18" charset="0"/>
                <a:ea typeface="仿宋" pitchFamily="49" charset="-122"/>
                <a:cs typeface="Times New Roman" pitchFamily="18" charset="0"/>
              </a:rPr>
              <a:t>3. </a:t>
            </a:r>
            <a:r>
              <a:rPr lang="zh-CN" altLang="en-US" dirty="0">
                <a:effectLst/>
                <a:latin typeface="Times New Roman" pitchFamily="18" charset="0"/>
                <a:ea typeface="仿宋" pitchFamily="49" charset="-122"/>
                <a:cs typeface="Times New Roman" pitchFamily="18" charset="0"/>
              </a:rPr>
              <a:t>对硝基苯酚可形成分子间氢键</a:t>
            </a:r>
            <a:r>
              <a:rPr lang="en-US" altLang="zh-CN" dirty="0">
                <a:effectLst/>
                <a:latin typeface="Times New Roman" pitchFamily="18" charset="0"/>
                <a:ea typeface="仿宋" pitchFamily="49" charset="-122"/>
                <a:cs typeface="Times New Roman" pitchFamily="18" charset="0"/>
              </a:rPr>
              <a:t>(</a:t>
            </a:r>
            <a:r>
              <a:rPr lang="zh-CN" altLang="en-US" dirty="0">
                <a:effectLst/>
                <a:latin typeface="Times New Roman" pitchFamily="18" charset="0"/>
                <a:ea typeface="仿宋" pitchFamily="49" charset="-122"/>
                <a:cs typeface="Times New Roman" pitchFamily="18" charset="0"/>
              </a:rPr>
              <a:t>沸点</a:t>
            </a:r>
            <a:r>
              <a:rPr lang="en-US" altLang="zh-CN" dirty="0">
                <a:effectLst/>
                <a:latin typeface="Times New Roman" pitchFamily="18" charset="0"/>
                <a:ea typeface="仿宋" pitchFamily="49" charset="-122"/>
                <a:cs typeface="Times New Roman" pitchFamily="18" charset="0"/>
              </a:rPr>
              <a:t>110 ℃</a:t>
            </a:r>
            <a:r>
              <a:rPr lang="zh-CN" altLang="en-US" dirty="0">
                <a:effectLst/>
                <a:latin typeface="Times New Roman" pitchFamily="18" charset="0"/>
                <a:ea typeface="仿宋" pitchFamily="49" charset="-122"/>
                <a:cs typeface="Times New Roman" pitchFamily="18" charset="0"/>
              </a:rPr>
              <a:t>，在水中溶解度大，在苯中溶解度小</a:t>
            </a:r>
            <a:r>
              <a:rPr lang="en-US" altLang="zh-CN" dirty="0">
                <a:effectLst/>
                <a:latin typeface="Times New Roman" pitchFamily="18" charset="0"/>
                <a:ea typeface="仿宋" pitchFamily="49" charset="-122"/>
                <a:cs typeface="Times New Roman" pitchFamily="18" charset="0"/>
              </a:rPr>
              <a:t>)</a:t>
            </a:r>
            <a:r>
              <a:rPr lang="zh-CN" altLang="en-US" dirty="0">
                <a:effectLst/>
                <a:latin typeface="Times New Roman" pitchFamily="18" charset="0"/>
                <a:ea typeface="仿宋" pitchFamily="49" charset="-122"/>
                <a:cs typeface="Times New Roman" pitchFamily="18" charset="0"/>
              </a:rPr>
              <a:t>，邻硝基苯酚可形成分子内氢键</a:t>
            </a:r>
            <a:r>
              <a:rPr lang="en-US" altLang="zh-CN" dirty="0">
                <a:effectLst/>
                <a:latin typeface="Times New Roman" pitchFamily="18" charset="0"/>
                <a:ea typeface="仿宋" pitchFamily="49" charset="-122"/>
                <a:cs typeface="Times New Roman" pitchFamily="18" charset="0"/>
              </a:rPr>
              <a:t>(</a:t>
            </a:r>
            <a:r>
              <a:rPr lang="zh-CN" altLang="en-US" dirty="0">
                <a:effectLst/>
                <a:latin typeface="Times New Roman" pitchFamily="18" charset="0"/>
                <a:ea typeface="仿宋" pitchFamily="49" charset="-122"/>
                <a:cs typeface="Times New Roman" pitchFamily="18" charset="0"/>
              </a:rPr>
              <a:t>电荷内部中和，沸点</a:t>
            </a:r>
            <a:r>
              <a:rPr lang="en-US" altLang="zh-CN" dirty="0">
                <a:effectLst/>
                <a:latin typeface="Times New Roman" pitchFamily="18" charset="0"/>
                <a:ea typeface="仿宋" pitchFamily="49" charset="-122"/>
                <a:cs typeface="Times New Roman" pitchFamily="18" charset="0"/>
              </a:rPr>
              <a:t>45 ℃</a:t>
            </a:r>
            <a:r>
              <a:rPr lang="zh-CN" altLang="en-US" dirty="0">
                <a:effectLst/>
                <a:latin typeface="Times New Roman" pitchFamily="18" charset="0"/>
                <a:ea typeface="仿宋" pitchFamily="49" charset="-122"/>
                <a:cs typeface="Times New Roman" pitchFamily="18" charset="0"/>
              </a:rPr>
              <a:t>，在水中溶解度小，在苯中溶解度大，相似相容原理</a:t>
            </a:r>
            <a:r>
              <a:rPr lang="en-US" altLang="zh-CN" dirty="0">
                <a:effectLst/>
                <a:latin typeface="Times New Roman" pitchFamily="18" charset="0"/>
                <a:ea typeface="仿宋" pitchFamily="49" charset="-122"/>
                <a:cs typeface="Times New Roman" pitchFamily="18" charset="0"/>
              </a:rPr>
              <a:t>)</a:t>
            </a:r>
            <a:r>
              <a:rPr lang="zh-CN" altLang="en-US" dirty="0">
                <a:effectLst/>
                <a:latin typeface="Times New Roman" pitchFamily="18" charset="0"/>
                <a:ea typeface="仿宋" pitchFamily="49" charset="-122"/>
                <a:cs typeface="Times New Roman" pitchFamily="18" charset="0"/>
              </a:rPr>
              <a:t>。</a:t>
            </a:r>
          </a:p>
        </p:txBody>
      </p:sp>
      <p:grpSp>
        <p:nvGrpSpPr>
          <p:cNvPr id="153604" name="Group 5"/>
          <p:cNvGrpSpPr>
            <a:grpSpLocks/>
          </p:cNvGrpSpPr>
          <p:nvPr/>
        </p:nvGrpSpPr>
        <p:grpSpPr bwMode="auto">
          <a:xfrm>
            <a:off x="5186270" y="4724399"/>
            <a:ext cx="995452" cy="1757156"/>
            <a:chOff x="2874" y="3072"/>
            <a:chExt cx="382" cy="932"/>
          </a:xfrm>
        </p:grpSpPr>
        <p:sp>
          <p:nvSpPr>
            <p:cNvPr id="153621" name="AutoShape 6"/>
            <p:cNvSpPr>
              <a:spLocks noChangeArrowheads="1"/>
            </p:cNvSpPr>
            <p:nvPr/>
          </p:nvSpPr>
          <p:spPr bwMode="auto">
            <a:xfrm rot="-5400000">
              <a:off x="2880" y="3552"/>
              <a:ext cx="288" cy="192"/>
            </a:xfrm>
            <a:prstGeom prst="hexagon">
              <a:avLst>
                <a:gd name="adj" fmla="val 37500"/>
                <a:gd name="vf" fmla="val 115470"/>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53622" name="Line 7"/>
            <p:cNvSpPr>
              <a:spLocks noChangeShapeType="1"/>
            </p:cNvSpPr>
            <p:nvPr/>
          </p:nvSpPr>
          <p:spPr bwMode="auto">
            <a:xfrm>
              <a:off x="3024" y="3792"/>
              <a:ext cx="0"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218120" name="Rectangle 8"/>
            <p:cNvSpPr>
              <a:spLocks noChangeArrowheads="1"/>
            </p:cNvSpPr>
            <p:nvPr/>
          </p:nvSpPr>
          <p:spPr bwMode="auto">
            <a:xfrm>
              <a:off x="2949" y="3792"/>
              <a:ext cx="218" cy="212"/>
            </a:xfrm>
            <a:prstGeom prst="rect">
              <a:avLst/>
            </a:prstGeom>
            <a:noFill/>
            <a:ln w="9525">
              <a:noFill/>
              <a:miter lim="800000"/>
              <a:headEnd/>
              <a:tailEnd/>
            </a:ln>
            <a:effectLst/>
          </p:spPr>
          <p:txBody>
            <a:bodyPr wrap="none">
              <a:spAutoFit/>
            </a:bodyPr>
            <a:lstStyle/>
            <a:p>
              <a:pPr algn="ctr" eaLnBrk="0" hangingPunct="0">
                <a:defRPr/>
              </a:pPr>
              <a:r>
                <a:rPr lang="en-GB" altLang="zh-CN" sz="2000">
                  <a:latin typeface="Times New Roman" panose="02020603050405020304" pitchFamily="18" charset="0"/>
                  <a:ea typeface="楷体_GB2312" pitchFamily="49" charset="-122"/>
                  <a:cs typeface="Times New Roman" panose="02020603050405020304" pitchFamily="18" charset="0"/>
                </a:rPr>
                <a:t>OH</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53624" name="Line 9"/>
            <p:cNvSpPr>
              <a:spLocks noChangeShapeType="1"/>
            </p:cNvSpPr>
            <p:nvPr/>
          </p:nvSpPr>
          <p:spPr bwMode="auto">
            <a:xfrm>
              <a:off x="3072" y="3600"/>
              <a:ext cx="0" cy="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53625" name="Line 10"/>
            <p:cNvSpPr>
              <a:spLocks noChangeShapeType="1"/>
            </p:cNvSpPr>
            <p:nvPr/>
          </p:nvSpPr>
          <p:spPr bwMode="auto">
            <a:xfrm flipH="1">
              <a:off x="2976" y="3552"/>
              <a:ext cx="48"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53626" name="Line 11"/>
            <p:cNvSpPr>
              <a:spLocks noChangeShapeType="1"/>
            </p:cNvSpPr>
            <p:nvPr/>
          </p:nvSpPr>
          <p:spPr bwMode="auto">
            <a:xfrm>
              <a:off x="2976" y="3696"/>
              <a:ext cx="48"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53627" name="Line 12"/>
            <p:cNvSpPr>
              <a:spLocks noChangeShapeType="1"/>
            </p:cNvSpPr>
            <p:nvPr/>
          </p:nvSpPr>
          <p:spPr bwMode="auto">
            <a:xfrm>
              <a:off x="3024" y="3456"/>
              <a:ext cx="0"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218125" name="Rectangle 13"/>
            <p:cNvSpPr>
              <a:spLocks noChangeArrowheads="1"/>
            </p:cNvSpPr>
            <p:nvPr/>
          </p:nvSpPr>
          <p:spPr bwMode="auto">
            <a:xfrm>
              <a:off x="3024" y="3072"/>
              <a:ext cx="232" cy="212"/>
            </a:xfrm>
            <a:prstGeom prst="rect">
              <a:avLst/>
            </a:prstGeom>
            <a:noFill/>
            <a:ln w="9525">
              <a:noFill/>
              <a:miter lim="800000"/>
              <a:headEnd/>
              <a:tailEnd/>
            </a:ln>
            <a:effectLst/>
          </p:spPr>
          <p:txBody>
            <a:bodyPr>
              <a:spAutoFit/>
            </a:bodyPr>
            <a:lstStyle/>
            <a:p>
              <a:pPr algn="ctr" eaLnBrk="0" hangingPunct="0">
                <a:defRPr/>
              </a:pPr>
              <a:r>
                <a:rPr lang="en-GB" altLang="zh-CN" sz="2000">
                  <a:latin typeface="Times New Roman" panose="02020603050405020304" pitchFamily="18" charset="0"/>
                  <a:ea typeface="楷体_GB2312" pitchFamily="49" charset="-122"/>
                  <a:cs typeface="Times New Roman" panose="02020603050405020304" pitchFamily="18" charset="0"/>
                </a:rPr>
                <a:t>O</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218126" name="Rectangle 14"/>
            <p:cNvSpPr>
              <a:spLocks noChangeArrowheads="1"/>
            </p:cNvSpPr>
            <p:nvPr/>
          </p:nvSpPr>
          <p:spPr bwMode="auto">
            <a:xfrm>
              <a:off x="2928" y="3264"/>
              <a:ext cx="231" cy="212"/>
            </a:xfrm>
            <a:prstGeom prst="rect">
              <a:avLst/>
            </a:prstGeom>
            <a:noFill/>
            <a:ln w="9525">
              <a:noFill/>
              <a:miter lim="800000"/>
              <a:headEnd/>
              <a:tailEnd/>
            </a:ln>
            <a:effectLst/>
          </p:spPr>
          <p:txBody>
            <a:bodyPr>
              <a:spAutoFit/>
            </a:bodyPr>
            <a:lstStyle/>
            <a:p>
              <a:pPr algn="ctr" eaLnBrk="0" hangingPunct="0">
                <a:defRPr/>
              </a:pPr>
              <a:r>
                <a:rPr lang="en-GB" altLang="zh-CN" sz="2000" dirty="0">
                  <a:latin typeface="Times New Roman" panose="02020603050405020304" pitchFamily="18" charset="0"/>
                  <a:ea typeface="楷体_GB2312" pitchFamily="49" charset="-122"/>
                  <a:cs typeface="Times New Roman" panose="02020603050405020304" pitchFamily="18" charset="0"/>
                </a:rPr>
                <a:t>N</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218127" name="Rectangle 15"/>
            <p:cNvSpPr>
              <a:spLocks noChangeArrowheads="1"/>
            </p:cNvSpPr>
            <p:nvPr/>
          </p:nvSpPr>
          <p:spPr bwMode="auto">
            <a:xfrm>
              <a:off x="2874" y="3072"/>
              <a:ext cx="147" cy="212"/>
            </a:xfrm>
            <a:prstGeom prst="rect">
              <a:avLst/>
            </a:prstGeom>
            <a:noFill/>
            <a:ln w="9525">
              <a:noFill/>
              <a:miter lim="800000"/>
              <a:headEnd/>
              <a:tailEnd/>
            </a:ln>
            <a:effectLst/>
          </p:spPr>
          <p:txBody>
            <a:bodyPr wrap="none">
              <a:spAutoFit/>
            </a:bodyPr>
            <a:lstStyle/>
            <a:p>
              <a:pPr algn="ctr" eaLnBrk="0" hangingPunct="0">
                <a:defRPr/>
              </a:pPr>
              <a:r>
                <a:rPr lang="en-GB" altLang="zh-CN" sz="2000">
                  <a:latin typeface="Times New Roman" panose="02020603050405020304" pitchFamily="18" charset="0"/>
                  <a:ea typeface="楷体_GB2312" pitchFamily="49" charset="-122"/>
                  <a:cs typeface="Times New Roman" panose="02020603050405020304" pitchFamily="18" charset="0"/>
                </a:rPr>
                <a:t>O</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53631" name="Line 16"/>
            <p:cNvSpPr>
              <a:spLocks noChangeShapeType="1"/>
            </p:cNvSpPr>
            <p:nvPr/>
          </p:nvSpPr>
          <p:spPr bwMode="auto">
            <a:xfrm flipH="1">
              <a:off x="3072" y="3264"/>
              <a:ext cx="48"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53632" name="Line 17"/>
            <p:cNvSpPr>
              <a:spLocks noChangeShapeType="1"/>
            </p:cNvSpPr>
            <p:nvPr/>
          </p:nvSpPr>
          <p:spPr bwMode="auto">
            <a:xfrm>
              <a:off x="2976" y="3264"/>
              <a:ext cx="48"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nvGrpSpPr>
          <p:cNvPr id="153605" name="Group 18"/>
          <p:cNvGrpSpPr>
            <a:grpSpLocks/>
          </p:cNvGrpSpPr>
          <p:nvPr/>
        </p:nvGrpSpPr>
        <p:grpSpPr bwMode="auto">
          <a:xfrm>
            <a:off x="2182532" y="4797425"/>
            <a:ext cx="1216733" cy="1577975"/>
            <a:chOff x="1899" y="3072"/>
            <a:chExt cx="562" cy="768"/>
          </a:xfrm>
        </p:grpSpPr>
        <p:sp>
          <p:nvSpPr>
            <p:cNvPr id="153606" name="AutoShape 19"/>
            <p:cNvSpPr>
              <a:spLocks noChangeArrowheads="1"/>
            </p:cNvSpPr>
            <p:nvPr/>
          </p:nvSpPr>
          <p:spPr bwMode="auto">
            <a:xfrm rot="-5400000">
              <a:off x="1920" y="3600"/>
              <a:ext cx="288" cy="192"/>
            </a:xfrm>
            <a:prstGeom prst="hexagon">
              <a:avLst>
                <a:gd name="adj" fmla="val 37500"/>
                <a:gd name="vf" fmla="val 115470"/>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endParaRPr lang="zh-CN" altLang="zh-CN" sz="1800" b="0">
                <a:latin typeface="Times New Roman" panose="02020603050405020304" pitchFamily="18" charset="0"/>
                <a:ea typeface="宋体" pitchFamily="2" charset="-122"/>
                <a:cs typeface="Times New Roman" panose="02020603050405020304" pitchFamily="18" charset="0"/>
              </a:endParaRPr>
            </a:p>
          </p:txBody>
        </p:sp>
        <p:sp>
          <p:nvSpPr>
            <p:cNvPr id="153607" name="Line 20"/>
            <p:cNvSpPr>
              <a:spLocks noChangeShapeType="1"/>
            </p:cNvSpPr>
            <p:nvPr/>
          </p:nvSpPr>
          <p:spPr bwMode="auto">
            <a:xfrm>
              <a:off x="2112" y="3648"/>
              <a:ext cx="0" cy="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53608" name="Line 21"/>
            <p:cNvSpPr>
              <a:spLocks noChangeShapeType="1"/>
            </p:cNvSpPr>
            <p:nvPr/>
          </p:nvSpPr>
          <p:spPr bwMode="auto">
            <a:xfrm flipH="1">
              <a:off x="2016" y="3600"/>
              <a:ext cx="48"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53609" name="Line 22"/>
            <p:cNvSpPr>
              <a:spLocks noChangeShapeType="1"/>
            </p:cNvSpPr>
            <p:nvPr/>
          </p:nvSpPr>
          <p:spPr bwMode="auto">
            <a:xfrm>
              <a:off x="2016" y="3744"/>
              <a:ext cx="48"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53610" name="Line 23"/>
            <p:cNvSpPr>
              <a:spLocks noChangeShapeType="1"/>
            </p:cNvSpPr>
            <p:nvPr/>
          </p:nvSpPr>
          <p:spPr bwMode="auto">
            <a:xfrm>
              <a:off x="2064" y="3456"/>
              <a:ext cx="0" cy="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218136" name="Rectangle 24"/>
            <p:cNvSpPr>
              <a:spLocks noChangeArrowheads="1"/>
            </p:cNvSpPr>
            <p:nvPr/>
          </p:nvSpPr>
          <p:spPr bwMode="auto">
            <a:xfrm>
              <a:off x="2064" y="3072"/>
              <a:ext cx="232" cy="195"/>
            </a:xfrm>
            <a:prstGeom prst="rect">
              <a:avLst/>
            </a:prstGeom>
            <a:noFill/>
            <a:ln w="9525">
              <a:noFill/>
              <a:miter lim="800000"/>
              <a:headEnd/>
              <a:tailEnd/>
            </a:ln>
            <a:effectLst/>
          </p:spPr>
          <p:txBody>
            <a:bodyPr>
              <a:spAutoFit/>
            </a:bodyPr>
            <a:lstStyle/>
            <a:p>
              <a:pPr algn="ctr" eaLnBrk="0" hangingPunct="0">
                <a:defRPr/>
              </a:pPr>
              <a:r>
                <a:rPr lang="en-GB" altLang="zh-CN" sz="2000" dirty="0">
                  <a:latin typeface="Times New Roman" panose="02020603050405020304" pitchFamily="18" charset="0"/>
                  <a:ea typeface="楷体_GB2312" pitchFamily="49" charset="-122"/>
                  <a:cs typeface="Times New Roman" panose="02020603050405020304" pitchFamily="18" charset="0"/>
                </a:rPr>
                <a:t>O</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218137" name="Rectangle 25"/>
            <p:cNvSpPr>
              <a:spLocks noChangeArrowheads="1"/>
            </p:cNvSpPr>
            <p:nvPr/>
          </p:nvSpPr>
          <p:spPr bwMode="auto">
            <a:xfrm>
              <a:off x="1968" y="3264"/>
              <a:ext cx="232" cy="195"/>
            </a:xfrm>
            <a:prstGeom prst="rect">
              <a:avLst/>
            </a:prstGeom>
            <a:noFill/>
            <a:ln w="9525">
              <a:noFill/>
              <a:miter lim="800000"/>
              <a:headEnd/>
              <a:tailEnd/>
            </a:ln>
            <a:effectLst/>
          </p:spPr>
          <p:txBody>
            <a:bodyPr>
              <a:spAutoFit/>
            </a:bodyPr>
            <a:lstStyle/>
            <a:p>
              <a:pPr algn="ctr" eaLnBrk="0" hangingPunct="0">
                <a:defRPr/>
              </a:pPr>
              <a:r>
                <a:rPr lang="en-GB" altLang="zh-CN" sz="2000" dirty="0">
                  <a:latin typeface="Times New Roman" panose="02020603050405020304" pitchFamily="18" charset="0"/>
                  <a:ea typeface="楷体_GB2312" pitchFamily="49" charset="-122"/>
                  <a:cs typeface="Times New Roman" panose="02020603050405020304" pitchFamily="18" charset="0"/>
                </a:rPr>
                <a:t>N</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218138" name="Rectangle 26"/>
            <p:cNvSpPr>
              <a:spLocks noChangeArrowheads="1"/>
            </p:cNvSpPr>
            <p:nvPr/>
          </p:nvSpPr>
          <p:spPr bwMode="auto">
            <a:xfrm>
              <a:off x="1899" y="3072"/>
              <a:ext cx="177" cy="195"/>
            </a:xfrm>
            <a:prstGeom prst="rect">
              <a:avLst/>
            </a:prstGeom>
            <a:noFill/>
            <a:ln w="9525">
              <a:noFill/>
              <a:miter lim="800000"/>
              <a:headEnd/>
              <a:tailEnd/>
            </a:ln>
            <a:effectLst/>
          </p:spPr>
          <p:txBody>
            <a:bodyPr wrap="none">
              <a:spAutoFit/>
            </a:bodyPr>
            <a:lstStyle/>
            <a:p>
              <a:pPr algn="ctr" eaLnBrk="0" hangingPunct="0">
                <a:defRPr/>
              </a:pPr>
              <a:r>
                <a:rPr lang="en-GB" altLang="zh-CN" sz="2000">
                  <a:latin typeface="Times New Roman" panose="02020603050405020304" pitchFamily="18" charset="0"/>
                  <a:ea typeface="楷体_GB2312" pitchFamily="49" charset="-122"/>
                  <a:cs typeface="Times New Roman" panose="02020603050405020304" pitchFamily="18" charset="0"/>
                </a:rPr>
                <a:t>O</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53614" name="Line 27"/>
            <p:cNvSpPr>
              <a:spLocks noChangeShapeType="1"/>
            </p:cNvSpPr>
            <p:nvPr/>
          </p:nvSpPr>
          <p:spPr bwMode="auto">
            <a:xfrm flipH="1">
              <a:off x="2112" y="3264"/>
              <a:ext cx="48"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53615" name="Line 28"/>
            <p:cNvSpPr>
              <a:spLocks noChangeShapeType="1"/>
            </p:cNvSpPr>
            <p:nvPr/>
          </p:nvSpPr>
          <p:spPr bwMode="auto">
            <a:xfrm>
              <a:off x="2016" y="3264"/>
              <a:ext cx="48"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53616" name="Line 29"/>
            <p:cNvSpPr>
              <a:spLocks noChangeShapeType="1"/>
            </p:cNvSpPr>
            <p:nvPr/>
          </p:nvSpPr>
          <p:spPr bwMode="auto">
            <a:xfrm flipH="1">
              <a:off x="2160" y="3552"/>
              <a:ext cx="96"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218142" name="Rectangle 30"/>
            <p:cNvSpPr>
              <a:spLocks noChangeArrowheads="1"/>
            </p:cNvSpPr>
            <p:nvPr/>
          </p:nvSpPr>
          <p:spPr bwMode="auto">
            <a:xfrm>
              <a:off x="2235" y="3408"/>
              <a:ext cx="177" cy="195"/>
            </a:xfrm>
            <a:prstGeom prst="rect">
              <a:avLst/>
            </a:prstGeom>
            <a:noFill/>
            <a:ln w="9525">
              <a:noFill/>
              <a:miter lim="800000"/>
              <a:headEnd/>
              <a:tailEnd/>
            </a:ln>
            <a:effectLst/>
          </p:spPr>
          <p:txBody>
            <a:bodyPr wrap="none">
              <a:spAutoFit/>
            </a:bodyPr>
            <a:lstStyle/>
            <a:p>
              <a:pPr algn="ctr" eaLnBrk="0" hangingPunct="0">
                <a:defRPr/>
              </a:pPr>
              <a:r>
                <a:rPr lang="en-GB" altLang="zh-CN" sz="2000">
                  <a:latin typeface="Times New Roman" panose="02020603050405020304" pitchFamily="18" charset="0"/>
                  <a:ea typeface="楷体_GB2312" pitchFamily="49" charset="-122"/>
                  <a:cs typeface="Times New Roman" panose="02020603050405020304" pitchFamily="18" charset="0"/>
                </a:rPr>
                <a:t>O</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53618" name="Line 31"/>
            <p:cNvSpPr>
              <a:spLocks noChangeShapeType="1"/>
            </p:cNvSpPr>
            <p:nvPr/>
          </p:nvSpPr>
          <p:spPr bwMode="auto">
            <a:xfrm>
              <a:off x="2352" y="3408"/>
              <a:ext cx="0" cy="4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218144" name="Rectangle 32"/>
            <p:cNvSpPr>
              <a:spLocks noChangeArrowheads="1"/>
            </p:cNvSpPr>
            <p:nvPr/>
          </p:nvSpPr>
          <p:spPr bwMode="auto">
            <a:xfrm>
              <a:off x="2290" y="3216"/>
              <a:ext cx="171" cy="195"/>
            </a:xfrm>
            <a:prstGeom prst="rect">
              <a:avLst/>
            </a:prstGeom>
            <a:noFill/>
            <a:ln w="9525">
              <a:noFill/>
              <a:miter lim="800000"/>
              <a:headEnd/>
              <a:tailEnd/>
            </a:ln>
            <a:effectLst/>
          </p:spPr>
          <p:txBody>
            <a:bodyPr wrap="none">
              <a:spAutoFit/>
            </a:bodyPr>
            <a:lstStyle/>
            <a:p>
              <a:pPr algn="ctr" eaLnBrk="0" hangingPunct="0">
                <a:defRPr/>
              </a:pPr>
              <a:r>
                <a:rPr lang="en-GB" altLang="zh-CN" sz="2000">
                  <a:latin typeface="Times New Roman" panose="02020603050405020304" pitchFamily="18" charset="0"/>
                  <a:ea typeface="楷体_GB2312" pitchFamily="49" charset="-122"/>
                  <a:cs typeface="Times New Roman" panose="02020603050405020304" pitchFamily="18" charset="0"/>
                </a:rPr>
                <a:t>H</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53620" name="Line 33"/>
            <p:cNvSpPr>
              <a:spLocks noChangeShapeType="1"/>
            </p:cNvSpPr>
            <p:nvPr/>
          </p:nvSpPr>
          <p:spPr bwMode="auto">
            <a:xfrm>
              <a:off x="2256" y="3216"/>
              <a:ext cx="96" cy="48"/>
            </a:xfrm>
            <a:prstGeom prst="line">
              <a:avLst/>
            </a:prstGeom>
            <a:noFill/>
            <a:ln w="222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sp>
        <p:nvSpPr>
          <p:cNvPr id="34" name="Rectangle 2">
            <a:extLst>
              <a:ext uri="{FF2B5EF4-FFF2-40B4-BE49-F238E27FC236}">
                <a16:creationId xmlns:a16="http://schemas.microsoft.com/office/drawing/2014/main" id="{4340A1AE-4C02-4904-A647-FF731582483E}"/>
              </a:ext>
            </a:extLst>
          </p:cNvPr>
          <p:cNvSpPr>
            <a:spLocks noGrp="1" noChangeArrowheads="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2.3.4.5  </a:t>
            </a:r>
            <a:r>
              <a:rPr lang="zh-CN" altLang="en-GB" dirty="0">
                <a:latin typeface="+mj-ea"/>
              </a:rPr>
              <a:t>分子间作用力对物性的影响</a:t>
            </a:r>
            <a:endParaRPr lang="zh-CN" altLang="en-US" dirty="0">
              <a:latin typeface="+mj-e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3" name="Rectangle 3"/>
          <p:cNvSpPr>
            <a:spLocks noGrp="1" noChangeArrowheads="1"/>
          </p:cNvSpPr>
          <p:nvPr>
            <p:ph type="title"/>
          </p:nvPr>
        </p:nvSpPr>
        <p:spPr>
          <a:xfrm>
            <a:off x="251520" y="404813"/>
            <a:ext cx="6539805" cy="533400"/>
          </a:xfrm>
        </p:spPr>
        <p:txBody>
          <a:bodyPr/>
          <a:lstStyle/>
          <a:p>
            <a:pPr eaLnBrk="1" hangingPunct="1">
              <a:defRPr/>
            </a:pPr>
            <a:r>
              <a:rPr lang="en-US" altLang="zh-CN" dirty="0">
                <a:latin typeface="Arial" panose="020B0604020202020204" pitchFamily="34" charset="0"/>
                <a:cs typeface="Arial" panose="020B0604020202020204" pitchFamily="34" charset="0"/>
              </a:rPr>
              <a:t>2.3.5  </a:t>
            </a:r>
            <a:r>
              <a:rPr lang="zh-CN" altLang="en-US" dirty="0">
                <a:latin typeface="+mj-ea"/>
              </a:rPr>
              <a:t>晶体结构</a:t>
            </a:r>
          </a:p>
        </p:txBody>
      </p:sp>
      <p:sp>
        <p:nvSpPr>
          <p:cNvPr id="154627" name="矩形 8"/>
          <p:cNvSpPr>
            <a:spLocks noChangeArrowheads="1"/>
          </p:cNvSpPr>
          <p:nvPr/>
        </p:nvSpPr>
        <p:spPr bwMode="auto">
          <a:xfrm>
            <a:off x="684213" y="2205038"/>
            <a:ext cx="6911975" cy="221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50000"/>
              </a:lnSpc>
              <a:spcBef>
                <a:spcPct val="0"/>
              </a:spcBef>
              <a:buClrTx/>
              <a:buSzTx/>
              <a:buFont typeface="Wingdings" pitchFamily="2" charset="2"/>
              <a:buNone/>
            </a:pPr>
            <a:r>
              <a:rPr lang="en-US" altLang="zh-CN" sz="3200" dirty="0">
                <a:latin typeface="Times New Roman" panose="02020603050405020304" pitchFamily="18" charset="0"/>
                <a:ea typeface="宋体" pitchFamily="2" charset="-122"/>
                <a:cs typeface="Times New Roman" panose="02020603050405020304" pitchFamily="18" charset="0"/>
              </a:rPr>
              <a:t>2.3.5.1 </a:t>
            </a:r>
            <a:r>
              <a:rPr lang="zh-CN" altLang="en-US" sz="3200" dirty="0">
                <a:latin typeface="Times New Roman" panose="02020603050405020304" pitchFamily="18" charset="0"/>
                <a:ea typeface="宋体" pitchFamily="2" charset="-122"/>
                <a:cs typeface="Times New Roman" panose="02020603050405020304" pitchFamily="18" charset="0"/>
              </a:rPr>
              <a:t>晶体与非晶体</a:t>
            </a:r>
          </a:p>
          <a:p>
            <a:pPr eaLnBrk="1" hangingPunct="1">
              <a:lnSpc>
                <a:spcPct val="150000"/>
              </a:lnSpc>
              <a:spcBef>
                <a:spcPct val="0"/>
              </a:spcBef>
              <a:buClrTx/>
              <a:buSzTx/>
              <a:buFont typeface="Wingdings" pitchFamily="2" charset="2"/>
              <a:buNone/>
            </a:pPr>
            <a:r>
              <a:rPr lang="en-US" altLang="zh-CN" sz="3200" dirty="0">
                <a:latin typeface="Times New Roman" panose="02020603050405020304" pitchFamily="18" charset="0"/>
                <a:ea typeface="宋体" pitchFamily="2" charset="-122"/>
                <a:cs typeface="Times New Roman" panose="02020603050405020304" pitchFamily="18" charset="0"/>
              </a:rPr>
              <a:t>2.3.5.2 </a:t>
            </a:r>
            <a:r>
              <a:rPr lang="zh-CN" altLang="en-US" sz="3200" dirty="0">
                <a:latin typeface="Times New Roman" panose="02020603050405020304" pitchFamily="18" charset="0"/>
                <a:ea typeface="宋体" pitchFamily="2" charset="-122"/>
                <a:cs typeface="Times New Roman" panose="02020603050405020304" pitchFamily="18" charset="0"/>
              </a:rPr>
              <a:t>晶体的基本类型</a:t>
            </a:r>
          </a:p>
          <a:p>
            <a:pPr eaLnBrk="1" hangingPunct="1">
              <a:lnSpc>
                <a:spcPct val="150000"/>
              </a:lnSpc>
              <a:spcBef>
                <a:spcPct val="0"/>
              </a:spcBef>
              <a:buClrTx/>
              <a:buSzTx/>
              <a:buFont typeface="Wingdings" pitchFamily="2" charset="2"/>
              <a:buNone/>
            </a:pPr>
            <a:r>
              <a:rPr lang="en-US" altLang="zh-CN" sz="3200" dirty="0">
                <a:latin typeface="Times New Roman" panose="02020603050405020304" pitchFamily="18" charset="0"/>
                <a:ea typeface="宋体" pitchFamily="2" charset="-122"/>
                <a:cs typeface="Times New Roman" panose="02020603050405020304" pitchFamily="18" charset="0"/>
              </a:rPr>
              <a:t>2.3.5.3 </a:t>
            </a:r>
            <a:r>
              <a:rPr lang="zh-CN" altLang="zh-CN" sz="3200" dirty="0">
                <a:latin typeface="Times New Roman" panose="02020603050405020304" pitchFamily="18" charset="0"/>
                <a:ea typeface="宋体" pitchFamily="2" charset="-122"/>
                <a:cs typeface="Times New Roman" panose="02020603050405020304" pitchFamily="18" charset="0"/>
              </a:rPr>
              <a:t>晶体的缺陷与非整比化合物</a:t>
            </a:r>
            <a:endParaRPr lang="zh-CN" altLang="en-US" sz="3200" dirty="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Text Box 2"/>
          <p:cNvSpPr txBox="1">
            <a:spLocks noChangeArrowheads="1"/>
          </p:cNvSpPr>
          <p:nvPr/>
        </p:nvSpPr>
        <p:spPr bwMode="auto">
          <a:xfrm>
            <a:off x="250825" y="981075"/>
            <a:ext cx="8893175" cy="1612900"/>
          </a:xfrm>
          <a:prstGeom prst="rect">
            <a:avLst/>
          </a:prstGeom>
          <a:noFill/>
          <a:ln w="9525">
            <a:noFill/>
            <a:miter lim="800000"/>
            <a:headEnd/>
            <a:tailEnd/>
          </a:ln>
          <a:effectLst/>
        </p:spPr>
        <p:txBody>
          <a:bodyPr>
            <a:spAutoFit/>
          </a:bodyPr>
          <a:lstStyle/>
          <a:p>
            <a:pPr>
              <a:lnSpc>
                <a:spcPct val="130000"/>
              </a:lnSpc>
              <a:defRPr/>
            </a:pPr>
            <a:r>
              <a:rPr kumimoji="1" lang="zh-CN" altLang="en-US" sz="2800" dirty="0">
                <a:solidFill>
                  <a:srgbClr val="FF0000"/>
                </a:solidFill>
                <a:latin typeface="+mj-ea"/>
                <a:ea typeface="+mj-ea"/>
              </a:rPr>
              <a:t>  </a:t>
            </a:r>
            <a:r>
              <a:rPr kumimoji="1" lang="zh-CN" altLang="en-US" sz="2800" b="1" dirty="0">
                <a:solidFill>
                  <a:srgbClr val="FF0000"/>
                </a:solidFill>
                <a:latin typeface="+mj-ea"/>
                <a:ea typeface="+mj-ea"/>
              </a:rPr>
              <a:t>物质运动状态        </a:t>
            </a:r>
            <a:endParaRPr kumimoji="1" lang="en-US" altLang="zh-CN" sz="2800" b="1" dirty="0">
              <a:solidFill>
                <a:srgbClr val="FF0000"/>
              </a:solidFill>
              <a:latin typeface="+mj-ea"/>
              <a:ea typeface="+mj-ea"/>
            </a:endParaRPr>
          </a:p>
          <a:p>
            <a:pPr>
              <a:lnSpc>
                <a:spcPct val="130000"/>
              </a:lnSpc>
              <a:defRPr/>
            </a:pPr>
            <a:r>
              <a:rPr kumimoji="1" lang="zh-CN" altLang="en-US" sz="2400" b="1" dirty="0">
                <a:solidFill>
                  <a:srgbClr val="0000FF"/>
                </a:solidFill>
                <a:latin typeface="Times New Roman" pitchFamily="18" charset="0"/>
                <a:ea typeface="仿宋_GB2312" pitchFamily="49" charset="-122"/>
              </a:rPr>
              <a:t>   宏观物体的运动特征：</a:t>
            </a:r>
            <a:r>
              <a:rPr kumimoji="1" lang="zh-CN" altLang="en-US" sz="2400" dirty="0">
                <a:solidFill>
                  <a:srgbClr val="000000"/>
                </a:solidFill>
                <a:latin typeface="Times New Roman" pitchFamily="18" charset="0"/>
                <a:ea typeface="仿宋_GB2312" pitchFamily="49" charset="-122"/>
              </a:rPr>
              <a:t>可描绘出它们的运动轨迹，可以确定它们某一时刻的位置和速度。</a:t>
            </a:r>
          </a:p>
        </p:txBody>
      </p:sp>
      <p:pic>
        <p:nvPicPr>
          <p:cNvPr id="18435" name="Picture 3" descr="BD05680_"/>
          <p:cNvPicPr>
            <a:picLocks noChangeAspect="1" noChangeArrowheads="1"/>
          </p:cNvPicPr>
          <p:nvPr/>
        </p:nvPicPr>
        <p:blipFill>
          <a:blip r:embed="rId2" cstate="print">
            <a:extLst>
              <a:ext uri="{28A0092B-C50C-407E-A947-70E740481C1C}">
                <a14:useLocalDpi xmlns:a14="http://schemas.microsoft.com/office/drawing/2010/main" val="0"/>
              </a:ext>
            </a:extLst>
          </a:blip>
          <a:srcRect l="12679" t="12799" r="3645"/>
          <a:stretch>
            <a:fillRect/>
          </a:stretch>
        </p:blipFill>
        <p:spPr bwMode="auto">
          <a:xfrm>
            <a:off x="4284663" y="2154237"/>
            <a:ext cx="138430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descr="BD07281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25" y="2060575"/>
            <a:ext cx="160020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9546" name="Text Box 10"/>
          <p:cNvSpPr txBox="1">
            <a:spLocks noChangeArrowheads="1"/>
          </p:cNvSpPr>
          <p:nvPr/>
        </p:nvSpPr>
        <p:spPr bwMode="auto">
          <a:xfrm>
            <a:off x="407988" y="6021388"/>
            <a:ext cx="8736012" cy="457200"/>
          </a:xfrm>
          <a:prstGeom prst="rect">
            <a:avLst/>
          </a:prstGeom>
          <a:noFill/>
          <a:ln w="9525">
            <a:noFill/>
            <a:miter lim="800000"/>
            <a:headEnd/>
            <a:tailEnd/>
          </a:ln>
          <a:effectLst/>
        </p:spPr>
        <p:txBody>
          <a:bodyPr>
            <a:spAutoFit/>
          </a:bodyPr>
          <a:lstStyle/>
          <a:p>
            <a:pPr>
              <a:spcBef>
                <a:spcPct val="50000"/>
              </a:spcBef>
              <a:defRPr/>
            </a:pPr>
            <a:r>
              <a:rPr kumimoji="1" lang="zh-CN" altLang="en-US" sz="2400" b="1" dirty="0">
                <a:solidFill>
                  <a:srgbClr val="000000"/>
                </a:solidFill>
                <a:latin typeface="Times New Roman" panose="02020603050405020304" pitchFamily="18" charset="0"/>
                <a:ea typeface="仿宋_GB2312" pitchFamily="49" charset="-122"/>
                <a:cs typeface="Times New Roman" panose="02020603050405020304" pitchFamily="18" charset="0"/>
              </a:rPr>
              <a:t>核电荷数＝质子数＝核外电子数，</a:t>
            </a:r>
            <a:r>
              <a:rPr lang="zh-CN" altLang="en-US" sz="2400" b="1" dirty="0">
                <a:solidFill>
                  <a:srgbClr val="000000"/>
                </a:solidFill>
                <a:latin typeface="Times New Roman" panose="02020603050405020304" pitchFamily="18" charset="0"/>
                <a:ea typeface="仿宋_GB2312" pitchFamily="49" charset="-122"/>
                <a:cs typeface="Times New Roman" panose="02020603050405020304" pitchFamily="18" charset="0"/>
              </a:rPr>
              <a:t>原子直径：</a:t>
            </a:r>
            <a:r>
              <a:rPr lang="en-US" altLang="zh-CN" sz="2400" b="1" dirty="0">
                <a:solidFill>
                  <a:srgbClr val="000000"/>
                </a:solidFill>
                <a:latin typeface="Times New Roman" panose="02020603050405020304" pitchFamily="18" charset="0"/>
                <a:ea typeface="仿宋_GB2312" pitchFamily="49" charset="-122"/>
                <a:cs typeface="Times New Roman" panose="02020603050405020304" pitchFamily="18" charset="0"/>
              </a:rPr>
              <a:t>10</a:t>
            </a:r>
            <a:r>
              <a:rPr lang="en-US" altLang="zh-CN" sz="2400" b="1" baseline="30000" dirty="0">
                <a:solidFill>
                  <a:srgbClr val="000000"/>
                </a:solidFill>
                <a:latin typeface="Times New Roman" panose="02020603050405020304" pitchFamily="18" charset="0"/>
                <a:ea typeface="仿宋_GB2312" pitchFamily="49" charset="-122"/>
                <a:cs typeface="Times New Roman" panose="02020603050405020304" pitchFamily="18" charset="0"/>
              </a:rPr>
              <a:t>-10</a:t>
            </a:r>
            <a:r>
              <a:rPr lang="en-US" altLang="zh-CN" sz="2400" b="1" dirty="0">
                <a:solidFill>
                  <a:srgbClr val="000000"/>
                </a:solidFill>
                <a:latin typeface="Times New Roman" panose="02020603050405020304" pitchFamily="18" charset="0"/>
                <a:ea typeface="仿宋_GB2312" pitchFamily="49" charset="-122"/>
                <a:cs typeface="Times New Roman" panose="02020603050405020304" pitchFamily="18" charset="0"/>
              </a:rPr>
              <a:t> m</a:t>
            </a:r>
            <a:r>
              <a:rPr lang="zh-CN" altLang="en-US" sz="2400" b="1" dirty="0">
                <a:solidFill>
                  <a:srgbClr val="000000"/>
                </a:solidFill>
                <a:latin typeface="Times New Roman" panose="02020603050405020304" pitchFamily="18" charset="0"/>
                <a:ea typeface="仿宋_GB2312" pitchFamily="49" charset="-122"/>
                <a:cs typeface="Times New Roman" panose="02020603050405020304" pitchFamily="18" charset="0"/>
              </a:rPr>
              <a:t>数量级。</a:t>
            </a:r>
          </a:p>
        </p:txBody>
      </p:sp>
      <p:grpSp>
        <p:nvGrpSpPr>
          <p:cNvPr id="18438" name="Group 11"/>
          <p:cNvGrpSpPr>
            <a:grpSpLocks/>
          </p:cNvGrpSpPr>
          <p:nvPr/>
        </p:nvGrpSpPr>
        <p:grpSpPr bwMode="auto">
          <a:xfrm>
            <a:off x="6156325" y="4340696"/>
            <a:ext cx="1524000" cy="1752600"/>
            <a:chOff x="3984" y="1183"/>
            <a:chExt cx="1104" cy="1313"/>
          </a:xfrm>
        </p:grpSpPr>
        <p:sp>
          <p:nvSpPr>
            <p:cNvPr id="1089548" name="Oval 12"/>
            <p:cNvSpPr>
              <a:spLocks noChangeArrowheads="1"/>
            </p:cNvSpPr>
            <p:nvPr/>
          </p:nvSpPr>
          <p:spPr bwMode="auto">
            <a:xfrm>
              <a:off x="3984" y="1440"/>
              <a:ext cx="1104" cy="1056"/>
            </a:xfrm>
            <a:prstGeom prst="ellipse">
              <a:avLst/>
            </a:prstGeom>
            <a:noFill/>
            <a:ln w="19050" cap="rnd">
              <a:solidFill>
                <a:srgbClr val="000000"/>
              </a:solidFill>
              <a:prstDash val="sysDot"/>
              <a:round/>
              <a:headEnd/>
              <a:tailEnd/>
            </a:ln>
            <a:effectLst/>
          </p:spPr>
          <p:txBody>
            <a:bodyPr wrap="none" anchor="ctr"/>
            <a:lstStyle/>
            <a:p>
              <a:pPr algn="ctr">
                <a:defRPr/>
              </a:pPr>
              <a:endParaRPr kumimoji="1" lang="zh-CN" altLang="en-US" sz="2400">
                <a:solidFill>
                  <a:srgbClr val="000000"/>
                </a:solidFill>
                <a:latin typeface="Times New Roman" pitchFamily="18" charset="0"/>
                <a:ea typeface="楷体_GB2312" pitchFamily="49" charset="-122"/>
              </a:endParaRPr>
            </a:p>
          </p:txBody>
        </p:sp>
        <p:sp>
          <p:nvSpPr>
            <p:cNvPr id="18450" name="Oval 13"/>
            <p:cNvSpPr>
              <a:spLocks noChangeArrowheads="1"/>
            </p:cNvSpPr>
            <p:nvPr/>
          </p:nvSpPr>
          <p:spPr bwMode="auto">
            <a:xfrm flipV="1">
              <a:off x="4416" y="1440"/>
              <a:ext cx="48" cy="48"/>
            </a:xfrm>
            <a:prstGeom prst="ellipse">
              <a:avLst/>
            </a:prstGeom>
            <a:solidFill>
              <a:srgbClr val="FF0000"/>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8451" name="Oval 14"/>
            <p:cNvSpPr>
              <a:spLocks noChangeArrowheads="1"/>
            </p:cNvSpPr>
            <p:nvPr/>
          </p:nvSpPr>
          <p:spPr bwMode="auto">
            <a:xfrm>
              <a:off x="4896" y="2304"/>
              <a:ext cx="48" cy="48"/>
            </a:xfrm>
            <a:prstGeom prst="ellipse">
              <a:avLst/>
            </a:prstGeom>
            <a:solidFill>
              <a:srgbClr val="FF0000"/>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8452" name="Oval 15"/>
            <p:cNvSpPr>
              <a:spLocks noChangeArrowheads="1"/>
            </p:cNvSpPr>
            <p:nvPr/>
          </p:nvSpPr>
          <p:spPr bwMode="auto">
            <a:xfrm>
              <a:off x="4032" y="2208"/>
              <a:ext cx="48" cy="48"/>
            </a:xfrm>
            <a:prstGeom prst="ellipse">
              <a:avLst/>
            </a:prstGeom>
            <a:solidFill>
              <a:srgbClr val="FF0000"/>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8453" name="Oval 16" descr="绿色大理石"/>
            <p:cNvSpPr>
              <a:spLocks noChangeArrowheads="1"/>
            </p:cNvSpPr>
            <p:nvPr/>
          </p:nvSpPr>
          <p:spPr bwMode="auto">
            <a:xfrm>
              <a:off x="4464" y="1872"/>
              <a:ext cx="192" cy="192"/>
            </a:xfrm>
            <a:prstGeom prst="ellipse">
              <a:avLst/>
            </a:prstGeom>
            <a:blipFill dpi="0" rotWithShape="0">
              <a:blip r:embed="rId4"/>
              <a:srcRect/>
              <a:tile tx="0" ty="0" sx="100000" sy="100000" flip="none" algn="tl"/>
            </a:blip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89553" name="Rectangle 17"/>
            <p:cNvSpPr>
              <a:spLocks noChangeArrowheads="1"/>
            </p:cNvSpPr>
            <p:nvPr/>
          </p:nvSpPr>
          <p:spPr bwMode="auto">
            <a:xfrm>
              <a:off x="4140" y="1183"/>
              <a:ext cx="811" cy="300"/>
            </a:xfrm>
            <a:prstGeom prst="rect">
              <a:avLst/>
            </a:prstGeom>
            <a:noFill/>
            <a:ln w="9525">
              <a:noFill/>
              <a:miter lim="800000"/>
              <a:headEnd/>
              <a:tailEnd/>
            </a:ln>
            <a:effectLst/>
          </p:spPr>
          <p:txBody>
            <a:bodyPr wrap="none">
              <a:spAutoFit/>
            </a:bodyPr>
            <a:lstStyle/>
            <a:p>
              <a:pPr>
                <a:defRPr/>
              </a:pPr>
              <a:r>
                <a:rPr lang="en-US" altLang="zh-CN" sz="2000" b="1" dirty="0">
                  <a:solidFill>
                    <a:srgbClr val="000000"/>
                  </a:solidFill>
                  <a:latin typeface="Times New Roman" pitchFamily="18" charset="0"/>
                  <a:ea typeface="楷体_GB2312" pitchFamily="49" charset="-122"/>
                </a:rPr>
                <a:t>Electron</a:t>
              </a:r>
            </a:p>
          </p:txBody>
        </p:sp>
        <p:sp>
          <p:nvSpPr>
            <p:cNvPr id="1089554" name="Rectangle 18"/>
            <p:cNvSpPr>
              <a:spLocks noChangeArrowheads="1"/>
            </p:cNvSpPr>
            <p:nvPr/>
          </p:nvSpPr>
          <p:spPr bwMode="auto">
            <a:xfrm>
              <a:off x="4193" y="1999"/>
              <a:ext cx="763" cy="300"/>
            </a:xfrm>
            <a:prstGeom prst="rect">
              <a:avLst/>
            </a:prstGeom>
            <a:noFill/>
            <a:ln w="9525">
              <a:noFill/>
              <a:miter lim="800000"/>
              <a:headEnd/>
              <a:tailEnd/>
            </a:ln>
            <a:effectLst/>
          </p:spPr>
          <p:txBody>
            <a:bodyPr wrap="none">
              <a:spAutoFit/>
            </a:bodyPr>
            <a:lstStyle/>
            <a:p>
              <a:pPr>
                <a:defRPr/>
              </a:pPr>
              <a:r>
                <a:rPr lang="en-US" altLang="zh-CN" sz="2000" b="1" dirty="0">
                  <a:solidFill>
                    <a:srgbClr val="000000"/>
                  </a:solidFill>
                  <a:latin typeface="Times New Roman" pitchFamily="18" charset="0"/>
                  <a:ea typeface="楷体_GB2312" pitchFamily="49" charset="-122"/>
                </a:rPr>
                <a:t>Nuclear</a:t>
              </a:r>
            </a:p>
          </p:txBody>
        </p:sp>
      </p:grpSp>
      <p:sp>
        <p:nvSpPr>
          <p:cNvPr id="1089555" name="Rectangle 19"/>
          <p:cNvSpPr>
            <a:spLocks noChangeArrowheads="1"/>
          </p:cNvSpPr>
          <p:nvPr/>
        </p:nvSpPr>
        <p:spPr bwMode="auto">
          <a:xfrm>
            <a:off x="323528" y="4471103"/>
            <a:ext cx="3647152" cy="470065"/>
          </a:xfrm>
          <a:prstGeom prst="rect">
            <a:avLst/>
          </a:prstGeom>
          <a:noFill/>
          <a:ln w="9525">
            <a:noFill/>
            <a:miter lim="800000"/>
            <a:headEnd/>
            <a:tailEnd/>
          </a:ln>
          <a:effectLst/>
        </p:spPr>
        <p:txBody>
          <a:bodyPr wrap="none">
            <a:spAutoFit/>
          </a:bodyPr>
          <a:lstStyle/>
          <a:p>
            <a:pPr eaLnBrk="0" hangingPunct="0">
              <a:lnSpc>
                <a:spcPct val="110000"/>
              </a:lnSpc>
              <a:spcBef>
                <a:spcPct val="50000"/>
              </a:spcBef>
              <a:defRPr/>
            </a:pPr>
            <a:r>
              <a:rPr kumimoji="1" lang="zh-CN" altLang="en-GB" sz="2400" b="1" dirty="0">
                <a:solidFill>
                  <a:srgbClr val="0000FF"/>
                </a:solidFill>
                <a:latin typeface="Times New Roman" pitchFamily="18" charset="0"/>
                <a:ea typeface="楷体_GB2312" pitchFamily="49" charset="-122"/>
              </a:rPr>
              <a:t> </a:t>
            </a:r>
            <a:r>
              <a:rPr kumimoji="1" lang="zh-CN" altLang="en-US" sz="2400" b="1" dirty="0">
                <a:solidFill>
                  <a:srgbClr val="0000FF"/>
                </a:solidFill>
                <a:latin typeface="Times New Roman" pitchFamily="18" charset="0"/>
                <a:ea typeface="仿宋_GB2312" pitchFamily="49" charset="-122"/>
              </a:rPr>
              <a:t>原子核及核外电子的模型</a:t>
            </a:r>
          </a:p>
        </p:txBody>
      </p:sp>
      <p:grpSp>
        <p:nvGrpSpPr>
          <p:cNvPr id="18440" name="Group 20"/>
          <p:cNvGrpSpPr>
            <a:grpSpLocks/>
          </p:cNvGrpSpPr>
          <p:nvPr/>
        </p:nvGrpSpPr>
        <p:grpSpPr bwMode="auto">
          <a:xfrm>
            <a:off x="1476375" y="4797427"/>
            <a:ext cx="3657600" cy="1166813"/>
            <a:chOff x="912" y="2736"/>
            <a:chExt cx="2304" cy="735"/>
          </a:xfrm>
        </p:grpSpPr>
        <p:sp>
          <p:nvSpPr>
            <p:cNvPr id="1089557" name="Rectangle 21"/>
            <p:cNvSpPr>
              <a:spLocks noChangeArrowheads="1"/>
            </p:cNvSpPr>
            <p:nvPr/>
          </p:nvSpPr>
          <p:spPr bwMode="auto">
            <a:xfrm>
              <a:off x="2304" y="2736"/>
              <a:ext cx="912" cy="558"/>
            </a:xfrm>
            <a:prstGeom prst="rect">
              <a:avLst/>
            </a:prstGeom>
            <a:noFill/>
            <a:ln w="9525">
              <a:noFill/>
              <a:miter lim="800000"/>
              <a:headEnd/>
              <a:tailEnd/>
            </a:ln>
            <a:effectLst/>
          </p:spPr>
          <p:txBody>
            <a:bodyPr>
              <a:spAutoFit/>
            </a:bodyPr>
            <a:lstStyle/>
            <a:p>
              <a:pPr>
                <a:lnSpc>
                  <a:spcPct val="130000"/>
                </a:lnSpc>
                <a:defRPr/>
              </a:pPr>
              <a:r>
                <a:rPr kumimoji="1" lang="zh-CN" altLang="en-US" sz="2000" b="1" dirty="0">
                  <a:solidFill>
                    <a:srgbClr val="000000"/>
                  </a:solidFill>
                  <a:latin typeface="Times New Roman" pitchFamily="18" charset="0"/>
                  <a:ea typeface="楷体_GB2312" pitchFamily="49" charset="-122"/>
                </a:rPr>
                <a:t>质子</a:t>
              </a:r>
              <a:r>
                <a:rPr kumimoji="1" lang="en-US" altLang="zh-CN" sz="2000" b="1" dirty="0">
                  <a:solidFill>
                    <a:srgbClr val="000000"/>
                  </a:solidFill>
                  <a:latin typeface="Times New Roman" pitchFamily="18" charset="0"/>
                  <a:ea typeface="楷体_GB2312" pitchFamily="49" charset="-122"/>
                </a:rPr>
                <a:t>(+)</a:t>
              </a:r>
            </a:p>
            <a:p>
              <a:pPr>
                <a:lnSpc>
                  <a:spcPct val="130000"/>
                </a:lnSpc>
                <a:defRPr/>
              </a:pPr>
              <a:r>
                <a:rPr kumimoji="1" lang="zh-CN" altLang="en-US" sz="2000" b="1" dirty="0">
                  <a:solidFill>
                    <a:srgbClr val="000000"/>
                  </a:solidFill>
                  <a:latin typeface="Times New Roman" pitchFamily="18" charset="0"/>
                  <a:ea typeface="楷体_GB2312" pitchFamily="49" charset="-122"/>
                </a:rPr>
                <a:t>中子</a:t>
              </a:r>
            </a:p>
          </p:txBody>
        </p:sp>
        <p:sp>
          <p:nvSpPr>
            <p:cNvPr id="1089558" name="Rectangle 22"/>
            <p:cNvSpPr>
              <a:spLocks noChangeArrowheads="1"/>
            </p:cNvSpPr>
            <p:nvPr/>
          </p:nvSpPr>
          <p:spPr bwMode="auto">
            <a:xfrm>
              <a:off x="1440" y="2866"/>
              <a:ext cx="923" cy="605"/>
            </a:xfrm>
            <a:prstGeom prst="rect">
              <a:avLst/>
            </a:prstGeom>
            <a:noFill/>
            <a:ln w="9525">
              <a:noFill/>
              <a:miter lim="800000"/>
              <a:headEnd/>
              <a:tailEnd/>
            </a:ln>
            <a:effectLst/>
          </p:spPr>
          <p:txBody>
            <a:bodyPr wrap="none">
              <a:spAutoFit/>
            </a:bodyPr>
            <a:lstStyle/>
            <a:p>
              <a:pPr>
                <a:lnSpc>
                  <a:spcPct val="150000"/>
                </a:lnSpc>
                <a:defRPr/>
              </a:pPr>
              <a:r>
                <a:rPr lang="zh-CN" altLang="en-US" sz="2000" b="1" dirty="0">
                  <a:solidFill>
                    <a:srgbClr val="000000"/>
                  </a:solidFill>
                  <a:latin typeface="Times New Roman" pitchFamily="18" charset="0"/>
                  <a:ea typeface="楷体_GB2312" pitchFamily="49" charset="-122"/>
                </a:rPr>
                <a:t>原子核</a:t>
              </a:r>
              <a:r>
                <a:rPr lang="zh-CN" altLang="en-GB" sz="2000" b="1" dirty="0">
                  <a:solidFill>
                    <a:srgbClr val="000000"/>
                  </a:solidFill>
                  <a:latin typeface="Times New Roman" pitchFamily="18" charset="0"/>
                  <a:ea typeface="楷体_GB2312" pitchFamily="49" charset="-122"/>
                </a:rPr>
                <a:t>(</a:t>
              </a:r>
              <a:r>
                <a:rPr lang="en-US" altLang="zh-CN" sz="2000" b="1" dirty="0">
                  <a:solidFill>
                    <a:srgbClr val="000000"/>
                  </a:solidFill>
                  <a:latin typeface="Times New Roman" pitchFamily="18" charset="0"/>
                  <a:ea typeface="楷体_GB2312" pitchFamily="49" charset="-122"/>
                </a:rPr>
                <a:t>+</a:t>
              </a:r>
              <a:r>
                <a:rPr lang="zh-CN" altLang="en-GB" sz="2000" b="1" dirty="0">
                  <a:solidFill>
                    <a:srgbClr val="000000"/>
                  </a:solidFill>
                  <a:latin typeface="Times New Roman" pitchFamily="18" charset="0"/>
                  <a:ea typeface="楷体_GB2312" pitchFamily="49" charset="-122"/>
                </a:rPr>
                <a:t>)</a:t>
              </a:r>
              <a:endParaRPr lang="en-US" altLang="zh-CN" sz="2000" b="1" dirty="0">
                <a:solidFill>
                  <a:srgbClr val="000000"/>
                </a:solidFill>
                <a:latin typeface="Times New Roman" pitchFamily="18" charset="0"/>
                <a:ea typeface="楷体_GB2312" pitchFamily="49" charset="-122"/>
              </a:endParaRPr>
            </a:p>
            <a:p>
              <a:pPr>
                <a:lnSpc>
                  <a:spcPct val="150000"/>
                </a:lnSpc>
                <a:defRPr/>
              </a:pPr>
              <a:r>
                <a:rPr lang="zh-CN" altLang="en-US" sz="2000" b="1" dirty="0">
                  <a:solidFill>
                    <a:srgbClr val="000000"/>
                  </a:solidFill>
                  <a:latin typeface="Times New Roman" pitchFamily="18" charset="0"/>
                  <a:ea typeface="楷体_GB2312" pitchFamily="49" charset="-122"/>
                </a:rPr>
                <a:t>核外电子</a:t>
              </a:r>
              <a:r>
                <a:rPr lang="zh-CN" altLang="en-GB" sz="2000" b="1" dirty="0">
                  <a:solidFill>
                    <a:srgbClr val="000000"/>
                  </a:solidFill>
                  <a:latin typeface="Times New Roman" pitchFamily="18" charset="0"/>
                  <a:ea typeface="楷体_GB2312" pitchFamily="49" charset="-122"/>
                </a:rPr>
                <a:t>(</a:t>
              </a:r>
              <a:r>
                <a:rPr lang="en-US" altLang="zh-CN" sz="2000" b="1" dirty="0">
                  <a:solidFill>
                    <a:srgbClr val="000000"/>
                  </a:solidFill>
                  <a:latin typeface="Times New Roman" pitchFamily="18" charset="0"/>
                  <a:ea typeface="楷体_GB2312" pitchFamily="49" charset="-122"/>
                </a:rPr>
                <a:t>-</a:t>
              </a:r>
              <a:r>
                <a:rPr lang="zh-CN" altLang="en-GB" sz="2000" b="1" dirty="0">
                  <a:solidFill>
                    <a:srgbClr val="000000"/>
                  </a:solidFill>
                  <a:latin typeface="Times New Roman" pitchFamily="18" charset="0"/>
                  <a:ea typeface="楷体_GB2312" pitchFamily="49" charset="-122"/>
                </a:rPr>
                <a:t>)</a:t>
              </a:r>
              <a:endParaRPr lang="en-US" altLang="zh-CN" sz="2000" b="1" dirty="0">
                <a:solidFill>
                  <a:srgbClr val="000000"/>
                </a:solidFill>
                <a:latin typeface="Times New Roman" pitchFamily="18" charset="0"/>
                <a:ea typeface="楷体_GB2312" pitchFamily="49" charset="-122"/>
              </a:endParaRPr>
            </a:p>
          </p:txBody>
        </p:sp>
        <p:sp>
          <p:nvSpPr>
            <p:cNvPr id="18446" name="AutoShape 23"/>
            <p:cNvSpPr>
              <a:spLocks/>
            </p:cNvSpPr>
            <p:nvPr/>
          </p:nvSpPr>
          <p:spPr bwMode="auto">
            <a:xfrm flipH="1">
              <a:off x="2256" y="2880"/>
              <a:ext cx="96" cy="336"/>
            </a:xfrm>
            <a:prstGeom prst="rightBrace">
              <a:avLst>
                <a:gd name="adj1" fmla="val 29167"/>
                <a:gd name="adj2" fmla="val 50000"/>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8447" name="AutoShape 24"/>
            <p:cNvSpPr>
              <a:spLocks/>
            </p:cNvSpPr>
            <p:nvPr/>
          </p:nvSpPr>
          <p:spPr bwMode="auto">
            <a:xfrm flipH="1">
              <a:off x="1392" y="3024"/>
              <a:ext cx="96" cy="384"/>
            </a:xfrm>
            <a:prstGeom prst="rightBrace">
              <a:avLst>
                <a:gd name="adj1" fmla="val 33333"/>
                <a:gd name="adj2" fmla="val 46023"/>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89561" name="Rectangle 25"/>
            <p:cNvSpPr>
              <a:spLocks noChangeArrowheads="1"/>
            </p:cNvSpPr>
            <p:nvPr/>
          </p:nvSpPr>
          <p:spPr bwMode="auto">
            <a:xfrm>
              <a:off x="912" y="3072"/>
              <a:ext cx="518" cy="250"/>
            </a:xfrm>
            <a:prstGeom prst="rect">
              <a:avLst/>
            </a:prstGeom>
            <a:noFill/>
            <a:ln w="9525">
              <a:noFill/>
              <a:miter lim="800000"/>
              <a:headEnd/>
              <a:tailEnd/>
            </a:ln>
            <a:effectLst/>
          </p:spPr>
          <p:txBody>
            <a:bodyPr wrap="none">
              <a:spAutoFit/>
            </a:bodyPr>
            <a:lstStyle/>
            <a:p>
              <a:pPr>
                <a:defRPr/>
              </a:pPr>
              <a:r>
                <a:rPr lang="zh-CN" altLang="en-US" sz="2000" b="1">
                  <a:solidFill>
                    <a:srgbClr val="000000"/>
                  </a:solidFill>
                  <a:latin typeface="Times New Roman" pitchFamily="18" charset="0"/>
                  <a:ea typeface="楷体_GB2312" pitchFamily="49" charset="-122"/>
                </a:rPr>
                <a:t> 原子 </a:t>
              </a:r>
            </a:p>
          </p:txBody>
        </p:sp>
      </p:grpSp>
      <p:sp>
        <p:nvSpPr>
          <p:cNvPr id="1089562" name="Rectangle 26"/>
          <p:cNvSpPr>
            <a:spLocks noChangeArrowheads="1"/>
          </p:cNvSpPr>
          <p:nvPr/>
        </p:nvSpPr>
        <p:spPr bwMode="auto">
          <a:xfrm>
            <a:off x="323850" y="3284538"/>
            <a:ext cx="8610600" cy="914400"/>
          </a:xfrm>
          <a:prstGeom prst="rect">
            <a:avLst/>
          </a:prstGeom>
          <a:noFill/>
          <a:ln w="9525">
            <a:noFill/>
            <a:miter lim="800000"/>
            <a:headEnd/>
            <a:tailEnd/>
          </a:ln>
        </p:spPr>
        <p:txBody>
          <a:bodyPr anchor="ctr"/>
          <a:lstStyle/>
          <a:p>
            <a:pPr>
              <a:lnSpc>
                <a:spcPct val="130000"/>
              </a:lnSpc>
              <a:defRPr/>
            </a:pPr>
            <a:r>
              <a:rPr kumimoji="1" lang="zh-CN" altLang="en-US" sz="2400" b="1" dirty="0">
                <a:solidFill>
                  <a:srgbClr val="3366FF"/>
                </a:solidFill>
                <a:latin typeface="Times New Roman" pitchFamily="18" charset="0"/>
                <a:ea typeface="楷体_GB2312" pitchFamily="49" charset="-122"/>
              </a:rPr>
              <a:t>   </a:t>
            </a:r>
            <a:endParaRPr kumimoji="1" lang="en-US" altLang="zh-CN" sz="2400" b="1" dirty="0">
              <a:solidFill>
                <a:srgbClr val="3366FF"/>
              </a:solidFill>
              <a:latin typeface="Times New Roman" pitchFamily="18" charset="0"/>
              <a:ea typeface="楷体_GB2312" pitchFamily="49" charset="-122"/>
            </a:endParaRPr>
          </a:p>
          <a:p>
            <a:pPr>
              <a:lnSpc>
                <a:spcPct val="130000"/>
              </a:lnSpc>
              <a:defRPr/>
            </a:pPr>
            <a:r>
              <a:rPr kumimoji="1" lang="zh-CN" altLang="en-US" sz="2400" b="1" dirty="0">
                <a:solidFill>
                  <a:srgbClr val="3366FF"/>
                </a:solidFill>
                <a:latin typeface="Times New Roman" pitchFamily="18" charset="0"/>
                <a:ea typeface="仿宋_GB2312" pitchFamily="49" charset="-122"/>
              </a:rPr>
              <a:t> </a:t>
            </a:r>
            <a:r>
              <a:rPr kumimoji="1" lang="zh-CN" altLang="en-US" sz="2400" b="1" dirty="0">
                <a:solidFill>
                  <a:srgbClr val="0000FF"/>
                </a:solidFill>
                <a:latin typeface="Times New Roman" pitchFamily="18" charset="0"/>
                <a:ea typeface="仿宋_GB2312" pitchFamily="49" charset="-122"/>
              </a:rPr>
              <a:t>微观粒子的运动特征：</a:t>
            </a:r>
            <a:r>
              <a:rPr kumimoji="1" lang="zh-CN" altLang="en-US" sz="2400" dirty="0">
                <a:solidFill>
                  <a:srgbClr val="000000"/>
                </a:solidFill>
                <a:latin typeface="Times New Roman" pitchFamily="18" charset="0"/>
                <a:ea typeface="仿宋_GB2312" pitchFamily="49" charset="-122"/>
              </a:rPr>
              <a:t>经历了</a:t>
            </a:r>
            <a:r>
              <a:rPr lang="zh-CN" altLang="en-US" sz="2400" dirty="0">
                <a:solidFill>
                  <a:srgbClr val="000000"/>
                </a:solidFill>
                <a:latin typeface="Times New Roman" pitchFamily="18" charset="0"/>
                <a:ea typeface="仿宋_GB2312" pitchFamily="49" charset="-122"/>
              </a:rPr>
              <a:t>从经典到现代的</a:t>
            </a:r>
            <a:r>
              <a:rPr kumimoji="1" lang="zh-CN" altLang="en-US" sz="2400" dirty="0">
                <a:solidFill>
                  <a:srgbClr val="000000"/>
                </a:solidFill>
                <a:latin typeface="Times New Roman" pitchFamily="18" charset="0"/>
                <a:ea typeface="仿宋_GB2312" pitchFamily="49" charset="-122"/>
              </a:rPr>
              <a:t>不断认识的过程。认识水平</a:t>
            </a:r>
            <a:r>
              <a:rPr lang="zh-CN" altLang="en-US" sz="2400" dirty="0">
                <a:solidFill>
                  <a:srgbClr val="000000"/>
                </a:solidFill>
                <a:latin typeface="Times New Roman" pitchFamily="18" charset="0"/>
                <a:ea typeface="仿宋_GB2312" pitchFamily="49" charset="-122"/>
              </a:rPr>
              <a:t>与当时理论科学的发展程度是密切相关的。</a:t>
            </a:r>
          </a:p>
        </p:txBody>
      </p:sp>
      <p:sp>
        <p:nvSpPr>
          <p:cNvPr id="1089563" name="Text Box 27"/>
          <p:cNvSpPr txBox="1">
            <a:spLocks noChangeArrowheads="1"/>
          </p:cNvSpPr>
          <p:nvPr/>
        </p:nvSpPr>
        <p:spPr bwMode="auto">
          <a:xfrm>
            <a:off x="0" y="0"/>
            <a:ext cx="5564188" cy="701675"/>
          </a:xfrm>
          <a:prstGeom prst="rect">
            <a:avLst/>
          </a:prstGeom>
          <a:noFill/>
          <a:ln w="9525">
            <a:noFill/>
            <a:miter lim="800000"/>
            <a:headEnd/>
            <a:tailEnd/>
          </a:ln>
          <a:effectLst/>
        </p:spPr>
        <p:txBody>
          <a:bodyPr>
            <a:spAutoFit/>
          </a:bodyPr>
          <a:lstStyle/>
          <a:p>
            <a:pPr eaLnBrk="0" hangingPunct="0">
              <a:defRPr/>
            </a:pPr>
            <a:endParaRPr kumimoji="1" lang="zh-CN" altLang="en-US" sz="4000">
              <a:solidFill>
                <a:srgbClr val="FFFF00"/>
              </a:solidFill>
              <a:effectLst>
                <a:outerShdw blurRad="38100" dist="38100" dir="2700000" algn="tl">
                  <a:srgbClr val="000000"/>
                </a:outerShdw>
              </a:effectLst>
              <a:latin typeface="Times New Roman" pitchFamily="18" charset="0"/>
              <a:ea typeface="黑体" pitchFamily="2" charset="-122"/>
            </a:endParaRPr>
          </a:p>
        </p:txBody>
      </p:sp>
      <p:sp>
        <p:nvSpPr>
          <p:cNvPr id="18443" name="Rectangle 28"/>
          <p:cNvSpPr>
            <a:spLocks noGrp="1" noChangeArrowheads="1"/>
          </p:cNvSpPr>
          <p:nvPr>
            <p:ph type="title"/>
          </p:nvPr>
        </p:nvSpPr>
        <p:spPr>
          <a:xfrm>
            <a:off x="250824" y="315913"/>
            <a:ext cx="5883697" cy="676275"/>
          </a:xfrm>
        </p:spPr>
        <p:txBody>
          <a:bodyPr/>
          <a:lstStyle/>
          <a:p>
            <a:pPr eaLnBrk="1" hangingPunct="1"/>
            <a:r>
              <a:rPr lang="en-GB" altLang="zh-CN" dirty="0">
                <a:latin typeface="Arial" panose="020B0604020202020204" pitchFamily="34" charset="0"/>
                <a:cs typeface="Arial" panose="020B0604020202020204" pitchFamily="34" charset="0"/>
              </a:rPr>
              <a:t>2.2</a:t>
            </a:r>
            <a:r>
              <a:rPr lang="en-GB" altLang="zh-CN" dirty="0"/>
              <a:t>  </a:t>
            </a:r>
            <a:r>
              <a:rPr lang="zh-CN" altLang="en-GB" dirty="0"/>
              <a:t>原子结构和元素周期律</a:t>
            </a:r>
            <a:endParaRPr lang="zh-CN" altLang="en-US" dirty="0"/>
          </a:p>
        </p:txBody>
      </p:sp>
    </p:spTree>
  </p:cSld>
  <p:clrMapOvr>
    <a:masterClrMapping/>
  </p:clrMapOvr>
  <p:transition advClick="0"/>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251520" y="288000"/>
            <a:ext cx="4752280" cy="720725"/>
          </a:xfrm>
        </p:spPr>
        <p:txBody>
          <a:bodyPr/>
          <a:lstStyle/>
          <a:p>
            <a:r>
              <a:rPr lang="en-US" altLang="zh-CN" dirty="0">
                <a:latin typeface="Arial" panose="020B0604020202020204" pitchFamily="34" charset="0"/>
                <a:cs typeface="Arial" panose="020B0604020202020204" pitchFamily="34" charset="0"/>
              </a:rPr>
              <a:t>2.3.5.1  </a:t>
            </a:r>
            <a:r>
              <a:rPr lang="zh-CN" altLang="en-US" dirty="0">
                <a:latin typeface="Times New Roman" pitchFamily="18" charset="0"/>
              </a:rPr>
              <a:t>晶体与非晶体</a:t>
            </a:r>
          </a:p>
        </p:txBody>
      </p:sp>
      <p:sp>
        <p:nvSpPr>
          <p:cNvPr id="216067" name="Rectangle 3"/>
          <p:cNvSpPr>
            <a:spLocks noGrp="1" noChangeArrowheads="1"/>
          </p:cNvSpPr>
          <p:nvPr>
            <p:ph type="body" idx="1"/>
          </p:nvPr>
        </p:nvSpPr>
        <p:spPr>
          <a:xfrm>
            <a:off x="395288" y="1268760"/>
            <a:ext cx="8569200" cy="4320505"/>
          </a:xfrm>
        </p:spPr>
        <p:txBody>
          <a:bodyPr/>
          <a:lstStyle/>
          <a:p>
            <a:pPr marL="0" indent="0">
              <a:lnSpc>
                <a:spcPct val="125000"/>
              </a:lnSpc>
              <a:spcBef>
                <a:spcPts val="600"/>
              </a:spcBef>
              <a:buFont typeface="Wingdings" pitchFamily="2" charset="2"/>
              <a:buNone/>
              <a:defRPr/>
            </a:pPr>
            <a:r>
              <a:rPr lang="en-US" altLang="zh-CN" dirty="0">
                <a:effectLst/>
                <a:ea typeface="楷体_GB2312" pitchFamily="49" charset="-122"/>
              </a:rPr>
              <a:t>        </a:t>
            </a:r>
            <a:r>
              <a:rPr lang="zh-CN" altLang="en-US" dirty="0">
                <a:effectLst/>
                <a:ea typeface="楷体_GB2312" pitchFamily="49" charset="-122"/>
              </a:rPr>
              <a:t>物质通常以气态、液态和固态三种形式存在，固体物质可分为晶体和非晶体，晶体中物质微粒的排列表现出周期性和对称性的特征。</a:t>
            </a:r>
            <a:r>
              <a:rPr lang="zh-CN" altLang="en-US" dirty="0">
                <a:solidFill>
                  <a:srgbClr val="0000FF"/>
                </a:solidFill>
                <a:effectLst/>
                <a:ea typeface="楷体_GB2312" pitchFamily="49" charset="-122"/>
              </a:rPr>
              <a:t>大多数固体物质为晶体。</a:t>
            </a:r>
          </a:p>
          <a:p>
            <a:pPr marL="0" indent="0">
              <a:lnSpc>
                <a:spcPct val="125000"/>
              </a:lnSpc>
              <a:spcBef>
                <a:spcPts val="600"/>
              </a:spcBef>
              <a:buFont typeface="Wingdings" pitchFamily="2" charset="2"/>
              <a:buNone/>
              <a:defRPr/>
            </a:pPr>
            <a:r>
              <a:rPr lang="zh-CN" altLang="en-US" dirty="0">
                <a:effectLst/>
                <a:ea typeface="楷体_GB2312" pitchFamily="49" charset="-122"/>
              </a:rPr>
              <a:t>        晶体具有一定的几何形状和一定的熔点，大都具有</a:t>
            </a:r>
            <a:r>
              <a:rPr lang="zh-CN" altLang="en-US" u="sng" dirty="0">
                <a:effectLst/>
                <a:ea typeface="楷体_GB2312" pitchFamily="49" charset="-122"/>
              </a:rPr>
              <a:t>各向异性</a:t>
            </a:r>
            <a:r>
              <a:rPr lang="zh-CN" altLang="en-US" dirty="0">
                <a:effectLst/>
                <a:ea typeface="楷体_GB2312" pitchFamily="49" charset="-122"/>
              </a:rPr>
              <a:t>的物理特征。非晶体无一定的外形和固定熔点，大都具各向同性。</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4"/>
          <p:cNvSpPr>
            <a:spLocks noChangeArrowheads="1"/>
          </p:cNvSpPr>
          <p:nvPr/>
        </p:nvSpPr>
        <p:spPr bwMode="auto">
          <a:xfrm>
            <a:off x="323850" y="3933825"/>
            <a:ext cx="4716463"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marL="0" lvl="1">
              <a:spcBef>
                <a:spcPct val="0"/>
              </a:spcBef>
              <a:buClrTx/>
              <a:buSzTx/>
              <a:buFontTx/>
              <a:buNone/>
            </a:pPr>
            <a:r>
              <a:rPr lang="zh-CN" altLang="en-US" sz="2800" dirty="0">
                <a:solidFill>
                  <a:srgbClr val="FF0000"/>
                </a:solidFill>
                <a:ea typeface="楷体_GB2312" pitchFamily="49" charset="-122"/>
              </a:rPr>
              <a:t>晶格</a:t>
            </a:r>
            <a:r>
              <a:rPr lang="en-US" altLang="zh-CN" sz="2800" dirty="0">
                <a:solidFill>
                  <a:srgbClr val="FF0000"/>
                </a:solidFill>
                <a:latin typeface="楷体_GB2312" pitchFamily="49" charset="-122"/>
                <a:ea typeface="楷体_GB2312" pitchFamily="49" charset="-122"/>
              </a:rPr>
              <a:t>: </a:t>
            </a:r>
            <a:r>
              <a:rPr lang="zh-CN" altLang="en-US" sz="2800" dirty="0">
                <a:ea typeface="楷体_GB2312" pitchFamily="49" charset="-122"/>
              </a:rPr>
              <a:t>组成晶体的正负离子在空间呈有规则的排列。</a:t>
            </a:r>
            <a:endParaRPr lang="en-US" altLang="zh-CN" sz="2800" dirty="0">
              <a:ea typeface="楷体_GB2312" pitchFamily="49" charset="-122"/>
            </a:endParaRPr>
          </a:p>
          <a:p>
            <a:pPr marL="0" lvl="1">
              <a:spcBef>
                <a:spcPct val="0"/>
              </a:spcBef>
              <a:buClrTx/>
              <a:buSzTx/>
              <a:buFontTx/>
              <a:buNone/>
            </a:pPr>
            <a:r>
              <a:rPr lang="zh-CN" altLang="en-US" sz="2800" dirty="0">
                <a:solidFill>
                  <a:srgbClr val="FF0000"/>
                </a:solidFill>
                <a:latin typeface="楷体_GB2312" pitchFamily="49" charset="-122"/>
                <a:ea typeface="楷体_GB2312" pitchFamily="49" charset="-122"/>
              </a:rPr>
              <a:t>晶胞</a:t>
            </a:r>
            <a:r>
              <a:rPr lang="en-US" altLang="zh-CN" sz="2800" dirty="0">
                <a:solidFill>
                  <a:srgbClr val="FF0000"/>
                </a:solidFill>
                <a:latin typeface="楷体_GB2312" pitchFamily="49" charset="-122"/>
                <a:ea typeface="楷体_GB2312" pitchFamily="49" charset="-122"/>
              </a:rPr>
              <a:t>: </a:t>
            </a:r>
            <a:r>
              <a:rPr lang="zh-CN" altLang="en-US" sz="2800" dirty="0">
                <a:latin typeface="楷体_GB2312" pitchFamily="49" charset="-122"/>
                <a:ea typeface="楷体_GB2312" pitchFamily="49" charset="-122"/>
              </a:rPr>
              <a:t>是晶体中的最小的</a:t>
            </a:r>
            <a:r>
              <a:rPr lang="zh-CN" altLang="en-US" sz="2800" u="sng" dirty="0">
                <a:latin typeface="楷体_GB2312" pitchFamily="49" charset="-122"/>
                <a:ea typeface="楷体_GB2312" pitchFamily="49" charset="-122"/>
              </a:rPr>
              <a:t>周期单位</a:t>
            </a:r>
            <a:r>
              <a:rPr lang="zh-CN" altLang="en-US" sz="2800" dirty="0">
                <a:latin typeface="楷体_GB2312" pitchFamily="49" charset="-122"/>
                <a:ea typeface="楷体_GB2312" pitchFamily="49" charset="-122"/>
              </a:rPr>
              <a:t>，通过晶胞在空间平移无</a:t>
            </a:r>
            <a:r>
              <a:rPr lang="zh-CN" altLang="en-US" sz="2800" dirty="0">
                <a:latin typeface="Times New Roman" panose="02020603050405020304" pitchFamily="18" charset="0"/>
                <a:ea typeface="楷体_GB2312" pitchFamily="49" charset="-122"/>
                <a:cs typeface="Times New Roman" panose="02020603050405020304" pitchFamily="18" charset="0"/>
              </a:rPr>
              <a:t>隙地</a:t>
            </a:r>
            <a:r>
              <a:rPr lang="zh-CN" altLang="en-US" sz="2800" dirty="0">
                <a:latin typeface="楷体_GB2312" pitchFamily="49" charset="-122"/>
                <a:ea typeface="楷体_GB2312" pitchFamily="49" charset="-122"/>
              </a:rPr>
              <a:t>堆砌而成晶体。</a:t>
            </a:r>
            <a:endParaRPr lang="en-US" altLang="zh-CN" sz="2800" dirty="0">
              <a:latin typeface="楷体_GB2312" pitchFamily="49" charset="-122"/>
              <a:ea typeface="楷体_GB2312" pitchFamily="49" charset="-122"/>
            </a:endParaRPr>
          </a:p>
          <a:p>
            <a:pPr marL="0" lvl="1">
              <a:spcBef>
                <a:spcPct val="0"/>
              </a:spcBef>
              <a:buClrTx/>
              <a:buSzTx/>
              <a:buFontTx/>
              <a:buNone/>
            </a:pPr>
            <a:r>
              <a:rPr lang="zh-CN" altLang="en-US" sz="2800" dirty="0">
                <a:latin typeface="楷体_GB2312" pitchFamily="49" charset="-122"/>
                <a:ea typeface="楷体_GB2312" pitchFamily="49" charset="-122"/>
              </a:rPr>
              <a:t>晶体有</a:t>
            </a:r>
            <a:r>
              <a:rPr lang="zh-CN" altLang="en-US" sz="2800" dirty="0">
                <a:solidFill>
                  <a:srgbClr val="FF0000"/>
                </a:solidFill>
                <a:latin typeface="楷体_GB2312" pitchFamily="49" charset="-122"/>
                <a:ea typeface="楷体_GB2312" pitchFamily="49" charset="-122"/>
              </a:rPr>
              <a:t>七种晶系和</a:t>
            </a:r>
            <a:r>
              <a:rPr lang="en-US" altLang="zh-CN" sz="2800" dirty="0">
                <a:solidFill>
                  <a:srgbClr val="FF0000"/>
                </a:solidFill>
                <a:latin typeface="楷体_GB2312" pitchFamily="49" charset="-122"/>
                <a:ea typeface="楷体_GB2312" pitchFamily="49" charset="-122"/>
              </a:rPr>
              <a:t>14</a:t>
            </a:r>
            <a:r>
              <a:rPr lang="zh-CN" altLang="en-US" sz="2800" dirty="0">
                <a:solidFill>
                  <a:srgbClr val="FF0000"/>
                </a:solidFill>
                <a:latin typeface="楷体_GB2312" pitchFamily="49" charset="-122"/>
                <a:ea typeface="楷体_GB2312" pitchFamily="49" charset="-122"/>
              </a:rPr>
              <a:t>种形式。</a:t>
            </a:r>
            <a:endParaRPr lang="zh-CN" altLang="en-US" sz="2800" dirty="0">
              <a:latin typeface="楷体_GB2312" pitchFamily="49" charset="-122"/>
              <a:ea typeface="楷体_GB2312" pitchFamily="49" charset="-122"/>
            </a:endParaRPr>
          </a:p>
        </p:txBody>
      </p:sp>
      <p:pic>
        <p:nvPicPr>
          <p:cNvPr id="156675" name="Picture 75" descr="006"/>
          <p:cNvPicPr>
            <a:picLocks noChangeAspect="1" noChangeArrowheads="1"/>
          </p:cNvPicPr>
          <p:nvPr/>
        </p:nvPicPr>
        <p:blipFill rotWithShape="1">
          <a:blip r:embed="rId2">
            <a:extLst>
              <a:ext uri="{28A0092B-C50C-407E-A947-70E740481C1C}">
                <a14:useLocalDpi xmlns:a14="http://schemas.microsoft.com/office/drawing/2010/main" val="0"/>
              </a:ext>
            </a:extLst>
          </a:blip>
          <a:srcRect l="3893" t="8111" r="4487" b="4062"/>
          <a:stretch/>
        </p:blipFill>
        <p:spPr bwMode="auto">
          <a:xfrm>
            <a:off x="5111751" y="1286309"/>
            <a:ext cx="3708400" cy="512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6" name="Text Box 76"/>
          <p:cNvSpPr txBox="1">
            <a:spLocks noChangeArrowheads="1"/>
          </p:cNvSpPr>
          <p:nvPr/>
        </p:nvSpPr>
        <p:spPr bwMode="auto">
          <a:xfrm>
            <a:off x="539750" y="1773238"/>
            <a:ext cx="5762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b="0">
                <a:solidFill>
                  <a:srgbClr val="0000FF"/>
                </a:solidFill>
                <a:latin typeface="Arial" pitchFamily="34" charset="0"/>
                <a:ea typeface="楷体_GB2312" pitchFamily="49" charset="-122"/>
              </a:rPr>
              <a:t>晶格</a:t>
            </a:r>
          </a:p>
        </p:txBody>
      </p:sp>
      <p:pic>
        <p:nvPicPr>
          <p:cNvPr id="7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187450" y="1052513"/>
            <a:ext cx="338455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7E3ECEF6-8DF9-418B-B664-72A126309ED7}"/>
              </a:ext>
            </a:extLst>
          </p:cNvPr>
          <p:cNvSpPr>
            <a:spLocks noGrp="1" noChangeArrowheads="1"/>
          </p:cNvSpPr>
          <p:nvPr>
            <p:ph type="title"/>
          </p:nvPr>
        </p:nvSpPr>
        <p:spPr>
          <a:xfrm>
            <a:off x="251520" y="288000"/>
            <a:ext cx="4752280" cy="720725"/>
          </a:xfrm>
        </p:spPr>
        <p:txBody>
          <a:bodyPr/>
          <a:lstStyle/>
          <a:p>
            <a:r>
              <a:rPr lang="en-US" altLang="zh-CN" dirty="0">
                <a:latin typeface="Arial" panose="020B0604020202020204" pitchFamily="34" charset="0"/>
                <a:cs typeface="Arial" panose="020B0604020202020204" pitchFamily="34" charset="0"/>
              </a:rPr>
              <a:t>2.3.5.1  </a:t>
            </a:r>
            <a:r>
              <a:rPr lang="zh-CN" altLang="en-US" dirty="0">
                <a:latin typeface="Times New Roman" pitchFamily="18" charset="0"/>
              </a:rPr>
              <a:t>晶体与非晶体</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2.3.5.2  </a:t>
            </a:r>
            <a:r>
              <a:rPr lang="zh-CN" altLang="en-US" dirty="0">
                <a:latin typeface="Times New Roman" pitchFamily="18" charset="0"/>
              </a:rPr>
              <a:t>晶体的基本类型</a:t>
            </a:r>
          </a:p>
        </p:txBody>
      </p:sp>
      <p:sp>
        <p:nvSpPr>
          <p:cNvPr id="191491" name="Rectangle 3"/>
          <p:cNvSpPr>
            <a:spLocks noGrp="1" noChangeArrowheads="1"/>
          </p:cNvSpPr>
          <p:nvPr>
            <p:ph type="body" idx="1"/>
          </p:nvPr>
        </p:nvSpPr>
        <p:spPr>
          <a:xfrm>
            <a:off x="468312" y="1268413"/>
            <a:ext cx="8424167" cy="5273674"/>
          </a:xfrm>
        </p:spPr>
        <p:txBody>
          <a:bodyPr/>
          <a:lstStyle/>
          <a:p>
            <a:pPr marL="0" indent="0" eaLnBrk="1" hangingPunct="1">
              <a:lnSpc>
                <a:spcPct val="150000"/>
              </a:lnSpc>
              <a:spcBef>
                <a:spcPts val="600"/>
              </a:spcBef>
              <a:buFont typeface="Wingdings" pitchFamily="2" charset="2"/>
              <a:buNone/>
              <a:defRPr/>
            </a:pPr>
            <a:r>
              <a:rPr lang="zh-CN" altLang="zh-CN" dirty="0">
                <a:solidFill>
                  <a:srgbClr val="FF0000"/>
                </a:solidFill>
                <a:effectLst/>
                <a:latin typeface="Times New Roman" panose="02020603050405020304" pitchFamily="18" charset="0"/>
                <a:ea typeface="+mj-ea"/>
                <a:cs typeface="Times New Roman" panose="02020603050405020304" pitchFamily="18" charset="0"/>
              </a:rPr>
              <a:t>（1）离子晶体</a:t>
            </a:r>
            <a:endParaRPr lang="zh-CN" altLang="en-US" dirty="0">
              <a:solidFill>
                <a:srgbClr val="FF0000"/>
              </a:solidFill>
              <a:effectLst/>
              <a:latin typeface="Times New Roman" panose="02020603050405020304" pitchFamily="18" charset="0"/>
              <a:ea typeface="+mj-ea"/>
              <a:cs typeface="Times New Roman" panose="02020603050405020304" pitchFamily="18" charset="0"/>
            </a:endParaRPr>
          </a:p>
          <a:p>
            <a:pPr marL="0" indent="0" eaLnBrk="1" hangingPunct="1">
              <a:lnSpc>
                <a:spcPct val="150000"/>
              </a:lnSpc>
              <a:spcBef>
                <a:spcPts val="600"/>
              </a:spcBef>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       离子晶体中的物质微粒是正离子和负离子，彼此之间以离子键相结合。</a:t>
            </a:r>
          </a:p>
          <a:p>
            <a:pPr marL="0" indent="0" eaLnBrk="1" hangingPunct="1">
              <a:lnSpc>
                <a:spcPct val="150000"/>
              </a:lnSpc>
              <a:spcBef>
                <a:spcPts val="600"/>
              </a:spcBef>
              <a:buFont typeface="Wingdings" pitchFamily="2" charset="2"/>
              <a:buNone/>
              <a:defRPr/>
            </a:pP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特点：</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 </a:t>
            </a:r>
          </a:p>
          <a:p>
            <a:pPr marL="0" indent="0" eaLnBrk="1" hangingPunct="1">
              <a:lnSpc>
                <a:spcPct val="150000"/>
              </a:lnSpc>
              <a:spcBef>
                <a:spcPts val="600"/>
              </a:spcBef>
              <a:buFont typeface="Wingdings" pitchFamily="2" charset="2"/>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a) </a:t>
            </a:r>
            <a:r>
              <a:rPr lang="zh-CN" altLang="en-US" dirty="0">
                <a:effectLst/>
                <a:latin typeface="Times New Roman" panose="02020603050405020304" pitchFamily="18" charset="0"/>
                <a:ea typeface="楷体_GB2312" pitchFamily="49" charset="-122"/>
                <a:cs typeface="Times New Roman" panose="02020603050405020304" pitchFamily="18" charset="0"/>
              </a:rPr>
              <a:t>由于是以离子键结合，所以一般具有较高的熔点和较大的硬度，延展性差，脆性大。</a:t>
            </a:r>
          </a:p>
          <a:p>
            <a:pPr marL="0" indent="0" eaLnBrk="1" hangingPunct="1">
              <a:lnSpc>
                <a:spcPct val="150000"/>
              </a:lnSpc>
              <a:spcBef>
                <a:spcPts val="600"/>
              </a:spcBef>
              <a:buFont typeface="Wingdings" pitchFamily="2" charset="2"/>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b) </a:t>
            </a:r>
            <a:r>
              <a:rPr lang="zh-CN" altLang="en-US" dirty="0">
                <a:effectLst/>
                <a:latin typeface="Times New Roman" panose="02020603050405020304" pitchFamily="18" charset="0"/>
                <a:ea typeface="楷体_GB2312" pitchFamily="49" charset="-122"/>
                <a:cs typeface="Times New Roman" panose="02020603050405020304" pitchFamily="18" charset="0"/>
              </a:rPr>
              <a:t>阴阳离子相互接触稳定；配位数大，稳定。</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2.3.5.2  </a:t>
            </a:r>
            <a:r>
              <a:rPr lang="zh-CN" altLang="en-US" dirty="0"/>
              <a:t>晶体的基本类型</a:t>
            </a:r>
            <a:endParaRPr lang="zh-CN" altLang="en-US" dirty="0">
              <a:latin typeface="Times New Roman" pitchFamily="18" charset="0"/>
            </a:endParaRPr>
          </a:p>
        </p:txBody>
      </p:sp>
      <p:sp>
        <p:nvSpPr>
          <p:cNvPr id="158724" name="Text Box 5"/>
          <p:cNvSpPr txBox="1">
            <a:spLocks noChangeArrowheads="1"/>
          </p:cNvSpPr>
          <p:nvPr/>
        </p:nvSpPr>
        <p:spPr bwMode="auto">
          <a:xfrm>
            <a:off x="547686" y="4437063"/>
            <a:ext cx="2582864"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1800" b="0" dirty="0">
                <a:latin typeface="Times New Roman" panose="02020603050405020304" pitchFamily="18" charset="0"/>
                <a:ea typeface="楷体_GB2312" pitchFamily="49" charset="-122"/>
                <a:cs typeface="Times New Roman" panose="02020603050405020304" pitchFamily="18" charset="0"/>
              </a:rPr>
              <a:t>NaCl</a:t>
            </a:r>
            <a:r>
              <a:rPr lang="zh-CN" altLang="en-US" sz="1800" b="0" dirty="0">
                <a:latin typeface="Times New Roman" panose="02020603050405020304" pitchFamily="18" charset="0"/>
                <a:ea typeface="楷体_GB2312" pitchFamily="49" charset="-122"/>
                <a:cs typeface="Times New Roman" panose="02020603050405020304" pitchFamily="18" charset="0"/>
              </a:rPr>
              <a:t>型，</a:t>
            </a:r>
            <a:r>
              <a:rPr lang="en-US" altLang="zh-CN" sz="1800" b="0" dirty="0">
                <a:latin typeface="Times New Roman" panose="02020603050405020304" pitchFamily="18" charset="0"/>
                <a:ea typeface="楷体_GB2312" pitchFamily="49" charset="-122"/>
                <a:cs typeface="Times New Roman" panose="02020603050405020304" pitchFamily="18" charset="0"/>
              </a:rPr>
              <a:t>6:6</a:t>
            </a:r>
          </a:p>
          <a:p>
            <a:pPr algn="ctr">
              <a:spcBef>
                <a:spcPct val="0"/>
              </a:spcBef>
              <a:buClrTx/>
              <a:buSzTx/>
              <a:buFontTx/>
              <a:buNone/>
            </a:pPr>
            <a:r>
              <a:rPr lang="en-US" altLang="zh-CN" sz="1800" b="0" dirty="0">
                <a:latin typeface="Times New Roman" panose="02020603050405020304" pitchFamily="18" charset="0"/>
                <a:ea typeface="楷体_GB2312" pitchFamily="49" charset="-122"/>
                <a:cs typeface="Times New Roman" panose="02020603050405020304" pitchFamily="18" charset="0"/>
              </a:rPr>
              <a:t>(</a:t>
            </a:r>
            <a:r>
              <a:rPr lang="zh-CN" altLang="en-US" sz="1800" b="0" dirty="0">
                <a:latin typeface="Times New Roman" panose="02020603050405020304" pitchFamily="18" charset="0"/>
                <a:ea typeface="楷体_GB2312" pitchFamily="49" charset="-122"/>
                <a:cs typeface="Times New Roman" panose="02020603050405020304" pitchFamily="18" charset="0"/>
              </a:rPr>
              <a:t>红球－</a:t>
            </a:r>
            <a:r>
              <a:rPr lang="en-US" altLang="zh-CN" sz="1800" b="0" dirty="0">
                <a:latin typeface="Times New Roman" panose="02020603050405020304" pitchFamily="18" charset="0"/>
                <a:ea typeface="楷体_GB2312" pitchFamily="49" charset="-122"/>
                <a:cs typeface="Times New Roman" panose="02020603050405020304" pitchFamily="18" charset="0"/>
              </a:rPr>
              <a:t>Na</a:t>
            </a:r>
            <a:r>
              <a:rPr lang="en-US" altLang="zh-CN" sz="1800" b="0" baseline="30000" dirty="0">
                <a:latin typeface="Times New Roman" panose="02020603050405020304" pitchFamily="18" charset="0"/>
                <a:ea typeface="楷体_GB2312" pitchFamily="49" charset="-122"/>
                <a:cs typeface="Times New Roman" panose="02020603050405020304" pitchFamily="18" charset="0"/>
              </a:rPr>
              <a:t>+</a:t>
            </a:r>
            <a:r>
              <a:rPr lang="en-US" altLang="zh-CN" sz="1800" b="0" dirty="0">
                <a:latin typeface="Times New Roman" panose="02020603050405020304" pitchFamily="18" charset="0"/>
                <a:ea typeface="楷体_GB2312" pitchFamily="49" charset="-122"/>
                <a:cs typeface="Times New Roman" panose="02020603050405020304" pitchFamily="18" charset="0"/>
              </a:rPr>
              <a:t>,  </a:t>
            </a:r>
            <a:r>
              <a:rPr lang="zh-CN" altLang="en-US" sz="1800" b="0" dirty="0">
                <a:latin typeface="Times New Roman" panose="02020603050405020304" pitchFamily="18" charset="0"/>
                <a:ea typeface="楷体_GB2312" pitchFamily="49" charset="-122"/>
                <a:cs typeface="Times New Roman" panose="02020603050405020304" pitchFamily="18" charset="0"/>
              </a:rPr>
              <a:t>绿球－</a:t>
            </a:r>
            <a:r>
              <a:rPr lang="en-US" altLang="zh-CN" sz="1800" b="0" dirty="0">
                <a:latin typeface="Times New Roman" panose="02020603050405020304" pitchFamily="18" charset="0"/>
                <a:ea typeface="楷体_GB2312" pitchFamily="49" charset="-122"/>
                <a:cs typeface="Times New Roman" panose="02020603050405020304" pitchFamily="18" charset="0"/>
              </a:rPr>
              <a:t>Cl</a:t>
            </a:r>
            <a:r>
              <a:rPr lang="en-US" altLang="zh-CN" sz="1800" b="0" baseline="30000" dirty="0">
                <a:latin typeface="Times New Roman" panose="02020603050405020304" pitchFamily="18" charset="0"/>
                <a:ea typeface="楷体_GB2312" pitchFamily="49" charset="-122"/>
                <a:cs typeface="Times New Roman" panose="02020603050405020304" pitchFamily="18" charset="0"/>
              </a:rPr>
              <a:t>-</a:t>
            </a:r>
            <a:r>
              <a:rPr lang="en-US" altLang="zh-CN" sz="1800" b="0" dirty="0">
                <a:latin typeface="Times New Roman" panose="02020603050405020304" pitchFamily="18" charset="0"/>
                <a:ea typeface="楷体_GB2312" pitchFamily="49" charset="-122"/>
                <a:cs typeface="Times New Roman" panose="02020603050405020304" pitchFamily="18" charset="0"/>
              </a:rPr>
              <a:t>)</a:t>
            </a:r>
          </a:p>
        </p:txBody>
      </p:sp>
      <p:sp>
        <p:nvSpPr>
          <p:cNvPr id="158725" name="Text Box 6"/>
          <p:cNvSpPr txBox="1">
            <a:spLocks noChangeArrowheads="1"/>
          </p:cNvSpPr>
          <p:nvPr/>
        </p:nvSpPr>
        <p:spPr bwMode="auto">
          <a:xfrm>
            <a:off x="3292475" y="4452938"/>
            <a:ext cx="2503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1800" b="0" dirty="0" err="1">
                <a:latin typeface="Times New Roman" panose="02020603050405020304" pitchFamily="18" charset="0"/>
                <a:ea typeface="楷体_GB2312" pitchFamily="49" charset="-122"/>
                <a:cs typeface="Times New Roman" panose="02020603050405020304" pitchFamily="18" charset="0"/>
              </a:rPr>
              <a:t>CsCl</a:t>
            </a:r>
            <a:r>
              <a:rPr lang="zh-CN" altLang="en-US" sz="1800" b="0" dirty="0">
                <a:latin typeface="Times New Roman" panose="02020603050405020304" pitchFamily="18" charset="0"/>
                <a:ea typeface="楷体_GB2312" pitchFamily="49" charset="-122"/>
                <a:cs typeface="Times New Roman" panose="02020603050405020304" pitchFamily="18" charset="0"/>
              </a:rPr>
              <a:t>型，</a:t>
            </a:r>
            <a:r>
              <a:rPr lang="en-US" altLang="zh-CN" sz="1800" b="0" dirty="0">
                <a:latin typeface="Times New Roman" panose="02020603050405020304" pitchFamily="18" charset="0"/>
                <a:ea typeface="楷体_GB2312" pitchFamily="49" charset="-122"/>
                <a:cs typeface="Times New Roman" panose="02020603050405020304" pitchFamily="18" charset="0"/>
              </a:rPr>
              <a:t>8:8</a:t>
            </a:r>
          </a:p>
          <a:p>
            <a:pPr algn="ctr">
              <a:spcBef>
                <a:spcPct val="0"/>
              </a:spcBef>
              <a:buClrTx/>
              <a:buSzTx/>
              <a:buFontTx/>
              <a:buNone/>
            </a:pPr>
            <a:r>
              <a:rPr lang="en-US" altLang="zh-CN" sz="1800" b="0" dirty="0">
                <a:latin typeface="Times New Roman" panose="02020603050405020304" pitchFamily="18" charset="0"/>
                <a:ea typeface="楷体_GB2312" pitchFamily="49" charset="-122"/>
                <a:cs typeface="Times New Roman" panose="02020603050405020304" pitchFamily="18" charset="0"/>
              </a:rPr>
              <a:t>(</a:t>
            </a:r>
            <a:r>
              <a:rPr lang="zh-CN" altLang="en-US" sz="1800" b="0" dirty="0">
                <a:latin typeface="Times New Roman" panose="02020603050405020304" pitchFamily="18" charset="0"/>
                <a:ea typeface="楷体_GB2312" pitchFamily="49" charset="-122"/>
                <a:cs typeface="Times New Roman" panose="02020603050405020304" pitchFamily="18" charset="0"/>
              </a:rPr>
              <a:t>红球－</a:t>
            </a:r>
            <a:r>
              <a:rPr lang="en-US" altLang="zh-CN" sz="1800" b="0" dirty="0">
                <a:latin typeface="Times New Roman" panose="02020603050405020304" pitchFamily="18" charset="0"/>
                <a:ea typeface="楷体_GB2312" pitchFamily="49" charset="-122"/>
                <a:cs typeface="Times New Roman" panose="02020603050405020304" pitchFamily="18" charset="0"/>
              </a:rPr>
              <a:t>Cs</a:t>
            </a:r>
            <a:r>
              <a:rPr lang="en-US" altLang="zh-CN" sz="1800" b="0" baseline="30000" dirty="0">
                <a:latin typeface="Times New Roman" panose="02020603050405020304" pitchFamily="18" charset="0"/>
                <a:ea typeface="楷体_GB2312" pitchFamily="49" charset="-122"/>
                <a:cs typeface="Times New Roman" panose="02020603050405020304" pitchFamily="18" charset="0"/>
              </a:rPr>
              <a:t>+</a:t>
            </a:r>
            <a:r>
              <a:rPr lang="en-US" altLang="zh-CN" sz="1800" b="0" dirty="0">
                <a:latin typeface="Times New Roman" panose="02020603050405020304" pitchFamily="18" charset="0"/>
                <a:ea typeface="楷体_GB2312" pitchFamily="49" charset="-122"/>
                <a:cs typeface="Times New Roman" panose="02020603050405020304" pitchFamily="18" charset="0"/>
              </a:rPr>
              <a:t>, </a:t>
            </a:r>
            <a:r>
              <a:rPr lang="zh-CN" altLang="en-US" sz="1800" b="0" dirty="0">
                <a:latin typeface="Times New Roman" panose="02020603050405020304" pitchFamily="18" charset="0"/>
                <a:ea typeface="楷体_GB2312" pitchFamily="49" charset="-122"/>
                <a:cs typeface="Times New Roman" panose="02020603050405020304" pitchFamily="18" charset="0"/>
              </a:rPr>
              <a:t>绿球－</a:t>
            </a:r>
            <a:r>
              <a:rPr lang="en-US" altLang="zh-CN" sz="1800" b="0" dirty="0">
                <a:latin typeface="Times New Roman" panose="02020603050405020304" pitchFamily="18" charset="0"/>
                <a:ea typeface="楷体_GB2312" pitchFamily="49" charset="-122"/>
                <a:cs typeface="Times New Roman" panose="02020603050405020304" pitchFamily="18" charset="0"/>
              </a:rPr>
              <a:t>Cl</a:t>
            </a:r>
            <a:r>
              <a:rPr lang="en-US" altLang="zh-CN" sz="1800" b="0" baseline="30000" dirty="0">
                <a:latin typeface="Times New Roman" panose="02020603050405020304" pitchFamily="18" charset="0"/>
                <a:ea typeface="楷体_GB2312" pitchFamily="49" charset="-122"/>
                <a:cs typeface="Times New Roman" panose="02020603050405020304" pitchFamily="18" charset="0"/>
              </a:rPr>
              <a:t>-</a:t>
            </a:r>
            <a:r>
              <a:rPr lang="en-US" altLang="zh-CN" sz="1800" b="0" dirty="0">
                <a:latin typeface="Times New Roman" panose="02020603050405020304" pitchFamily="18" charset="0"/>
                <a:ea typeface="楷体_GB2312" pitchFamily="49" charset="-122"/>
                <a:cs typeface="Times New Roman" panose="02020603050405020304" pitchFamily="18" charset="0"/>
              </a:rPr>
              <a:t>)</a:t>
            </a:r>
          </a:p>
        </p:txBody>
      </p:sp>
      <p:sp>
        <p:nvSpPr>
          <p:cNvPr id="158726" name="Text Box 7"/>
          <p:cNvSpPr txBox="1">
            <a:spLocks noChangeArrowheads="1"/>
          </p:cNvSpPr>
          <p:nvPr/>
        </p:nvSpPr>
        <p:spPr bwMode="auto">
          <a:xfrm>
            <a:off x="6188075" y="4433888"/>
            <a:ext cx="25606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1800" b="0" dirty="0">
                <a:latin typeface="Times New Roman" panose="02020603050405020304" pitchFamily="18" charset="0"/>
                <a:ea typeface="楷体_GB2312" pitchFamily="49" charset="-122"/>
                <a:cs typeface="Times New Roman" panose="02020603050405020304" pitchFamily="18" charset="0"/>
              </a:rPr>
              <a:t>ZnS</a:t>
            </a:r>
            <a:r>
              <a:rPr lang="zh-CN" altLang="en-US" sz="1800" b="0" dirty="0">
                <a:latin typeface="Times New Roman" panose="02020603050405020304" pitchFamily="18" charset="0"/>
                <a:ea typeface="楷体_GB2312" pitchFamily="49" charset="-122"/>
                <a:cs typeface="Times New Roman" panose="02020603050405020304" pitchFamily="18" charset="0"/>
              </a:rPr>
              <a:t>型，</a:t>
            </a:r>
            <a:r>
              <a:rPr lang="en-US" altLang="zh-CN" sz="1800" b="0" dirty="0">
                <a:latin typeface="Times New Roman" panose="02020603050405020304" pitchFamily="18" charset="0"/>
                <a:ea typeface="楷体_GB2312" pitchFamily="49" charset="-122"/>
                <a:cs typeface="Times New Roman" panose="02020603050405020304" pitchFamily="18" charset="0"/>
              </a:rPr>
              <a:t>4:4</a:t>
            </a:r>
          </a:p>
          <a:p>
            <a:pPr algn="ctr">
              <a:spcBef>
                <a:spcPct val="0"/>
              </a:spcBef>
              <a:buClrTx/>
              <a:buSzTx/>
              <a:buFontTx/>
              <a:buNone/>
            </a:pPr>
            <a:r>
              <a:rPr lang="en-US" altLang="zh-CN" sz="1800" b="0" dirty="0">
                <a:latin typeface="Times New Roman" panose="02020603050405020304" pitchFamily="18" charset="0"/>
                <a:ea typeface="楷体_GB2312" pitchFamily="49" charset="-122"/>
                <a:cs typeface="Times New Roman" panose="02020603050405020304" pitchFamily="18" charset="0"/>
              </a:rPr>
              <a:t>(</a:t>
            </a:r>
            <a:r>
              <a:rPr lang="zh-CN" altLang="en-US" sz="1800" b="0" dirty="0">
                <a:latin typeface="Times New Roman" panose="02020603050405020304" pitchFamily="18" charset="0"/>
                <a:ea typeface="楷体_GB2312" pitchFamily="49" charset="-122"/>
                <a:cs typeface="Times New Roman" panose="02020603050405020304" pitchFamily="18" charset="0"/>
              </a:rPr>
              <a:t>红球－</a:t>
            </a:r>
            <a:r>
              <a:rPr lang="en-US" altLang="zh-CN" sz="1800" b="0" dirty="0">
                <a:latin typeface="Times New Roman" panose="02020603050405020304" pitchFamily="18" charset="0"/>
                <a:ea typeface="楷体_GB2312" pitchFamily="49" charset="-122"/>
                <a:cs typeface="Times New Roman" panose="02020603050405020304" pitchFamily="18" charset="0"/>
              </a:rPr>
              <a:t>Zn</a:t>
            </a:r>
            <a:r>
              <a:rPr lang="en-US" altLang="zh-CN" sz="1800" b="0" baseline="30000" dirty="0">
                <a:latin typeface="Times New Roman" panose="02020603050405020304" pitchFamily="18" charset="0"/>
                <a:ea typeface="楷体_GB2312" pitchFamily="49" charset="-122"/>
                <a:cs typeface="Times New Roman" panose="02020603050405020304" pitchFamily="18" charset="0"/>
              </a:rPr>
              <a:t>2+</a:t>
            </a:r>
            <a:r>
              <a:rPr lang="en-US" altLang="zh-CN" sz="1800" b="0" dirty="0">
                <a:latin typeface="Times New Roman" panose="02020603050405020304" pitchFamily="18" charset="0"/>
                <a:ea typeface="楷体_GB2312" pitchFamily="49" charset="-122"/>
                <a:cs typeface="Times New Roman" panose="02020603050405020304" pitchFamily="18" charset="0"/>
              </a:rPr>
              <a:t>, </a:t>
            </a:r>
            <a:r>
              <a:rPr lang="zh-CN" altLang="en-US" sz="1800" b="0" dirty="0">
                <a:latin typeface="Times New Roman" panose="02020603050405020304" pitchFamily="18" charset="0"/>
                <a:ea typeface="楷体_GB2312" pitchFamily="49" charset="-122"/>
                <a:cs typeface="Times New Roman" panose="02020603050405020304" pitchFamily="18" charset="0"/>
              </a:rPr>
              <a:t>绿球－</a:t>
            </a:r>
            <a:r>
              <a:rPr lang="en-US" altLang="zh-CN" sz="1800" b="0" dirty="0">
                <a:latin typeface="Times New Roman" panose="02020603050405020304" pitchFamily="18" charset="0"/>
                <a:ea typeface="楷体_GB2312" pitchFamily="49" charset="-122"/>
                <a:cs typeface="Times New Roman" panose="02020603050405020304" pitchFamily="18" charset="0"/>
              </a:rPr>
              <a:t>S</a:t>
            </a:r>
            <a:r>
              <a:rPr lang="en-US" altLang="zh-CN" sz="1800" b="0" baseline="30000" dirty="0">
                <a:latin typeface="Times New Roman" panose="02020603050405020304" pitchFamily="18" charset="0"/>
                <a:ea typeface="楷体_GB2312" pitchFamily="49" charset="-122"/>
                <a:cs typeface="Times New Roman" panose="02020603050405020304" pitchFamily="18" charset="0"/>
              </a:rPr>
              <a:t>2-</a:t>
            </a:r>
            <a:r>
              <a:rPr lang="en-US" altLang="zh-CN" sz="1800" b="0" dirty="0">
                <a:latin typeface="Times New Roman" panose="02020603050405020304" pitchFamily="18" charset="0"/>
                <a:ea typeface="楷体_GB2312" pitchFamily="49" charset="-122"/>
                <a:cs typeface="Times New Roman" panose="02020603050405020304" pitchFamily="18" charset="0"/>
              </a:rPr>
              <a:t>)</a:t>
            </a:r>
          </a:p>
        </p:txBody>
      </p:sp>
      <p:pic>
        <p:nvPicPr>
          <p:cNvPr id="158727" name="Picture 8" descr="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075" y="1557338"/>
            <a:ext cx="2560638"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8" name="Picture 9" descr="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475" y="1576388"/>
            <a:ext cx="2503488"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9" name="Picture 10" descr="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75" y="1563688"/>
            <a:ext cx="2582863"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30" name="矩形 9"/>
          <p:cNvSpPr>
            <a:spLocks noChangeArrowheads="1"/>
          </p:cNvSpPr>
          <p:nvPr/>
        </p:nvSpPr>
        <p:spPr bwMode="auto">
          <a:xfrm>
            <a:off x="1763688" y="5732463"/>
            <a:ext cx="57213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90000"/>
              </a:lnSpc>
              <a:buClr>
                <a:schemeClr val="hlink"/>
              </a:buClr>
              <a:buSzTx/>
              <a:buFontTx/>
              <a:buNone/>
            </a:pPr>
            <a:r>
              <a:rPr kumimoji="1" lang="en-US" altLang="zh-CN" b="0" dirty="0">
                <a:latin typeface="Times New Roman" panose="02020603050405020304" pitchFamily="18" charset="0"/>
                <a:ea typeface="华文中宋" pitchFamily="2" charset="-122"/>
                <a:cs typeface="Times New Roman" panose="02020603050405020304" pitchFamily="18" charset="0"/>
              </a:rPr>
              <a:t>AB</a:t>
            </a:r>
            <a:r>
              <a:rPr kumimoji="1" lang="zh-CN" altLang="en-US" b="0" dirty="0">
                <a:latin typeface="Times New Roman" panose="02020603050405020304" pitchFamily="18" charset="0"/>
                <a:ea typeface="华文中宋" pitchFamily="2" charset="-122"/>
                <a:cs typeface="Times New Roman" panose="02020603050405020304" pitchFamily="18" charset="0"/>
              </a:rPr>
              <a:t>型离子化合物的三种晶胞示意图</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250825" y="333375"/>
            <a:ext cx="5329238" cy="581025"/>
          </a:xfrm>
        </p:spPr>
        <p:txBody>
          <a:bodyPr/>
          <a:lstStyle/>
          <a:p>
            <a:pPr eaLnBrk="1" hangingPunct="1"/>
            <a:r>
              <a:rPr lang="en-US" altLang="zh-CN" dirty="0">
                <a:latin typeface="Arial" panose="020B0604020202020204" pitchFamily="34" charset="0"/>
                <a:cs typeface="Arial" panose="020B0604020202020204" pitchFamily="34" charset="0"/>
              </a:rPr>
              <a:t>2.3.5.2  </a:t>
            </a:r>
            <a:r>
              <a:rPr lang="zh-CN" altLang="en-US" dirty="0"/>
              <a:t>晶体的基本类型</a:t>
            </a:r>
            <a:endParaRPr lang="zh-CN" altLang="en-US" i="1" dirty="0"/>
          </a:p>
        </p:txBody>
      </p:sp>
      <p:sp>
        <p:nvSpPr>
          <p:cNvPr id="974851" name="Rectangle 3"/>
          <p:cNvSpPr>
            <a:spLocks noGrp="1" noChangeArrowheads="1"/>
          </p:cNvSpPr>
          <p:nvPr>
            <p:ph idx="1"/>
          </p:nvPr>
        </p:nvSpPr>
        <p:spPr>
          <a:xfrm>
            <a:off x="250825" y="1125538"/>
            <a:ext cx="3952875" cy="5232400"/>
          </a:xfrm>
        </p:spPr>
        <p:txBody>
          <a:bodyPr/>
          <a:lstStyle/>
          <a:p>
            <a:pPr algn="just" eaLnBrk="1" hangingPunct="1">
              <a:buFont typeface="Wingdings" pitchFamily="2" charset="2"/>
              <a:buNone/>
              <a:defRPr/>
            </a:pPr>
            <a:r>
              <a:rPr lang="en-US" altLang="zh-CN" dirty="0">
                <a:solidFill>
                  <a:srgbClr val="FF0000"/>
                </a:solidFill>
                <a:effectLst/>
                <a:latin typeface="+mj-ea"/>
                <a:ea typeface="+mj-ea"/>
              </a:rPr>
              <a:t>(2) </a:t>
            </a:r>
            <a:r>
              <a:rPr lang="zh-CN" altLang="en-US" dirty="0">
                <a:solidFill>
                  <a:srgbClr val="FF0000"/>
                </a:solidFill>
                <a:effectLst/>
                <a:latin typeface="+mj-ea"/>
                <a:ea typeface="+mj-ea"/>
              </a:rPr>
              <a:t>原子晶体</a:t>
            </a:r>
            <a:endParaRPr lang="en-US" altLang="zh-CN" dirty="0">
              <a:solidFill>
                <a:srgbClr val="FF0000"/>
              </a:solidFill>
              <a:effectLst/>
              <a:latin typeface="+mj-ea"/>
              <a:ea typeface="+mj-ea"/>
            </a:endParaRPr>
          </a:p>
          <a:p>
            <a:pPr algn="just" eaLnBrk="1" hangingPunct="1">
              <a:buFont typeface="Wingdings" pitchFamily="2" charset="2"/>
              <a:buNone/>
              <a:defRPr/>
            </a:pPr>
            <a:endParaRPr lang="en-US" altLang="zh-CN" dirty="0">
              <a:solidFill>
                <a:srgbClr val="FF0000"/>
              </a:solidFill>
              <a:effectLst/>
              <a:latin typeface="+mj-ea"/>
              <a:ea typeface="+mj-ea"/>
            </a:endParaRPr>
          </a:p>
          <a:p>
            <a:pPr algn="just" eaLnBrk="1" hangingPunct="1">
              <a:buClrTx/>
              <a:defRPr/>
            </a:pPr>
            <a:r>
              <a:rPr lang="zh-CN" altLang="en-US" dirty="0">
                <a:effectLst/>
                <a:latin typeface="仿宋" pitchFamily="49" charset="-122"/>
                <a:ea typeface="仿宋" pitchFamily="49" charset="-122"/>
              </a:rPr>
              <a:t>原子晶体中对称的排列的物质是原子，原子之间以</a:t>
            </a:r>
            <a:r>
              <a:rPr lang="zh-CN" altLang="en-US" dirty="0">
                <a:solidFill>
                  <a:srgbClr val="FF0000"/>
                </a:solidFill>
                <a:effectLst/>
                <a:latin typeface="仿宋" pitchFamily="49" charset="-122"/>
                <a:ea typeface="仿宋" pitchFamily="49" charset="-122"/>
              </a:rPr>
              <a:t>共价键</a:t>
            </a:r>
            <a:r>
              <a:rPr lang="zh-CN" altLang="en-US" dirty="0">
                <a:effectLst/>
                <a:latin typeface="仿宋" pitchFamily="49" charset="-122"/>
                <a:ea typeface="仿宋" pitchFamily="49" charset="-122"/>
              </a:rPr>
              <a:t>形成一个整体。</a:t>
            </a:r>
          </a:p>
          <a:p>
            <a:pPr algn="just" eaLnBrk="1" hangingPunct="1">
              <a:buClrTx/>
              <a:defRPr/>
            </a:pPr>
            <a:r>
              <a:rPr lang="zh-CN" altLang="en-US" dirty="0">
                <a:effectLst/>
                <a:latin typeface="仿宋" pitchFamily="49" charset="-122"/>
                <a:ea typeface="仿宋" pitchFamily="49" charset="-122"/>
              </a:rPr>
              <a:t>一个原子的配位原子数目取决于它的杂化轨道数，一般不大。</a:t>
            </a:r>
          </a:p>
          <a:p>
            <a:pPr algn="just" eaLnBrk="1" hangingPunct="1">
              <a:buClrTx/>
              <a:defRPr/>
            </a:pPr>
            <a:r>
              <a:rPr lang="zh-CN" altLang="en-US" dirty="0">
                <a:effectLst/>
                <a:latin typeface="仿宋" pitchFamily="49" charset="-122"/>
                <a:ea typeface="仿宋" pitchFamily="49" charset="-122"/>
              </a:rPr>
              <a:t>原子晶体通常有非常高的熔点和硬度。</a:t>
            </a:r>
          </a:p>
        </p:txBody>
      </p:sp>
      <p:pic>
        <p:nvPicPr>
          <p:cNvPr id="974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1268413"/>
            <a:ext cx="471646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4851">
                                            <p:txEl>
                                              <p:pRg st="0" end="0"/>
                                            </p:txEl>
                                          </p:spTgt>
                                        </p:tgtEl>
                                        <p:attrNameLst>
                                          <p:attrName>style.visibility</p:attrName>
                                        </p:attrNameLst>
                                      </p:cBhvr>
                                      <p:to>
                                        <p:strVal val="visible"/>
                                      </p:to>
                                    </p:set>
                                    <p:animEffect transition="in" filter="blinds(horizontal)">
                                      <p:cBhvr>
                                        <p:cTn id="7" dur="500"/>
                                        <p:tgtEl>
                                          <p:spTgt spid="9748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4851">
                                            <p:txEl>
                                              <p:pRg st="2" end="2"/>
                                            </p:txEl>
                                          </p:spTgt>
                                        </p:tgtEl>
                                        <p:attrNameLst>
                                          <p:attrName>style.visibility</p:attrName>
                                        </p:attrNameLst>
                                      </p:cBhvr>
                                      <p:to>
                                        <p:strVal val="visible"/>
                                      </p:to>
                                    </p:set>
                                    <p:animEffect transition="in" filter="blinds(horizontal)">
                                      <p:cBhvr>
                                        <p:cTn id="12" dur="500"/>
                                        <p:tgtEl>
                                          <p:spTgt spid="97485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74851">
                                            <p:txEl>
                                              <p:pRg st="3" end="3"/>
                                            </p:txEl>
                                          </p:spTgt>
                                        </p:tgtEl>
                                        <p:attrNameLst>
                                          <p:attrName>style.visibility</p:attrName>
                                        </p:attrNameLst>
                                      </p:cBhvr>
                                      <p:to>
                                        <p:strVal val="visible"/>
                                      </p:to>
                                    </p:set>
                                    <p:animEffect transition="in" filter="blinds(horizontal)">
                                      <p:cBhvr>
                                        <p:cTn id="17" dur="500"/>
                                        <p:tgtEl>
                                          <p:spTgt spid="97485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74851">
                                            <p:txEl>
                                              <p:pRg st="4" end="4"/>
                                            </p:txEl>
                                          </p:spTgt>
                                        </p:tgtEl>
                                        <p:attrNameLst>
                                          <p:attrName>style.visibility</p:attrName>
                                        </p:attrNameLst>
                                      </p:cBhvr>
                                      <p:to>
                                        <p:strVal val="visible"/>
                                      </p:to>
                                    </p:set>
                                    <p:animEffect transition="in" filter="blinds(horizontal)">
                                      <p:cBhvr>
                                        <p:cTn id="22" dur="500"/>
                                        <p:tgtEl>
                                          <p:spTgt spid="97485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974852"/>
                                        </p:tgtEl>
                                        <p:attrNameLst>
                                          <p:attrName>style.visibility</p:attrName>
                                        </p:attrNameLst>
                                      </p:cBhvr>
                                      <p:to>
                                        <p:strVal val="visible"/>
                                      </p:to>
                                    </p:set>
                                    <p:animEffect transition="in" filter="blinds(horizontal)">
                                      <p:cBhvr>
                                        <p:cTn id="27" dur="500"/>
                                        <p:tgtEl>
                                          <p:spTgt spid="974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228600" y="404664"/>
            <a:ext cx="4775200" cy="457200"/>
          </a:xfrm>
        </p:spPr>
        <p:txBody>
          <a:bodyPr/>
          <a:lstStyle/>
          <a:p>
            <a:pPr eaLnBrk="1" hangingPunct="1"/>
            <a:r>
              <a:rPr lang="en-US" altLang="zh-CN" dirty="0">
                <a:latin typeface="Arial" panose="020B0604020202020204" pitchFamily="34" charset="0"/>
                <a:cs typeface="Arial" panose="020B0604020202020204" pitchFamily="34" charset="0"/>
              </a:rPr>
              <a:t>2.3.5.2  </a:t>
            </a:r>
            <a:r>
              <a:rPr lang="zh-CN" altLang="en-US" dirty="0"/>
              <a:t>晶体的基本类型</a:t>
            </a:r>
            <a:endParaRPr lang="zh-CN" altLang="en-US" i="1" dirty="0"/>
          </a:p>
        </p:txBody>
      </p:sp>
      <p:sp>
        <p:nvSpPr>
          <p:cNvPr id="123907" name="Rectangle 3"/>
          <p:cNvSpPr>
            <a:spLocks noGrp="1" noChangeArrowheads="1"/>
          </p:cNvSpPr>
          <p:nvPr>
            <p:ph idx="1"/>
          </p:nvPr>
        </p:nvSpPr>
        <p:spPr>
          <a:xfrm>
            <a:off x="228600" y="1143000"/>
            <a:ext cx="4559424" cy="5410200"/>
          </a:xfrm>
        </p:spPr>
        <p:txBody>
          <a:bodyPr/>
          <a:lstStyle/>
          <a:p>
            <a:pPr eaLnBrk="1" hangingPunct="1">
              <a:buFont typeface="Wingdings" pitchFamily="2" charset="2"/>
              <a:buNone/>
              <a:defRPr/>
            </a:pPr>
            <a:r>
              <a:rPr lang="en-US" altLang="zh-CN" dirty="0">
                <a:solidFill>
                  <a:srgbClr val="FF0000"/>
                </a:solidFill>
                <a:effectLst/>
                <a:latin typeface="Arial" panose="020B0604020202020204" pitchFamily="34" charset="0"/>
                <a:ea typeface="+mj-ea"/>
                <a:cs typeface="Arial" panose="020B0604020202020204" pitchFamily="34" charset="0"/>
              </a:rPr>
              <a:t>(3) </a:t>
            </a:r>
            <a:r>
              <a:rPr lang="zh-CN" altLang="en-US" dirty="0">
                <a:solidFill>
                  <a:srgbClr val="FF0000"/>
                </a:solidFill>
                <a:effectLst/>
                <a:latin typeface="Arial" panose="020B0604020202020204" pitchFamily="34" charset="0"/>
                <a:ea typeface="+mj-ea"/>
                <a:cs typeface="Arial" panose="020B0604020202020204" pitchFamily="34" charset="0"/>
              </a:rPr>
              <a:t>分子晶体</a:t>
            </a:r>
            <a:endParaRPr lang="en-US" altLang="zh-CN" dirty="0">
              <a:solidFill>
                <a:srgbClr val="FF0000"/>
              </a:solidFill>
              <a:effectLst/>
              <a:latin typeface="Arial" panose="020B0604020202020204" pitchFamily="34" charset="0"/>
              <a:ea typeface="+mj-ea"/>
              <a:cs typeface="Arial" panose="020B0604020202020204" pitchFamily="34" charset="0"/>
            </a:endParaRPr>
          </a:p>
          <a:p>
            <a:pPr eaLnBrk="1" hangingPunct="1">
              <a:buClr>
                <a:srgbClr val="0000FF"/>
              </a:buClr>
              <a:defRPr/>
            </a:pPr>
            <a:r>
              <a:rPr lang="zh-CN" altLang="en-US" dirty="0">
                <a:effectLst/>
                <a:latin typeface="仿宋" pitchFamily="49" charset="-122"/>
                <a:ea typeface="仿宋" pitchFamily="49" charset="-122"/>
              </a:rPr>
              <a:t>分子晶体中对称排列的物质是分子，分子之间以分子间力相结合。</a:t>
            </a:r>
          </a:p>
          <a:p>
            <a:pPr eaLnBrk="1" hangingPunct="1">
              <a:buClr>
                <a:srgbClr val="0000FF"/>
              </a:buClr>
              <a:defRPr/>
            </a:pPr>
            <a:r>
              <a:rPr lang="zh-CN" altLang="en-US" dirty="0">
                <a:effectLst/>
                <a:latin typeface="仿宋" pitchFamily="49" charset="-122"/>
                <a:ea typeface="仿宋" pitchFamily="49" charset="-122"/>
              </a:rPr>
              <a:t>由于</a:t>
            </a:r>
            <a:r>
              <a:rPr lang="zh-CN" altLang="en-US" dirty="0">
                <a:solidFill>
                  <a:srgbClr val="0000FF"/>
                </a:solidFill>
                <a:effectLst/>
                <a:latin typeface="仿宋" pitchFamily="49" charset="-122"/>
                <a:ea typeface="仿宋" pitchFamily="49" charset="-122"/>
              </a:rPr>
              <a:t>分子间力没有方向性和饱和性</a:t>
            </a:r>
            <a:r>
              <a:rPr lang="zh-CN" altLang="en-US" dirty="0">
                <a:effectLst/>
                <a:latin typeface="仿宋" pitchFamily="49" charset="-122"/>
                <a:ea typeface="仿宋" pitchFamily="49" charset="-122"/>
              </a:rPr>
              <a:t>。所以分子晶体尽可能趋于紧密方式堆积，其配位数可高达12。</a:t>
            </a:r>
          </a:p>
          <a:p>
            <a:pPr eaLnBrk="1" hangingPunct="1">
              <a:buClr>
                <a:srgbClr val="0000FF"/>
              </a:buClr>
              <a:defRPr/>
            </a:pPr>
            <a:r>
              <a:rPr lang="zh-CN" altLang="en-US" dirty="0">
                <a:effectLst/>
                <a:latin typeface="仿宋" pitchFamily="49" charset="-122"/>
                <a:ea typeface="仿宋" pitchFamily="49" charset="-122"/>
              </a:rPr>
              <a:t>分子晶体具有</a:t>
            </a:r>
            <a:r>
              <a:rPr lang="zh-CN" altLang="en-US" dirty="0">
                <a:solidFill>
                  <a:srgbClr val="0000FF"/>
                </a:solidFill>
                <a:effectLst/>
                <a:latin typeface="仿宋" pitchFamily="49" charset="-122"/>
                <a:ea typeface="仿宋" pitchFamily="49" charset="-122"/>
              </a:rPr>
              <a:t>较低的熔点、沸点和较小的硬度，一般不导电。</a:t>
            </a:r>
          </a:p>
        </p:txBody>
      </p:sp>
      <p:pic>
        <p:nvPicPr>
          <p:cNvPr id="9769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888" t="1054" r="1724"/>
          <a:stretch/>
        </p:blipFill>
        <p:spPr bwMode="auto">
          <a:xfrm>
            <a:off x="4788024" y="1340768"/>
            <a:ext cx="4127376" cy="425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Text Box 6"/>
          <p:cNvSpPr txBox="1">
            <a:spLocks noChangeArrowheads="1"/>
          </p:cNvSpPr>
          <p:nvPr/>
        </p:nvSpPr>
        <p:spPr bwMode="auto">
          <a:xfrm>
            <a:off x="4572000" y="5791200"/>
            <a:ext cx="4419600" cy="52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lnSpc>
                <a:spcPct val="110000"/>
              </a:lnSpc>
              <a:spcBef>
                <a:spcPct val="50000"/>
              </a:spcBef>
              <a:buClrTx/>
              <a:buSzTx/>
              <a:buFontTx/>
              <a:buNone/>
            </a:pPr>
            <a:r>
              <a:rPr kumimoji="1" lang="en-US" altLang="zh-CN" b="0" dirty="0">
                <a:latin typeface="Times New Roman" pitchFamily="18" charset="0"/>
                <a:ea typeface="黑体" pitchFamily="49" charset="-122"/>
              </a:rPr>
              <a:t>CO</a:t>
            </a:r>
            <a:r>
              <a:rPr kumimoji="1" lang="en-US" altLang="zh-CN" b="0" baseline="-25000" dirty="0">
                <a:latin typeface="Times New Roman" pitchFamily="18" charset="0"/>
                <a:ea typeface="黑体" pitchFamily="49" charset="-122"/>
              </a:rPr>
              <a:t>2</a:t>
            </a:r>
            <a:r>
              <a:rPr kumimoji="1" lang="zh-CN" altLang="en-US" b="0" dirty="0">
                <a:latin typeface="Times New Roman" pitchFamily="18" charset="0"/>
                <a:ea typeface="黑体" pitchFamily="49" charset="-122"/>
              </a:rPr>
              <a:t>晶体结构</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76900"/>
                                        </p:tgtEl>
                                        <p:attrNameLst>
                                          <p:attrName>style.visibility</p:attrName>
                                        </p:attrNameLst>
                                      </p:cBhvr>
                                      <p:to>
                                        <p:strVal val="visible"/>
                                      </p:to>
                                    </p:set>
                                    <p:animEffect transition="in" filter="blinds(horizontal)">
                                      <p:cBhvr>
                                        <p:cTn id="7" dur="500"/>
                                        <p:tgtEl>
                                          <p:spTgt spid="976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3"/>
          <p:cNvSpPr>
            <a:spLocks noGrp="1" noChangeArrowheads="1"/>
          </p:cNvSpPr>
          <p:nvPr>
            <p:ph type="body" idx="1"/>
          </p:nvPr>
        </p:nvSpPr>
        <p:spPr>
          <a:xfrm>
            <a:off x="323528" y="1052513"/>
            <a:ext cx="8640960" cy="2520950"/>
          </a:xfrm>
        </p:spPr>
        <p:txBody>
          <a:bodyPr/>
          <a:lstStyle/>
          <a:p>
            <a:pPr marL="0" indent="0" eaLnBrk="1" hangingPunct="1">
              <a:buFont typeface="Wingdings" pitchFamily="2" charset="2"/>
              <a:buNone/>
              <a:defRPr/>
            </a:pPr>
            <a:r>
              <a:rPr lang="zh-CN" altLang="en-US" dirty="0">
                <a:solidFill>
                  <a:srgbClr val="FF0000"/>
                </a:solidFill>
                <a:effectLst/>
                <a:latin typeface="+mj-ea"/>
                <a:ea typeface="+mj-ea"/>
              </a:rPr>
              <a:t>（</a:t>
            </a:r>
            <a:r>
              <a:rPr lang="en-US" altLang="zh-CN" dirty="0">
                <a:solidFill>
                  <a:srgbClr val="FF0000"/>
                </a:solidFill>
                <a:effectLst/>
                <a:latin typeface="+mj-ea"/>
                <a:ea typeface="+mj-ea"/>
              </a:rPr>
              <a:t>4</a:t>
            </a:r>
            <a:r>
              <a:rPr lang="zh-CN" altLang="en-US" dirty="0">
                <a:solidFill>
                  <a:srgbClr val="FF0000"/>
                </a:solidFill>
                <a:effectLst/>
                <a:latin typeface="+mj-ea"/>
                <a:ea typeface="+mj-ea"/>
              </a:rPr>
              <a:t>）金属晶体</a:t>
            </a:r>
            <a:endParaRPr lang="en-US" altLang="zh-CN" dirty="0">
              <a:solidFill>
                <a:srgbClr val="FF0000"/>
              </a:solidFill>
              <a:effectLst/>
              <a:latin typeface="+mj-ea"/>
              <a:ea typeface="+mj-ea"/>
            </a:endParaRPr>
          </a:p>
          <a:p>
            <a:pPr marL="0" indent="0" eaLnBrk="1" hangingPunct="1">
              <a:lnSpc>
                <a:spcPct val="130000"/>
              </a:lnSpc>
              <a:buFont typeface="Wingdings" pitchFamily="2" charset="2"/>
              <a:buNone/>
              <a:defRPr/>
            </a:pPr>
            <a:r>
              <a:rPr lang="zh-CN" altLang="en-US" b="0" dirty="0">
                <a:effectLst/>
                <a:ea typeface="楷体_GB2312" pitchFamily="49" charset="-122"/>
              </a:rPr>
              <a:t>金属晶体是金属原子或离子彼此靠</a:t>
            </a:r>
            <a:r>
              <a:rPr lang="zh-CN" altLang="en-US" b="0" dirty="0">
                <a:solidFill>
                  <a:srgbClr val="FF0000"/>
                </a:solidFill>
                <a:effectLst/>
                <a:ea typeface="楷体_GB2312" pitchFamily="49" charset="-122"/>
              </a:rPr>
              <a:t>金属键</a:t>
            </a:r>
            <a:r>
              <a:rPr lang="zh-CN" altLang="en-US" b="0" dirty="0">
                <a:effectLst/>
                <a:ea typeface="楷体_GB2312" pitchFamily="49" charset="-122"/>
              </a:rPr>
              <a:t>结合而成的。金属键没有方向性，金属晶体内原子以配位数高为特征。</a:t>
            </a:r>
          </a:p>
        </p:txBody>
      </p:sp>
      <p:grpSp>
        <p:nvGrpSpPr>
          <p:cNvPr id="161796" name="Group 105"/>
          <p:cNvGrpSpPr>
            <a:grpSpLocks/>
          </p:cNvGrpSpPr>
          <p:nvPr/>
        </p:nvGrpSpPr>
        <p:grpSpPr bwMode="auto">
          <a:xfrm>
            <a:off x="1187450" y="3585741"/>
            <a:ext cx="7134225" cy="2795587"/>
            <a:chOff x="672" y="2160"/>
            <a:chExt cx="4494" cy="1761"/>
          </a:xfrm>
        </p:grpSpPr>
        <p:grpSp>
          <p:nvGrpSpPr>
            <p:cNvPr id="161797" name="Group 7"/>
            <p:cNvGrpSpPr>
              <a:grpSpLocks/>
            </p:cNvGrpSpPr>
            <p:nvPr/>
          </p:nvGrpSpPr>
          <p:grpSpPr bwMode="auto">
            <a:xfrm>
              <a:off x="2304" y="2208"/>
              <a:ext cx="1200" cy="1152"/>
              <a:chOff x="2352" y="816"/>
              <a:chExt cx="1440" cy="1392"/>
            </a:xfrm>
          </p:grpSpPr>
          <p:sp>
            <p:nvSpPr>
              <p:cNvPr id="161865" name="Line 8"/>
              <p:cNvSpPr>
                <a:spLocks noChangeShapeType="1"/>
              </p:cNvSpPr>
              <p:nvPr/>
            </p:nvSpPr>
            <p:spPr bwMode="auto">
              <a:xfrm>
                <a:off x="2400" y="1824"/>
                <a:ext cx="1008"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66" name="Line 9"/>
              <p:cNvSpPr>
                <a:spLocks noChangeShapeType="1"/>
              </p:cNvSpPr>
              <p:nvPr/>
            </p:nvSpPr>
            <p:spPr bwMode="auto">
              <a:xfrm>
                <a:off x="3408" y="864"/>
                <a:ext cx="0" cy="96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67" name="Line 10"/>
              <p:cNvSpPr>
                <a:spLocks noChangeShapeType="1"/>
              </p:cNvSpPr>
              <p:nvPr/>
            </p:nvSpPr>
            <p:spPr bwMode="auto">
              <a:xfrm>
                <a:off x="3408" y="1824"/>
                <a:ext cx="336" cy="336"/>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68" name="Line 11"/>
              <p:cNvSpPr>
                <a:spLocks noChangeShapeType="1"/>
              </p:cNvSpPr>
              <p:nvPr/>
            </p:nvSpPr>
            <p:spPr bwMode="auto">
              <a:xfrm flipV="1">
                <a:off x="2400" y="1200"/>
                <a:ext cx="336" cy="6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69" name="Line 12"/>
              <p:cNvSpPr>
                <a:spLocks noChangeShapeType="1"/>
              </p:cNvSpPr>
              <p:nvPr/>
            </p:nvSpPr>
            <p:spPr bwMode="auto">
              <a:xfrm flipH="1">
                <a:off x="3408" y="1200"/>
                <a:ext cx="336" cy="624"/>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70" name="Line 13"/>
              <p:cNvSpPr>
                <a:spLocks noChangeShapeType="1"/>
              </p:cNvSpPr>
              <p:nvPr/>
            </p:nvSpPr>
            <p:spPr bwMode="auto">
              <a:xfrm>
                <a:off x="2400" y="864"/>
                <a:ext cx="1296"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71" name="Line 14"/>
              <p:cNvSpPr>
                <a:spLocks noChangeShapeType="1"/>
              </p:cNvSpPr>
              <p:nvPr/>
            </p:nvSpPr>
            <p:spPr bwMode="auto">
              <a:xfrm>
                <a:off x="2400" y="864"/>
                <a:ext cx="336" cy="12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72" name="Line 15"/>
              <p:cNvSpPr>
                <a:spLocks noChangeShapeType="1"/>
              </p:cNvSpPr>
              <p:nvPr/>
            </p:nvSpPr>
            <p:spPr bwMode="auto">
              <a:xfrm>
                <a:off x="2400" y="1824"/>
                <a:ext cx="1344" cy="33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73" name="Line 16"/>
              <p:cNvSpPr>
                <a:spLocks noChangeShapeType="1"/>
              </p:cNvSpPr>
              <p:nvPr/>
            </p:nvSpPr>
            <p:spPr bwMode="auto">
              <a:xfrm flipH="1">
                <a:off x="2688" y="1824"/>
                <a:ext cx="720" cy="33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74" name="Line 17"/>
              <p:cNvSpPr>
                <a:spLocks noChangeShapeType="1"/>
              </p:cNvSpPr>
              <p:nvPr/>
            </p:nvSpPr>
            <p:spPr bwMode="auto">
              <a:xfrm>
                <a:off x="3408" y="864"/>
                <a:ext cx="336" cy="129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75" name="Line 18"/>
              <p:cNvSpPr>
                <a:spLocks noChangeShapeType="1"/>
              </p:cNvSpPr>
              <p:nvPr/>
            </p:nvSpPr>
            <p:spPr bwMode="auto">
              <a:xfrm flipV="1">
                <a:off x="2400" y="864"/>
                <a:ext cx="1008" cy="96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76" name="Line 19"/>
              <p:cNvSpPr>
                <a:spLocks noChangeShapeType="1"/>
              </p:cNvSpPr>
              <p:nvPr/>
            </p:nvSpPr>
            <p:spPr bwMode="auto">
              <a:xfrm flipH="1">
                <a:off x="2736" y="864"/>
                <a:ext cx="672"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77" name="Line 20"/>
              <p:cNvSpPr>
                <a:spLocks noChangeShapeType="1"/>
              </p:cNvSpPr>
              <p:nvPr/>
            </p:nvSpPr>
            <p:spPr bwMode="auto">
              <a:xfrm>
                <a:off x="2448" y="912"/>
                <a:ext cx="912" cy="912"/>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78" name="Line 21"/>
              <p:cNvSpPr>
                <a:spLocks noChangeShapeType="1"/>
              </p:cNvSpPr>
              <p:nvPr/>
            </p:nvSpPr>
            <p:spPr bwMode="auto">
              <a:xfrm flipH="1">
                <a:off x="2736" y="1200"/>
                <a:ext cx="1008" cy="9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79" name="Line 22"/>
              <p:cNvSpPr>
                <a:spLocks noChangeShapeType="1"/>
              </p:cNvSpPr>
              <p:nvPr/>
            </p:nvSpPr>
            <p:spPr bwMode="auto">
              <a:xfrm>
                <a:off x="2736" y="1200"/>
                <a:ext cx="1008" cy="9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80" name="AutoShape 23"/>
              <p:cNvSpPr>
                <a:spLocks noChangeArrowheads="1"/>
              </p:cNvSpPr>
              <p:nvPr/>
            </p:nvSpPr>
            <p:spPr bwMode="auto">
              <a:xfrm flipH="1">
                <a:off x="2400" y="864"/>
                <a:ext cx="1344" cy="1296"/>
              </a:xfrm>
              <a:prstGeom prst="cube">
                <a:avLst>
                  <a:gd name="adj" fmla="val 25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81" name="Oval 24"/>
              <p:cNvSpPr>
                <a:spLocks noChangeArrowheads="1"/>
              </p:cNvSpPr>
              <p:nvPr/>
            </p:nvSpPr>
            <p:spPr bwMode="auto">
              <a:xfrm>
                <a:off x="3696" y="1152"/>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82" name="Oval 25"/>
              <p:cNvSpPr>
                <a:spLocks noChangeArrowheads="1"/>
              </p:cNvSpPr>
              <p:nvPr/>
            </p:nvSpPr>
            <p:spPr bwMode="auto">
              <a:xfrm>
                <a:off x="3696" y="2112"/>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83" name="Oval 26"/>
              <p:cNvSpPr>
                <a:spLocks noChangeArrowheads="1"/>
              </p:cNvSpPr>
              <p:nvPr/>
            </p:nvSpPr>
            <p:spPr bwMode="auto">
              <a:xfrm>
                <a:off x="2688" y="2064"/>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84" name="Oval 27"/>
              <p:cNvSpPr>
                <a:spLocks noChangeArrowheads="1"/>
              </p:cNvSpPr>
              <p:nvPr/>
            </p:nvSpPr>
            <p:spPr bwMode="auto">
              <a:xfrm>
                <a:off x="2688" y="1152"/>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85" name="Oval 28"/>
              <p:cNvSpPr>
                <a:spLocks noChangeArrowheads="1"/>
              </p:cNvSpPr>
              <p:nvPr/>
            </p:nvSpPr>
            <p:spPr bwMode="auto">
              <a:xfrm>
                <a:off x="3360" y="816"/>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86" name="Oval 29"/>
              <p:cNvSpPr>
                <a:spLocks noChangeArrowheads="1"/>
              </p:cNvSpPr>
              <p:nvPr/>
            </p:nvSpPr>
            <p:spPr bwMode="auto">
              <a:xfrm>
                <a:off x="2352" y="816"/>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87" name="Oval 30"/>
              <p:cNvSpPr>
                <a:spLocks noChangeArrowheads="1"/>
              </p:cNvSpPr>
              <p:nvPr/>
            </p:nvSpPr>
            <p:spPr bwMode="auto">
              <a:xfrm>
                <a:off x="3360" y="1776"/>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88" name="Oval 31"/>
              <p:cNvSpPr>
                <a:spLocks noChangeArrowheads="1"/>
              </p:cNvSpPr>
              <p:nvPr/>
            </p:nvSpPr>
            <p:spPr bwMode="auto">
              <a:xfrm>
                <a:off x="2352" y="1776"/>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89" name="Oval 32"/>
              <p:cNvSpPr>
                <a:spLocks noChangeArrowheads="1"/>
              </p:cNvSpPr>
              <p:nvPr/>
            </p:nvSpPr>
            <p:spPr bwMode="auto">
              <a:xfrm>
                <a:off x="3024" y="1920"/>
                <a:ext cx="96" cy="96"/>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90" name="Oval 33"/>
              <p:cNvSpPr>
                <a:spLocks noChangeArrowheads="1"/>
              </p:cNvSpPr>
              <p:nvPr/>
            </p:nvSpPr>
            <p:spPr bwMode="auto">
              <a:xfrm>
                <a:off x="3552" y="1440"/>
                <a:ext cx="96" cy="96"/>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91" name="Oval 34"/>
              <p:cNvSpPr>
                <a:spLocks noChangeArrowheads="1"/>
              </p:cNvSpPr>
              <p:nvPr/>
            </p:nvSpPr>
            <p:spPr bwMode="auto">
              <a:xfrm>
                <a:off x="3072" y="960"/>
                <a:ext cx="96" cy="96"/>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92" name="Oval 35"/>
              <p:cNvSpPr>
                <a:spLocks noChangeArrowheads="1"/>
              </p:cNvSpPr>
              <p:nvPr/>
            </p:nvSpPr>
            <p:spPr bwMode="auto">
              <a:xfrm>
                <a:off x="2496" y="1440"/>
                <a:ext cx="96" cy="96"/>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93" name="Oval 36"/>
              <p:cNvSpPr>
                <a:spLocks noChangeArrowheads="1"/>
              </p:cNvSpPr>
              <p:nvPr/>
            </p:nvSpPr>
            <p:spPr bwMode="auto">
              <a:xfrm>
                <a:off x="2832" y="1296"/>
                <a:ext cx="96" cy="96"/>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94" name="Oval 37"/>
              <p:cNvSpPr>
                <a:spLocks noChangeArrowheads="1"/>
              </p:cNvSpPr>
              <p:nvPr/>
            </p:nvSpPr>
            <p:spPr bwMode="auto">
              <a:xfrm>
                <a:off x="3168" y="1632"/>
                <a:ext cx="96" cy="96"/>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grpSp>
        <p:grpSp>
          <p:nvGrpSpPr>
            <p:cNvPr id="161798" name="Group 38"/>
            <p:cNvGrpSpPr>
              <a:grpSpLocks/>
            </p:cNvGrpSpPr>
            <p:nvPr/>
          </p:nvGrpSpPr>
          <p:grpSpPr bwMode="auto">
            <a:xfrm>
              <a:off x="672" y="2208"/>
              <a:ext cx="1200" cy="1152"/>
              <a:chOff x="576" y="864"/>
              <a:chExt cx="1440" cy="1392"/>
            </a:xfrm>
          </p:grpSpPr>
          <p:sp>
            <p:nvSpPr>
              <p:cNvPr id="161848" name="Line 39"/>
              <p:cNvSpPr>
                <a:spLocks noChangeShapeType="1"/>
              </p:cNvSpPr>
              <p:nvPr/>
            </p:nvSpPr>
            <p:spPr bwMode="auto">
              <a:xfrm>
                <a:off x="624" y="1872"/>
                <a:ext cx="1008"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49" name="Line 40"/>
              <p:cNvSpPr>
                <a:spLocks noChangeShapeType="1"/>
              </p:cNvSpPr>
              <p:nvPr/>
            </p:nvSpPr>
            <p:spPr bwMode="auto">
              <a:xfrm>
                <a:off x="1632" y="960"/>
                <a:ext cx="0" cy="912"/>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50" name="Line 41"/>
              <p:cNvSpPr>
                <a:spLocks noChangeShapeType="1"/>
              </p:cNvSpPr>
              <p:nvPr/>
            </p:nvSpPr>
            <p:spPr bwMode="auto">
              <a:xfrm>
                <a:off x="1632" y="1872"/>
                <a:ext cx="336" cy="336"/>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51" name="Line 42"/>
              <p:cNvSpPr>
                <a:spLocks noChangeShapeType="1"/>
              </p:cNvSpPr>
              <p:nvPr/>
            </p:nvSpPr>
            <p:spPr bwMode="auto">
              <a:xfrm>
                <a:off x="960" y="1248"/>
                <a:ext cx="672" cy="624"/>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52" name="Line 43"/>
              <p:cNvSpPr>
                <a:spLocks noChangeShapeType="1"/>
              </p:cNvSpPr>
              <p:nvPr/>
            </p:nvSpPr>
            <p:spPr bwMode="auto">
              <a:xfrm flipH="1">
                <a:off x="960" y="912"/>
                <a:ext cx="672" cy="129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53" name="Line 44"/>
              <p:cNvSpPr>
                <a:spLocks noChangeShapeType="1"/>
              </p:cNvSpPr>
              <p:nvPr/>
            </p:nvSpPr>
            <p:spPr bwMode="auto">
              <a:xfrm flipV="1">
                <a:off x="624" y="1248"/>
                <a:ext cx="1344" cy="624"/>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54" name="Line 45"/>
              <p:cNvSpPr>
                <a:spLocks noChangeShapeType="1"/>
              </p:cNvSpPr>
              <p:nvPr/>
            </p:nvSpPr>
            <p:spPr bwMode="auto">
              <a:xfrm>
                <a:off x="624" y="912"/>
                <a:ext cx="1344" cy="129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55" name="AutoShape 46"/>
              <p:cNvSpPr>
                <a:spLocks noChangeArrowheads="1"/>
              </p:cNvSpPr>
              <p:nvPr/>
            </p:nvSpPr>
            <p:spPr bwMode="auto">
              <a:xfrm flipH="1">
                <a:off x="624" y="912"/>
                <a:ext cx="1344" cy="1296"/>
              </a:xfrm>
              <a:prstGeom prst="cube">
                <a:avLst>
                  <a:gd name="adj" fmla="val 25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56" name="Oval 47"/>
              <p:cNvSpPr>
                <a:spLocks noChangeArrowheads="1"/>
              </p:cNvSpPr>
              <p:nvPr/>
            </p:nvSpPr>
            <p:spPr bwMode="auto">
              <a:xfrm>
                <a:off x="1248" y="1488"/>
                <a:ext cx="96" cy="96"/>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57" name="Oval 48"/>
              <p:cNvSpPr>
                <a:spLocks noChangeArrowheads="1"/>
              </p:cNvSpPr>
              <p:nvPr/>
            </p:nvSpPr>
            <p:spPr bwMode="auto">
              <a:xfrm>
                <a:off x="1584" y="864"/>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58" name="Oval 49"/>
              <p:cNvSpPr>
                <a:spLocks noChangeArrowheads="1"/>
              </p:cNvSpPr>
              <p:nvPr/>
            </p:nvSpPr>
            <p:spPr bwMode="auto">
              <a:xfrm>
                <a:off x="1920" y="1200"/>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59" name="Oval 50"/>
              <p:cNvSpPr>
                <a:spLocks noChangeArrowheads="1"/>
              </p:cNvSpPr>
              <p:nvPr/>
            </p:nvSpPr>
            <p:spPr bwMode="auto">
              <a:xfrm>
                <a:off x="1920" y="2160"/>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60" name="Oval 51"/>
              <p:cNvSpPr>
                <a:spLocks noChangeArrowheads="1"/>
              </p:cNvSpPr>
              <p:nvPr/>
            </p:nvSpPr>
            <p:spPr bwMode="auto">
              <a:xfrm>
                <a:off x="1584" y="1824"/>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61" name="Oval 52"/>
              <p:cNvSpPr>
                <a:spLocks noChangeArrowheads="1"/>
              </p:cNvSpPr>
              <p:nvPr/>
            </p:nvSpPr>
            <p:spPr bwMode="auto">
              <a:xfrm>
                <a:off x="576" y="864"/>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62" name="Oval 53"/>
              <p:cNvSpPr>
                <a:spLocks noChangeArrowheads="1"/>
              </p:cNvSpPr>
              <p:nvPr/>
            </p:nvSpPr>
            <p:spPr bwMode="auto">
              <a:xfrm>
                <a:off x="912" y="1200"/>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63" name="Oval 54"/>
              <p:cNvSpPr>
                <a:spLocks noChangeArrowheads="1"/>
              </p:cNvSpPr>
              <p:nvPr/>
            </p:nvSpPr>
            <p:spPr bwMode="auto">
              <a:xfrm>
                <a:off x="576" y="1824"/>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64" name="Oval 55"/>
              <p:cNvSpPr>
                <a:spLocks noChangeArrowheads="1"/>
              </p:cNvSpPr>
              <p:nvPr/>
            </p:nvSpPr>
            <p:spPr bwMode="auto">
              <a:xfrm>
                <a:off x="912" y="2160"/>
                <a:ext cx="96" cy="96"/>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grpSp>
        <p:sp>
          <p:nvSpPr>
            <p:cNvPr id="157752" name="Rectangle 56"/>
            <p:cNvSpPr>
              <a:spLocks noChangeArrowheads="1"/>
            </p:cNvSpPr>
            <p:nvPr/>
          </p:nvSpPr>
          <p:spPr bwMode="auto">
            <a:xfrm>
              <a:off x="925" y="3464"/>
              <a:ext cx="763" cy="446"/>
            </a:xfrm>
            <a:prstGeom prst="rect">
              <a:avLst/>
            </a:prstGeom>
            <a:noFill/>
            <a:ln w="9525">
              <a:noFill/>
              <a:miter lim="800000"/>
              <a:headEnd/>
              <a:tailEnd/>
            </a:ln>
            <a:effectLst/>
          </p:spPr>
          <p:txBody>
            <a:bodyPr wrap="none" lIns="92075" tIns="46038" rIns="92075" bIns="46038">
              <a:spAutoFit/>
            </a:bodyPr>
            <a:lstStyle/>
            <a:p>
              <a:pPr algn="ctr" eaLnBrk="0" hangingPunct="0">
                <a:defRPr/>
              </a:pPr>
              <a:r>
                <a:rPr lang="zh-CN" altLang="en-US" sz="2000" dirty="0">
                  <a:latin typeface="Times New Roman" panose="02020603050405020304" pitchFamily="18" charset="0"/>
                  <a:ea typeface="楷体_GB2312" pitchFamily="49" charset="-122"/>
                  <a:cs typeface="Times New Roman" panose="02020603050405020304" pitchFamily="18" charset="0"/>
                </a:rPr>
                <a:t>体心立方</a:t>
              </a:r>
            </a:p>
            <a:p>
              <a:pPr algn="ctr" eaLnBrk="0" hangingPunct="0">
                <a:defRPr/>
              </a:pPr>
              <a:r>
                <a:rPr lang="en-US" altLang="zh-CN" sz="2000" dirty="0">
                  <a:latin typeface="Times New Roman" panose="02020603050405020304" pitchFamily="18" charset="0"/>
                  <a:cs typeface="Times New Roman" panose="02020603050405020304" pitchFamily="18" charset="0"/>
                </a:rPr>
                <a:t>K  Na  Fe</a:t>
              </a:r>
            </a:p>
          </p:txBody>
        </p:sp>
        <p:sp>
          <p:nvSpPr>
            <p:cNvPr id="157753" name="Rectangle 57"/>
            <p:cNvSpPr>
              <a:spLocks noChangeArrowheads="1"/>
            </p:cNvSpPr>
            <p:nvPr/>
          </p:nvSpPr>
          <p:spPr bwMode="auto">
            <a:xfrm>
              <a:off x="2579" y="3475"/>
              <a:ext cx="804" cy="446"/>
            </a:xfrm>
            <a:prstGeom prst="rect">
              <a:avLst/>
            </a:prstGeom>
            <a:noFill/>
            <a:ln w="9525">
              <a:noFill/>
              <a:miter lim="800000"/>
              <a:headEnd/>
              <a:tailEnd/>
            </a:ln>
            <a:effectLst/>
          </p:spPr>
          <p:txBody>
            <a:bodyPr wrap="none" lIns="92075" tIns="46038" rIns="92075" bIns="46038">
              <a:spAutoFit/>
            </a:bodyPr>
            <a:lstStyle/>
            <a:p>
              <a:pPr algn="ctr" eaLnBrk="0" hangingPunct="0">
                <a:defRPr/>
              </a:pPr>
              <a:r>
                <a:rPr lang="zh-CN" altLang="en-US" sz="2000">
                  <a:latin typeface="Times New Roman" panose="02020603050405020304" pitchFamily="18" charset="0"/>
                  <a:ea typeface="楷体_GB2312" pitchFamily="49" charset="-122"/>
                  <a:cs typeface="Times New Roman" panose="02020603050405020304" pitchFamily="18" charset="0"/>
                </a:rPr>
                <a:t>面心立方</a:t>
              </a:r>
              <a:r>
                <a:rPr lang="zh-CN" altLang="en-US" sz="2000">
                  <a:latin typeface="Times New Roman" panose="02020603050405020304" pitchFamily="18" charset="0"/>
                  <a:cs typeface="Times New Roman" panose="02020603050405020304" pitchFamily="18" charset="0"/>
                </a:rPr>
                <a:t> </a:t>
              </a:r>
            </a:p>
            <a:p>
              <a:pPr algn="ctr" eaLnBrk="0" hangingPunct="0">
                <a:defRPr/>
              </a:pPr>
              <a:r>
                <a:rPr lang="en-US" altLang="zh-CN" sz="2000">
                  <a:latin typeface="Times New Roman" panose="02020603050405020304" pitchFamily="18" charset="0"/>
                  <a:cs typeface="Times New Roman" panose="02020603050405020304" pitchFamily="18" charset="0"/>
                </a:rPr>
                <a:t>Ca  Al  Cu</a:t>
              </a:r>
            </a:p>
          </p:txBody>
        </p:sp>
        <p:sp>
          <p:nvSpPr>
            <p:cNvPr id="157754" name="Rectangle 58"/>
            <p:cNvSpPr>
              <a:spLocks noChangeArrowheads="1"/>
            </p:cNvSpPr>
            <p:nvPr/>
          </p:nvSpPr>
          <p:spPr bwMode="auto">
            <a:xfrm>
              <a:off x="4241" y="3464"/>
              <a:ext cx="925" cy="446"/>
            </a:xfrm>
            <a:prstGeom prst="rect">
              <a:avLst/>
            </a:prstGeom>
            <a:noFill/>
            <a:ln w="9525">
              <a:noFill/>
              <a:miter lim="800000"/>
              <a:headEnd/>
              <a:tailEnd/>
            </a:ln>
            <a:effectLst/>
          </p:spPr>
          <p:txBody>
            <a:bodyPr wrap="none" lIns="92075" tIns="46038" rIns="92075" bIns="46038">
              <a:spAutoFit/>
            </a:bodyPr>
            <a:lstStyle/>
            <a:p>
              <a:pPr algn="ctr" eaLnBrk="0" hangingPunct="0">
                <a:defRPr/>
              </a:pPr>
              <a:r>
                <a:rPr lang="zh-CN" altLang="en-US" sz="2000" dirty="0">
                  <a:latin typeface="Times New Roman" panose="02020603050405020304" pitchFamily="18" charset="0"/>
                  <a:ea typeface="楷体_GB2312" pitchFamily="49" charset="-122"/>
                  <a:cs typeface="Times New Roman" panose="02020603050405020304" pitchFamily="18" charset="0"/>
                </a:rPr>
                <a:t>六方密堆积</a:t>
              </a:r>
            </a:p>
            <a:p>
              <a:pPr algn="ctr" eaLnBrk="0" hangingPunct="0">
                <a:defRPr/>
              </a:pPr>
              <a:r>
                <a:rPr lang="en-US" altLang="zh-CN" sz="2000" dirty="0">
                  <a:latin typeface="Times New Roman" panose="02020603050405020304" pitchFamily="18" charset="0"/>
                  <a:cs typeface="Times New Roman" panose="02020603050405020304" pitchFamily="18" charset="0"/>
                </a:rPr>
                <a:t>Mg  </a:t>
              </a:r>
              <a:r>
                <a:rPr lang="en-US" altLang="zh-CN" sz="2000" dirty="0" err="1">
                  <a:latin typeface="Times New Roman" panose="02020603050405020304" pitchFamily="18" charset="0"/>
                  <a:cs typeface="Times New Roman" panose="02020603050405020304" pitchFamily="18" charset="0"/>
                </a:rPr>
                <a:t>Ti</a:t>
              </a:r>
              <a:r>
                <a:rPr lang="en-US" altLang="zh-CN" sz="2000" dirty="0">
                  <a:latin typeface="Times New Roman" panose="02020603050405020304" pitchFamily="18" charset="0"/>
                  <a:cs typeface="Times New Roman" panose="02020603050405020304" pitchFamily="18" charset="0"/>
                </a:rPr>
                <a:t>  Hg</a:t>
              </a:r>
            </a:p>
          </p:txBody>
        </p:sp>
        <p:grpSp>
          <p:nvGrpSpPr>
            <p:cNvPr id="161802" name="Group 59"/>
            <p:cNvGrpSpPr>
              <a:grpSpLocks/>
            </p:cNvGrpSpPr>
            <p:nvPr/>
          </p:nvGrpSpPr>
          <p:grpSpPr bwMode="auto">
            <a:xfrm>
              <a:off x="4128" y="2160"/>
              <a:ext cx="1008" cy="1152"/>
              <a:chOff x="4032" y="912"/>
              <a:chExt cx="1008" cy="1152"/>
            </a:xfrm>
          </p:grpSpPr>
          <p:sp>
            <p:nvSpPr>
              <p:cNvPr id="161803" name="Line 60"/>
              <p:cNvSpPr>
                <a:spLocks noChangeShapeType="1"/>
              </p:cNvSpPr>
              <p:nvPr/>
            </p:nvSpPr>
            <p:spPr bwMode="auto">
              <a:xfrm>
                <a:off x="4353" y="955"/>
                <a:ext cx="36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04" name="Line 61"/>
              <p:cNvSpPr>
                <a:spLocks noChangeShapeType="1"/>
              </p:cNvSpPr>
              <p:nvPr/>
            </p:nvSpPr>
            <p:spPr bwMode="auto">
              <a:xfrm>
                <a:off x="4719" y="955"/>
                <a:ext cx="321" cy="1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05" name="Line 62"/>
              <p:cNvSpPr>
                <a:spLocks noChangeShapeType="1"/>
              </p:cNvSpPr>
              <p:nvPr/>
            </p:nvSpPr>
            <p:spPr bwMode="auto">
              <a:xfrm flipH="1" flipV="1">
                <a:off x="4994" y="1083"/>
                <a:ext cx="0" cy="8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06" name="Line 63"/>
              <p:cNvSpPr>
                <a:spLocks noChangeShapeType="1"/>
              </p:cNvSpPr>
              <p:nvPr/>
            </p:nvSpPr>
            <p:spPr bwMode="auto">
              <a:xfrm>
                <a:off x="4307" y="1211"/>
                <a:ext cx="45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07" name="Line 64"/>
              <p:cNvSpPr>
                <a:spLocks noChangeShapeType="1"/>
              </p:cNvSpPr>
              <p:nvPr/>
            </p:nvSpPr>
            <p:spPr bwMode="auto">
              <a:xfrm>
                <a:off x="4307" y="2021"/>
                <a:ext cx="45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08" name="Line 65"/>
              <p:cNvSpPr>
                <a:spLocks noChangeShapeType="1"/>
              </p:cNvSpPr>
              <p:nvPr/>
            </p:nvSpPr>
            <p:spPr bwMode="auto">
              <a:xfrm>
                <a:off x="4353" y="1765"/>
                <a:ext cx="366"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09" name="Line 66"/>
              <p:cNvSpPr>
                <a:spLocks noChangeShapeType="1"/>
              </p:cNvSpPr>
              <p:nvPr/>
            </p:nvSpPr>
            <p:spPr bwMode="auto">
              <a:xfrm flipV="1">
                <a:off x="4765" y="1211"/>
                <a:ext cx="0" cy="8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10" name="Line 67"/>
              <p:cNvSpPr>
                <a:spLocks noChangeShapeType="1"/>
              </p:cNvSpPr>
              <p:nvPr/>
            </p:nvSpPr>
            <p:spPr bwMode="auto">
              <a:xfrm flipV="1">
                <a:off x="4307" y="1211"/>
                <a:ext cx="0" cy="8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11" name="Line 68"/>
              <p:cNvSpPr>
                <a:spLocks noChangeShapeType="1"/>
              </p:cNvSpPr>
              <p:nvPr/>
            </p:nvSpPr>
            <p:spPr bwMode="auto">
              <a:xfrm flipV="1">
                <a:off x="4078" y="1083"/>
                <a:ext cx="0" cy="8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12" name="Line 69"/>
              <p:cNvSpPr>
                <a:spLocks noChangeShapeType="1"/>
              </p:cNvSpPr>
              <p:nvPr/>
            </p:nvSpPr>
            <p:spPr bwMode="auto">
              <a:xfrm flipV="1">
                <a:off x="4719" y="955"/>
                <a:ext cx="0" cy="81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13" name="Line 70"/>
              <p:cNvSpPr>
                <a:spLocks noChangeShapeType="1"/>
              </p:cNvSpPr>
              <p:nvPr/>
            </p:nvSpPr>
            <p:spPr bwMode="auto">
              <a:xfrm flipV="1">
                <a:off x="4353" y="955"/>
                <a:ext cx="0" cy="81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14" name="Line 71"/>
              <p:cNvSpPr>
                <a:spLocks noChangeShapeType="1"/>
              </p:cNvSpPr>
              <p:nvPr/>
            </p:nvSpPr>
            <p:spPr bwMode="auto">
              <a:xfrm>
                <a:off x="4719" y="1765"/>
                <a:ext cx="321" cy="128"/>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15" name="Line 72"/>
              <p:cNvSpPr>
                <a:spLocks noChangeShapeType="1"/>
              </p:cNvSpPr>
              <p:nvPr/>
            </p:nvSpPr>
            <p:spPr bwMode="auto">
              <a:xfrm>
                <a:off x="4078" y="1083"/>
                <a:ext cx="229" cy="1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16" name="Line 73"/>
              <p:cNvSpPr>
                <a:spLocks noChangeShapeType="1"/>
              </p:cNvSpPr>
              <p:nvPr/>
            </p:nvSpPr>
            <p:spPr bwMode="auto">
              <a:xfrm>
                <a:off x="4078" y="1893"/>
                <a:ext cx="229" cy="1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17" name="Line 74"/>
              <p:cNvSpPr>
                <a:spLocks noChangeShapeType="1"/>
              </p:cNvSpPr>
              <p:nvPr/>
            </p:nvSpPr>
            <p:spPr bwMode="auto">
              <a:xfrm flipV="1">
                <a:off x="4765" y="1893"/>
                <a:ext cx="275" cy="1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18" name="Line 75"/>
              <p:cNvSpPr>
                <a:spLocks noChangeShapeType="1"/>
              </p:cNvSpPr>
              <p:nvPr/>
            </p:nvSpPr>
            <p:spPr bwMode="auto">
              <a:xfrm flipV="1">
                <a:off x="4078" y="1765"/>
                <a:ext cx="275" cy="128"/>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19" name="Line 76"/>
              <p:cNvSpPr>
                <a:spLocks noChangeShapeType="1"/>
              </p:cNvSpPr>
              <p:nvPr/>
            </p:nvSpPr>
            <p:spPr bwMode="auto">
              <a:xfrm flipV="1">
                <a:off x="4765" y="1083"/>
                <a:ext cx="275" cy="1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20" name="Line 77"/>
              <p:cNvSpPr>
                <a:spLocks noChangeShapeType="1"/>
              </p:cNvSpPr>
              <p:nvPr/>
            </p:nvSpPr>
            <p:spPr bwMode="auto">
              <a:xfrm flipV="1">
                <a:off x="4078" y="955"/>
                <a:ext cx="275" cy="1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21" name="Line 78"/>
              <p:cNvSpPr>
                <a:spLocks noChangeShapeType="1"/>
              </p:cNvSpPr>
              <p:nvPr/>
            </p:nvSpPr>
            <p:spPr bwMode="auto">
              <a:xfrm flipV="1">
                <a:off x="4261" y="955"/>
                <a:ext cx="458" cy="2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22" name="Line 79"/>
              <p:cNvSpPr>
                <a:spLocks noChangeShapeType="1"/>
              </p:cNvSpPr>
              <p:nvPr/>
            </p:nvSpPr>
            <p:spPr bwMode="auto">
              <a:xfrm flipV="1">
                <a:off x="4307" y="1765"/>
                <a:ext cx="458" cy="25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23" name="Line 80"/>
              <p:cNvSpPr>
                <a:spLocks noChangeShapeType="1"/>
              </p:cNvSpPr>
              <p:nvPr/>
            </p:nvSpPr>
            <p:spPr bwMode="auto">
              <a:xfrm flipV="1">
                <a:off x="4078" y="1083"/>
                <a:ext cx="9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24" name="Line 81"/>
              <p:cNvSpPr>
                <a:spLocks noChangeShapeType="1"/>
              </p:cNvSpPr>
              <p:nvPr/>
            </p:nvSpPr>
            <p:spPr bwMode="auto">
              <a:xfrm flipV="1">
                <a:off x="4078" y="1893"/>
                <a:ext cx="916"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25" name="Line 82"/>
              <p:cNvSpPr>
                <a:spLocks noChangeShapeType="1"/>
              </p:cNvSpPr>
              <p:nvPr/>
            </p:nvSpPr>
            <p:spPr bwMode="auto">
              <a:xfrm>
                <a:off x="4353" y="955"/>
                <a:ext cx="412" cy="2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26" name="Line 83"/>
              <p:cNvSpPr>
                <a:spLocks noChangeShapeType="1"/>
              </p:cNvSpPr>
              <p:nvPr/>
            </p:nvSpPr>
            <p:spPr bwMode="auto">
              <a:xfrm>
                <a:off x="4353" y="1765"/>
                <a:ext cx="412" cy="256"/>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27" name="Line 84"/>
              <p:cNvSpPr>
                <a:spLocks noChangeShapeType="1"/>
              </p:cNvSpPr>
              <p:nvPr/>
            </p:nvSpPr>
            <p:spPr bwMode="auto">
              <a:xfrm>
                <a:off x="4536" y="1083"/>
                <a:ext cx="0" cy="81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28" name="Oval 85"/>
              <p:cNvSpPr>
                <a:spLocks noChangeArrowheads="1"/>
              </p:cNvSpPr>
              <p:nvPr/>
            </p:nvSpPr>
            <p:spPr bwMode="auto">
              <a:xfrm>
                <a:off x="4948" y="1851"/>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29" name="Oval 86"/>
              <p:cNvSpPr>
                <a:spLocks noChangeArrowheads="1"/>
              </p:cNvSpPr>
              <p:nvPr/>
            </p:nvSpPr>
            <p:spPr bwMode="auto">
              <a:xfrm>
                <a:off x="4673" y="912"/>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30" name="Oval 87"/>
              <p:cNvSpPr>
                <a:spLocks noChangeArrowheads="1"/>
              </p:cNvSpPr>
              <p:nvPr/>
            </p:nvSpPr>
            <p:spPr bwMode="auto">
              <a:xfrm>
                <a:off x="4307" y="912"/>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31" name="Oval 88"/>
              <p:cNvSpPr>
                <a:spLocks noChangeArrowheads="1"/>
              </p:cNvSpPr>
              <p:nvPr/>
            </p:nvSpPr>
            <p:spPr bwMode="auto">
              <a:xfrm>
                <a:off x="4719" y="1168"/>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32" name="Oval 89"/>
              <p:cNvSpPr>
                <a:spLocks noChangeArrowheads="1"/>
              </p:cNvSpPr>
              <p:nvPr/>
            </p:nvSpPr>
            <p:spPr bwMode="auto">
              <a:xfrm>
                <a:off x="4032" y="1040"/>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33" name="Oval 90"/>
              <p:cNvSpPr>
                <a:spLocks noChangeArrowheads="1"/>
              </p:cNvSpPr>
              <p:nvPr/>
            </p:nvSpPr>
            <p:spPr bwMode="auto">
              <a:xfrm>
                <a:off x="4261" y="1168"/>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34" name="Oval 91"/>
              <p:cNvSpPr>
                <a:spLocks noChangeArrowheads="1"/>
              </p:cNvSpPr>
              <p:nvPr/>
            </p:nvSpPr>
            <p:spPr bwMode="auto">
              <a:xfrm>
                <a:off x="4673" y="1723"/>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35" name="Oval 92"/>
              <p:cNvSpPr>
                <a:spLocks noChangeArrowheads="1"/>
              </p:cNvSpPr>
              <p:nvPr/>
            </p:nvSpPr>
            <p:spPr bwMode="auto">
              <a:xfrm>
                <a:off x="4307" y="1723"/>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36" name="Oval 93"/>
              <p:cNvSpPr>
                <a:spLocks noChangeArrowheads="1"/>
              </p:cNvSpPr>
              <p:nvPr/>
            </p:nvSpPr>
            <p:spPr bwMode="auto">
              <a:xfrm>
                <a:off x="4032" y="1851"/>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37" name="Oval 94"/>
              <p:cNvSpPr>
                <a:spLocks noChangeArrowheads="1"/>
              </p:cNvSpPr>
              <p:nvPr/>
            </p:nvSpPr>
            <p:spPr bwMode="auto">
              <a:xfrm>
                <a:off x="4261" y="1979"/>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38" name="Oval 95"/>
              <p:cNvSpPr>
                <a:spLocks noChangeArrowheads="1"/>
              </p:cNvSpPr>
              <p:nvPr/>
            </p:nvSpPr>
            <p:spPr bwMode="auto">
              <a:xfrm>
                <a:off x="4719" y="1979"/>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39" name="Oval 96"/>
              <p:cNvSpPr>
                <a:spLocks noChangeArrowheads="1"/>
              </p:cNvSpPr>
              <p:nvPr/>
            </p:nvSpPr>
            <p:spPr bwMode="auto">
              <a:xfrm>
                <a:off x="4444" y="1509"/>
                <a:ext cx="92" cy="86"/>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40" name="Oval 97"/>
              <p:cNvSpPr>
                <a:spLocks noChangeArrowheads="1"/>
              </p:cNvSpPr>
              <p:nvPr/>
            </p:nvSpPr>
            <p:spPr bwMode="auto">
              <a:xfrm>
                <a:off x="4490" y="1040"/>
                <a:ext cx="92" cy="85"/>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41" name="Oval 98"/>
              <p:cNvSpPr>
                <a:spLocks noChangeArrowheads="1"/>
              </p:cNvSpPr>
              <p:nvPr/>
            </p:nvSpPr>
            <p:spPr bwMode="auto">
              <a:xfrm>
                <a:off x="4490" y="1851"/>
                <a:ext cx="92" cy="85"/>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42" name="Line 99"/>
              <p:cNvSpPr>
                <a:spLocks noChangeShapeType="1"/>
              </p:cNvSpPr>
              <p:nvPr/>
            </p:nvSpPr>
            <p:spPr bwMode="auto">
              <a:xfrm flipV="1">
                <a:off x="4490" y="1467"/>
                <a:ext cx="138" cy="85"/>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43" name="Line 100"/>
              <p:cNvSpPr>
                <a:spLocks noChangeShapeType="1"/>
              </p:cNvSpPr>
              <p:nvPr/>
            </p:nvSpPr>
            <p:spPr bwMode="auto">
              <a:xfrm flipH="1" flipV="1">
                <a:off x="4353" y="1467"/>
                <a:ext cx="137" cy="85"/>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44" name="Line 101"/>
              <p:cNvSpPr>
                <a:spLocks noChangeShapeType="1"/>
              </p:cNvSpPr>
              <p:nvPr/>
            </p:nvSpPr>
            <p:spPr bwMode="auto">
              <a:xfrm flipV="1">
                <a:off x="4353" y="1467"/>
                <a:ext cx="320"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61845" name="Oval 102"/>
              <p:cNvSpPr>
                <a:spLocks noChangeArrowheads="1"/>
              </p:cNvSpPr>
              <p:nvPr/>
            </p:nvSpPr>
            <p:spPr bwMode="auto">
              <a:xfrm>
                <a:off x="4582" y="1424"/>
                <a:ext cx="91" cy="85"/>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46" name="Oval 103"/>
              <p:cNvSpPr>
                <a:spLocks noChangeArrowheads="1"/>
              </p:cNvSpPr>
              <p:nvPr/>
            </p:nvSpPr>
            <p:spPr bwMode="auto">
              <a:xfrm>
                <a:off x="4307" y="1424"/>
                <a:ext cx="92" cy="85"/>
              </a:xfrm>
              <a:prstGeom prst="ellipse">
                <a:avLst/>
              </a:prstGeom>
              <a:solidFill>
                <a:srgbClr val="FF9900"/>
              </a:soli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1847" name="Oval 104"/>
              <p:cNvSpPr>
                <a:spLocks noChangeArrowheads="1"/>
              </p:cNvSpPr>
              <p:nvPr/>
            </p:nvSpPr>
            <p:spPr bwMode="auto">
              <a:xfrm>
                <a:off x="4948" y="1040"/>
                <a:ext cx="92" cy="85"/>
              </a:xfrm>
              <a:prstGeom prst="ellipse">
                <a:avLst/>
              </a:prstGeom>
              <a:gradFill rotWithShape="0">
                <a:gsLst>
                  <a:gs pos="0">
                    <a:srgbClr val="00FFFF"/>
                  </a:gs>
                  <a:gs pos="100000">
                    <a:srgbClr val="CCECFF"/>
                  </a:gs>
                </a:gsLst>
                <a:lin ang="5400000" scaled="1"/>
              </a:gradFill>
              <a:ln w="19050">
                <a:solidFill>
                  <a:schemeClr val="tx1"/>
                </a:solidFill>
                <a:round/>
                <a:headEnd/>
                <a:tailEnd/>
              </a:ln>
            </p:spPr>
            <p:txBody>
              <a:bodyPr wrap="none" lIns="92075" tIns="46038" rIns="92075" bIns="46038"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grpSp>
      </p:grpSp>
      <p:sp>
        <p:nvSpPr>
          <p:cNvPr id="104" name="Rectangle 2">
            <a:extLst>
              <a:ext uri="{FF2B5EF4-FFF2-40B4-BE49-F238E27FC236}">
                <a16:creationId xmlns:a16="http://schemas.microsoft.com/office/drawing/2014/main" id="{CF9269FA-3C76-4EC4-9657-C136E5823136}"/>
              </a:ext>
            </a:extLst>
          </p:cNvPr>
          <p:cNvSpPr>
            <a:spLocks noGrp="1" noChangeArrowheads="1"/>
          </p:cNvSpPr>
          <p:nvPr>
            <p:ph type="title"/>
          </p:nvPr>
        </p:nvSpPr>
        <p:spPr>
          <a:xfrm>
            <a:off x="228600" y="404664"/>
            <a:ext cx="4775200" cy="457200"/>
          </a:xfrm>
        </p:spPr>
        <p:txBody>
          <a:bodyPr/>
          <a:lstStyle/>
          <a:p>
            <a:pPr eaLnBrk="1" hangingPunct="1"/>
            <a:r>
              <a:rPr lang="en-US" altLang="zh-CN" dirty="0">
                <a:latin typeface="Arial" panose="020B0604020202020204" pitchFamily="34" charset="0"/>
                <a:cs typeface="Arial" panose="020B0604020202020204" pitchFamily="34" charset="0"/>
              </a:rPr>
              <a:t>2.3.5.2  </a:t>
            </a:r>
            <a:r>
              <a:rPr lang="zh-CN" altLang="en-US" dirty="0"/>
              <a:t>晶体的基本类型</a:t>
            </a:r>
            <a:endParaRPr lang="zh-CN" altLang="en-US" i="1"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body" idx="1"/>
          </p:nvPr>
        </p:nvSpPr>
        <p:spPr>
          <a:xfrm>
            <a:off x="395288" y="1125537"/>
            <a:ext cx="8353425" cy="2962275"/>
          </a:xfrm>
        </p:spPr>
        <p:txBody>
          <a:bodyPr/>
          <a:lstStyle/>
          <a:p>
            <a:pPr marL="0" indent="0" eaLnBrk="1" hangingPunct="1">
              <a:buFont typeface="Wingdings" pitchFamily="2" charset="2"/>
              <a:buNone/>
              <a:defRPr/>
            </a:pPr>
            <a:r>
              <a:rPr lang="zh-CN" altLang="en-US" dirty="0">
                <a:solidFill>
                  <a:srgbClr val="FF0000"/>
                </a:solidFill>
                <a:effectLst/>
                <a:latin typeface="+mj-ea"/>
                <a:ea typeface="+mj-ea"/>
              </a:rPr>
              <a:t>（</a:t>
            </a:r>
            <a:r>
              <a:rPr lang="en-US" altLang="zh-CN" dirty="0">
                <a:solidFill>
                  <a:srgbClr val="FF0000"/>
                </a:solidFill>
                <a:effectLst/>
                <a:latin typeface="+mj-ea"/>
                <a:ea typeface="+mj-ea"/>
              </a:rPr>
              <a:t>5</a:t>
            </a:r>
            <a:r>
              <a:rPr lang="zh-CN" altLang="en-US" dirty="0">
                <a:solidFill>
                  <a:srgbClr val="FF0000"/>
                </a:solidFill>
                <a:effectLst/>
                <a:latin typeface="+mj-ea"/>
                <a:ea typeface="+mj-ea"/>
              </a:rPr>
              <a:t>）过渡型晶体</a:t>
            </a:r>
            <a:endParaRPr lang="en-US" altLang="zh-CN" dirty="0">
              <a:solidFill>
                <a:srgbClr val="FF0000"/>
              </a:solidFill>
              <a:effectLst/>
              <a:latin typeface="+mj-ea"/>
              <a:ea typeface="+mj-ea"/>
            </a:endParaRPr>
          </a:p>
          <a:p>
            <a:pPr marL="0" indent="0" eaLnBrk="1" hangingPunct="1">
              <a:lnSpc>
                <a:spcPct val="125000"/>
              </a:lnSpc>
              <a:spcBef>
                <a:spcPts val="600"/>
              </a:spcBef>
              <a:buFont typeface="Wingdings" pitchFamily="2" charset="2"/>
              <a:buNone/>
              <a:defRPr/>
            </a:pPr>
            <a:r>
              <a:rPr lang="zh-CN" altLang="en-US" dirty="0">
                <a:effectLst/>
                <a:ea typeface="楷体_GB2312" pitchFamily="49" charset="-122"/>
              </a:rPr>
              <a:t>有别于基本的四种晶体类型，属于过渡型</a:t>
            </a:r>
            <a:r>
              <a:rPr lang="en-US" altLang="zh-CN" dirty="0">
                <a:effectLst/>
                <a:ea typeface="楷体_GB2312" pitchFamily="49" charset="-122"/>
              </a:rPr>
              <a:t>— </a:t>
            </a:r>
            <a:r>
              <a:rPr lang="zh-CN" altLang="en-US" dirty="0">
                <a:solidFill>
                  <a:srgbClr val="0000FF"/>
                </a:solidFill>
                <a:effectLst/>
                <a:ea typeface="楷体_GB2312" pitchFamily="49" charset="-122"/>
              </a:rPr>
              <a:t>链状结构</a:t>
            </a:r>
            <a:r>
              <a:rPr lang="zh-CN" altLang="en-US" dirty="0">
                <a:effectLst/>
                <a:ea typeface="楷体_GB2312" pitchFamily="49" charset="-122"/>
              </a:rPr>
              <a:t>和</a:t>
            </a:r>
            <a:r>
              <a:rPr lang="zh-CN" altLang="en-US" dirty="0">
                <a:solidFill>
                  <a:srgbClr val="0000FF"/>
                </a:solidFill>
                <a:effectLst/>
                <a:ea typeface="楷体_GB2312" pitchFamily="49" charset="-122"/>
              </a:rPr>
              <a:t>层状结构</a:t>
            </a:r>
            <a:r>
              <a:rPr lang="zh-CN" altLang="en-US" dirty="0">
                <a:effectLst/>
                <a:ea typeface="楷体_GB2312" pitchFamily="49" charset="-122"/>
              </a:rPr>
              <a:t>。</a:t>
            </a:r>
            <a:endParaRPr lang="en-US" altLang="zh-CN" dirty="0">
              <a:effectLst/>
              <a:ea typeface="楷体_GB2312" pitchFamily="49" charset="-122"/>
            </a:endParaRPr>
          </a:p>
          <a:p>
            <a:pPr marL="0" indent="0" eaLnBrk="1" hangingPunct="1">
              <a:lnSpc>
                <a:spcPct val="125000"/>
              </a:lnSpc>
              <a:spcBef>
                <a:spcPts val="600"/>
              </a:spcBef>
              <a:buFont typeface="Wingdings" pitchFamily="2" charset="2"/>
              <a:buNone/>
              <a:defRPr/>
            </a:pPr>
            <a:r>
              <a:rPr lang="en-US" altLang="zh-CN" dirty="0">
                <a:effectLst/>
                <a:ea typeface="楷体_GB2312" pitchFamily="49" charset="-122"/>
              </a:rPr>
              <a:t>1</a:t>
            </a:r>
            <a:r>
              <a:rPr lang="zh-CN" altLang="en-US" dirty="0">
                <a:effectLst/>
                <a:ea typeface="楷体_GB2312" pitchFamily="49" charset="-122"/>
              </a:rPr>
              <a:t>）</a:t>
            </a:r>
            <a:r>
              <a:rPr lang="zh-CN" altLang="en-US" dirty="0">
                <a:solidFill>
                  <a:srgbClr val="0000FF"/>
                </a:solidFill>
                <a:effectLst/>
                <a:ea typeface="楷体_GB2312" pitchFamily="49" charset="-122"/>
              </a:rPr>
              <a:t>链状结构晶体</a:t>
            </a:r>
            <a:r>
              <a:rPr lang="en-US" altLang="zh-CN" dirty="0">
                <a:effectLst/>
                <a:ea typeface="楷体_GB2312" pitchFamily="49" charset="-122"/>
              </a:rPr>
              <a:t>-</a:t>
            </a:r>
            <a:r>
              <a:rPr lang="zh-CN" altLang="en-US" dirty="0">
                <a:effectLst/>
                <a:ea typeface="楷体_GB2312" pitchFamily="49" charset="-122"/>
              </a:rPr>
              <a:t>天然硅酸盐晶体、石棉晶体等。</a:t>
            </a:r>
          </a:p>
        </p:txBody>
      </p:sp>
      <p:sp>
        <p:nvSpPr>
          <p:cNvPr id="196613" name="Rectangle 6"/>
          <p:cNvSpPr>
            <a:spLocks noChangeArrowheads="1"/>
          </p:cNvSpPr>
          <p:nvPr/>
        </p:nvSpPr>
        <p:spPr bwMode="auto">
          <a:xfrm>
            <a:off x="2843213" y="6092825"/>
            <a:ext cx="3733800" cy="463550"/>
          </a:xfrm>
          <a:prstGeom prst="rect">
            <a:avLst/>
          </a:prstGeom>
          <a:noFill/>
          <a:ln w="9525">
            <a:noFill/>
            <a:miter lim="800000"/>
            <a:headEnd/>
            <a:tailEnd/>
          </a:ln>
        </p:spPr>
        <p:txBody>
          <a:bodyPr lIns="92075" tIns="46038" rIns="92075" bIns="46038">
            <a:spAutoFit/>
          </a:bodyPr>
          <a:lstStyle/>
          <a:p>
            <a:pPr algn="ctr" eaLnBrk="0" hangingPunct="0">
              <a:defRPr/>
            </a:pPr>
            <a:r>
              <a:rPr lang="zh-CN" altLang="en-US" sz="2400" b="1" dirty="0">
                <a:ea typeface="楷体_GB2312" pitchFamily="49" charset="-122"/>
              </a:rPr>
              <a:t>硅酸盐负离子单链结构</a:t>
            </a:r>
            <a:endParaRPr lang="zh-CN" altLang="en-US" sz="2400" b="1" baseline="-25000" dirty="0">
              <a:ea typeface="楷体_GB2312" pitchFamily="49" charset="-122"/>
            </a:endParaRPr>
          </a:p>
        </p:txBody>
      </p:sp>
      <p:grpSp>
        <p:nvGrpSpPr>
          <p:cNvPr id="162821" name="Group 7"/>
          <p:cNvGrpSpPr>
            <a:grpSpLocks/>
          </p:cNvGrpSpPr>
          <p:nvPr/>
        </p:nvGrpSpPr>
        <p:grpSpPr bwMode="auto">
          <a:xfrm>
            <a:off x="3459088" y="5693246"/>
            <a:ext cx="1905000" cy="400050"/>
            <a:chOff x="2208" y="3264"/>
            <a:chExt cx="1200" cy="252"/>
          </a:xfrm>
        </p:grpSpPr>
        <p:sp>
          <p:nvSpPr>
            <p:cNvPr id="162922" name="Rectangle 8"/>
            <p:cNvSpPr>
              <a:spLocks noChangeArrowheads="1"/>
            </p:cNvSpPr>
            <p:nvPr/>
          </p:nvSpPr>
          <p:spPr bwMode="auto">
            <a:xfrm>
              <a:off x="2400" y="3264"/>
              <a:ext cx="3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dirty="0">
                  <a:latin typeface="Times New Roman" panose="02020603050405020304" pitchFamily="18" charset="0"/>
                  <a:ea typeface="楷体_GB2312" pitchFamily="49" charset="-122"/>
                  <a:cs typeface="Times New Roman" panose="02020603050405020304" pitchFamily="18" charset="0"/>
                </a:rPr>
                <a:t>Si</a:t>
              </a:r>
            </a:p>
          </p:txBody>
        </p:sp>
        <p:sp>
          <p:nvSpPr>
            <p:cNvPr id="162923" name="Rectangle 9"/>
            <p:cNvSpPr>
              <a:spLocks noChangeArrowheads="1"/>
            </p:cNvSpPr>
            <p:nvPr/>
          </p:nvSpPr>
          <p:spPr bwMode="auto">
            <a:xfrm>
              <a:off x="3120" y="3264"/>
              <a:ext cx="2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dirty="0">
                  <a:latin typeface="Times New Roman" panose="02020603050405020304" pitchFamily="18" charset="0"/>
                  <a:ea typeface="楷体_GB2312" pitchFamily="49" charset="-122"/>
                  <a:cs typeface="Times New Roman" panose="02020603050405020304" pitchFamily="18" charset="0"/>
                </a:rPr>
                <a:t>O</a:t>
              </a:r>
            </a:p>
          </p:txBody>
        </p:sp>
        <p:sp>
          <p:nvSpPr>
            <p:cNvPr id="162924" name="Oval 10"/>
            <p:cNvSpPr>
              <a:spLocks noChangeArrowheads="1"/>
            </p:cNvSpPr>
            <p:nvPr/>
          </p:nvSpPr>
          <p:spPr bwMode="auto">
            <a:xfrm>
              <a:off x="2208" y="3312"/>
              <a:ext cx="144" cy="144"/>
            </a:xfrm>
            <a:prstGeom prst="ellipse">
              <a:avLst/>
            </a:prstGeom>
            <a:solidFill>
              <a:srgbClr val="0000FF"/>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sp>
          <p:nvSpPr>
            <p:cNvPr id="162925" name="Oval 11"/>
            <p:cNvSpPr>
              <a:spLocks noChangeArrowheads="1"/>
            </p:cNvSpPr>
            <p:nvPr/>
          </p:nvSpPr>
          <p:spPr bwMode="auto">
            <a:xfrm>
              <a:off x="2976" y="3312"/>
              <a:ext cx="96" cy="96"/>
            </a:xfrm>
            <a:prstGeom prst="ellipse">
              <a:avLst/>
            </a:prstGeom>
            <a:solidFill>
              <a:srgbClr val="009DD9"/>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anose="02020603050405020304" pitchFamily="18" charset="0"/>
                <a:ea typeface="宋体" pitchFamily="2" charset="-122"/>
                <a:cs typeface="Times New Roman" panose="02020603050405020304" pitchFamily="18" charset="0"/>
              </a:endParaRPr>
            </a:p>
          </p:txBody>
        </p:sp>
      </p:grpSp>
      <p:grpSp>
        <p:nvGrpSpPr>
          <p:cNvPr id="162822" name="Group 12"/>
          <p:cNvGrpSpPr>
            <a:grpSpLocks/>
          </p:cNvGrpSpPr>
          <p:nvPr/>
        </p:nvGrpSpPr>
        <p:grpSpPr bwMode="auto">
          <a:xfrm>
            <a:off x="669925" y="3970338"/>
            <a:ext cx="7620000" cy="1676400"/>
            <a:chOff x="432" y="1968"/>
            <a:chExt cx="4800" cy="1056"/>
          </a:xfrm>
        </p:grpSpPr>
        <p:sp>
          <p:nvSpPr>
            <p:cNvPr id="162823" name="Oval 13"/>
            <p:cNvSpPr>
              <a:spLocks noChangeArrowheads="1"/>
            </p:cNvSpPr>
            <p:nvPr/>
          </p:nvSpPr>
          <p:spPr bwMode="auto">
            <a:xfrm>
              <a:off x="765" y="1968"/>
              <a:ext cx="81" cy="84"/>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24" name="Line 14"/>
            <p:cNvSpPr>
              <a:spLocks noChangeShapeType="1"/>
            </p:cNvSpPr>
            <p:nvPr/>
          </p:nvSpPr>
          <p:spPr bwMode="auto">
            <a:xfrm flipH="1">
              <a:off x="765" y="2053"/>
              <a:ext cx="45"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25" name="Line 15"/>
            <p:cNvSpPr>
              <a:spLocks noChangeShapeType="1"/>
            </p:cNvSpPr>
            <p:nvPr/>
          </p:nvSpPr>
          <p:spPr bwMode="auto">
            <a:xfrm flipH="1">
              <a:off x="521" y="2352"/>
              <a:ext cx="2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26" name="Line 16"/>
            <p:cNvSpPr>
              <a:spLocks noChangeShapeType="1"/>
            </p:cNvSpPr>
            <p:nvPr/>
          </p:nvSpPr>
          <p:spPr bwMode="auto">
            <a:xfrm>
              <a:off x="765" y="2448"/>
              <a:ext cx="122"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27" name="Line 17"/>
            <p:cNvSpPr>
              <a:spLocks noChangeShapeType="1"/>
            </p:cNvSpPr>
            <p:nvPr/>
          </p:nvSpPr>
          <p:spPr bwMode="auto">
            <a:xfrm>
              <a:off x="805" y="2400"/>
              <a:ext cx="366"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28" name="Line 18"/>
            <p:cNvSpPr>
              <a:spLocks noChangeShapeType="1"/>
            </p:cNvSpPr>
            <p:nvPr/>
          </p:nvSpPr>
          <p:spPr bwMode="auto">
            <a:xfrm>
              <a:off x="810" y="2017"/>
              <a:ext cx="77" cy="57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29" name="Oval 19"/>
            <p:cNvSpPr>
              <a:spLocks noChangeArrowheads="1"/>
            </p:cNvSpPr>
            <p:nvPr/>
          </p:nvSpPr>
          <p:spPr bwMode="auto">
            <a:xfrm>
              <a:off x="846" y="2592"/>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30" name="Oval 20"/>
            <p:cNvSpPr>
              <a:spLocks noChangeArrowheads="1"/>
            </p:cNvSpPr>
            <p:nvPr/>
          </p:nvSpPr>
          <p:spPr bwMode="auto">
            <a:xfrm>
              <a:off x="1131" y="2448"/>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31" name="Line 21"/>
            <p:cNvSpPr>
              <a:spLocks noChangeShapeType="1"/>
            </p:cNvSpPr>
            <p:nvPr/>
          </p:nvSpPr>
          <p:spPr bwMode="auto">
            <a:xfrm flipH="1">
              <a:off x="480" y="2016"/>
              <a:ext cx="316" cy="50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32" name="Line 22"/>
            <p:cNvSpPr>
              <a:spLocks noChangeShapeType="1"/>
            </p:cNvSpPr>
            <p:nvPr/>
          </p:nvSpPr>
          <p:spPr bwMode="auto">
            <a:xfrm>
              <a:off x="805" y="2016"/>
              <a:ext cx="366" cy="48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33" name="Line 23"/>
            <p:cNvSpPr>
              <a:spLocks noChangeShapeType="1"/>
            </p:cNvSpPr>
            <p:nvPr/>
          </p:nvSpPr>
          <p:spPr bwMode="auto">
            <a:xfrm>
              <a:off x="494" y="2510"/>
              <a:ext cx="393" cy="13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34" name="Line 24"/>
            <p:cNvSpPr>
              <a:spLocks noChangeShapeType="1"/>
            </p:cNvSpPr>
            <p:nvPr/>
          </p:nvSpPr>
          <p:spPr bwMode="auto">
            <a:xfrm flipH="1">
              <a:off x="887" y="2496"/>
              <a:ext cx="325" cy="14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35" name="Line 25"/>
            <p:cNvSpPr>
              <a:spLocks noChangeShapeType="1"/>
            </p:cNvSpPr>
            <p:nvPr/>
          </p:nvSpPr>
          <p:spPr bwMode="auto">
            <a:xfrm flipV="1">
              <a:off x="528" y="2496"/>
              <a:ext cx="677" cy="1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36" name="Oval 26"/>
            <p:cNvSpPr>
              <a:spLocks noChangeArrowheads="1"/>
            </p:cNvSpPr>
            <p:nvPr/>
          </p:nvSpPr>
          <p:spPr bwMode="auto">
            <a:xfrm rot="-10721705">
              <a:off x="1508" y="2940"/>
              <a:ext cx="82" cy="84"/>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37" name="Line 27"/>
            <p:cNvSpPr>
              <a:spLocks noChangeShapeType="1"/>
            </p:cNvSpPr>
            <p:nvPr/>
          </p:nvSpPr>
          <p:spPr bwMode="auto">
            <a:xfrm rot="10878295" flipH="1">
              <a:off x="1548" y="2688"/>
              <a:ext cx="45"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38" name="Line 28"/>
            <p:cNvSpPr>
              <a:spLocks noChangeShapeType="1"/>
            </p:cNvSpPr>
            <p:nvPr/>
          </p:nvSpPr>
          <p:spPr bwMode="auto">
            <a:xfrm rot="10878295" flipH="1">
              <a:off x="1599" y="2500"/>
              <a:ext cx="243"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39" name="Line 29"/>
            <p:cNvSpPr>
              <a:spLocks noChangeShapeType="1"/>
            </p:cNvSpPr>
            <p:nvPr/>
          </p:nvSpPr>
          <p:spPr bwMode="auto">
            <a:xfrm rot="-10721705">
              <a:off x="1480" y="2352"/>
              <a:ext cx="122"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40" name="Line 30"/>
            <p:cNvSpPr>
              <a:spLocks noChangeShapeType="1"/>
            </p:cNvSpPr>
            <p:nvPr/>
          </p:nvSpPr>
          <p:spPr bwMode="auto">
            <a:xfrm rot="-10721705">
              <a:off x="1193" y="2492"/>
              <a:ext cx="36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41" name="Line 31"/>
            <p:cNvSpPr>
              <a:spLocks noChangeShapeType="1"/>
            </p:cNvSpPr>
            <p:nvPr/>
          </p:nvSpPr>
          <p:spPr bwMode="auto">
            <a:xfrm rot="-10721705">
              <a:off x="1474" y="2398"/>
              <a:ext cx="77" cy="57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42" name="Oval 32"/>
            <p:cNvSpPr>
              <a:spLocks noChangeArrowheads="1"/>
            </p:cNvSpPr>
            <p:nvPr/>
          </p:nvSpPr>
          <p:spPr bwMode="auto">
            <a:xfrm rot="-10721705">
              <a:off x="1441" y="2303"/>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43" name="Line 33"/>
            <p:cNvSpPr>
              <a:spLocks noChangeShapeType="1"/>
            </p:cNvSpPr>
            <p:nvPr/>
          </p:nvSpPr>
          <p:spPr bwMode="auto">
            <a:xfrm rot="10878295" flipH="1">
              <a:off x="1550" y="2485"/>
              <a:ext cx="315" cy="50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44" name="Line 34"/>
            <p:cNvSpPr>
              <a:spLocks noChangeShapeType="1"/>
            </p:cNvSpPr>
            <p:nvPr/>
          </p:nvSpPr>
          <p:spPr bwMode="auto">
            <a:xfrm rot="-10721705">
              <a:off x="1189" y="2492"/>
              <a:ext cx="365" cy="48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45" name="Line 35"/>
            <p:cNvSpPr>
              <a:spLocks noChangeShapeType="1"/>
            </p:cNvSpPr>
            <p:nvPr/>
          </p:nvSpPr>
          <p:spPr bwMode="auto">
            <a:xfrm rot="-10721705">
              <a:off x="1481" y="2355"/>
              <a:ext cx="392" cy="13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46" name="Line 36"/>
            <p:cNvSpPr>
              <a:spLocks noChangeShapeType="1"/>
            </p:cNvSpPr>
            <p:nvPr/>
          </p:nvSpPr>
          <p:spPr bwMode="auto">
            <a:xfrm rot="10878295" flipH="1">
              <a:off x="1155" y="2347"/>
              <a:ext cx="325" cy="14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47" name="Line 37"/>
            <p:cNvSpPr>
              <a:spLocks noChangeShapeType="1"/>
            </p:cNvSpPr>
            <p:nvPr/>
          </p:nvSpPr>
          <p:spPr bwMode="auto">
            <a:xfrm rot="10878295" flipV="1">
              <a:off x="1195" y="2482"/>
              <a:ext cx="676" cy="1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48" name="Oval 38"/>
            <p:cNvSpPr>
              <a:spLocks noChangeArrowheads="1"/>
            </p:cNvSpPr>
            <p:nvPr/>
          </p:nvSpPr>
          <p:spPr bwMode="auto">
            <a:xfrm>
              <a:off x="2105" y="1968"/>
              <a:ext cx="81" cy="84"/>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49" name="Line 39"/>
            <p:cNvSpPr>
              <a:spLocks noChangeShapeType="1"/>
            </p:cNvSpPr>
            <p:nvPr/>
          </p:nvSpPr>
          <p:spPr bwMode="auto">
            <a:xfrm flipH="1">
              <a:off x="2105" y="2053"/>
              <a:ext cx="45"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50" name="Line 40"/>
            <p:cNvSpPr>
              <a:spLocks noChangeShapeType="1"/>
            </p:cNvSpPr>
            <p:nvPr/>
          </p:nvSpPr>
          <p:spPr bwMode="auto">
            <a:xfrm flipH="1">
              <a:off x="1861" y="2352"/>
              <a:ext cx="2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51" name="Line 41"/>
            <p:cNvSpPr>
              <a:spLocks noChangeShapeType="1"/>
            </p:cNvSpPr>
            <p:nvPr/>
          </p:nvSpPr>
          <p:spPr bwMode="auto">
            <a:xfrm>
              <a:off x="2105" y="2448"/>
              <a:ext cx="122"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52" name="Line 42"/>
            <p:cNvSpPr>
              <a:spLocks noChangeShapeType="1"/>
            </p:cNvSpPr>
            <p:nvPr/>
          </p:nvSpPr>
          <p:spPr bwMode="auto">
            <a:xfrm>
              <a:off x="2145" y="2400"/>
              <a:ext cx="366"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53" name="Line 43"/>
            <p:cNvSpPr>
              <a:spLocks noChangeShapeType="1"/>
            </p:cNvSpPr>
            <p:nvPr/>
          </p:nvSpPr>
          <p:spPr bwMode="auto">
            <a:xfrm>
              <a:off x="2150" y="2017"/>
              <a:ext cx="77" cy="57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54" name="Oval 44"/>
            <p:cNvSpPr>
              <a:spLocks noChangeArrowheads="1"/>
            </p:cNvSpPr>
            <p:nvPr/>
          </p:nvSpPr>
          <p:spPr bwMode="auto">
            <a:xfrm>
              <a:off x="2186" y="2592"/>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55" name="Oval 45"/>
            <p:cNvSpPr>
              <a:spLocks noChangeArrowheads="1"/>
            </p:cNvSpPr>
            <p:nvPr/>
          </p:nvSpPr>
          <p:spPr bwMode="auto">
            <a:xfrm>
              <a:off x="2471" y="2448"/>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56" name="Line 46"/>
            <p:cNvSpPr>
              <a:spLocks noChangeShapeType="1"/>
            </p:cNvSpPr>
            <p:nvPr/>
          </p:nvSpPr>
          <p:spPr bwMode="auto">
            <a:xfrm flipH="1">
              <a:off x="1834" y="2005"/>
              <a:ext cx="316" cy="50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57" name="Line 47"/>
            <p:cNvSpPr>
              <a:spLocks noChangeShapeType="1"/>
            </p:cNvSpPr>
            <p:nvPr/>
          </p:nvSpPr>
          <p:spPr bwMode="auto">
            <a:xfrm>
              <a:off x="2145" y="2016"/>
              <a:ext cx="366" cy="48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58" name="Line 48"/>
            <p:cNvSpPr>
              <a:spLocks noChangeShapeType="1"/>
            </p:cNvSpPr>
            <p:nvPr/>
          </p:nvSpPr>
          <p:spPr bwMode="auto">
            <a:xfrm>
              <a:off x="1834" y="2510"/>
              <a:ext cx="393" cy="13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59" name="Line 49"/>
            <p:cNvSpPr>
              <a:spLocks noChangeShapeType="1"/>
            </p:cNvSpPr>
            <p:nvPr/>
          </p:nvSpPr>
          <p:spPr bwMode="auto">
            <a:xfrm flipH="1">
              <a:off x="2227" y="2496"/>
              <a:ext cx="325" cy="14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60" name="Line 50"/>
            <p:cNvSpPr>
              <a:spLocks noChangeShapeType="1"/>
            </p:cNvSpPr>
            <p:nvPr/>
          </p:nvSpPr>
          <p:spPr bwMode="auto">
            <a:xfrm flipV="1">
              <a:off x="1834" y="2496"/>
              <a:ext cx="677" cy="1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61" name="Oval 51"/>
            <p:cNvSpPr>
              <a:spLocks noChangeArrowheads="1"/>
            </p:cNvSpPr>
            <p:nvPr/>
          </p:nvSpPr>
          <p:spPr bwMode="auto">
            <a:xfrm>
              <a:off x="3445" y="1968"/>
              <a:ext cx="81" cy="84"/>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62" name="Line 52"/>
            <p:cNvSpPr>
              <a:spLocks noChangeShapeType="1"/>
            </p:cNvSpPr>
            <p:nvPr/>
          </p:nvSpPr>
          <p:spPr bwMode="auto">
            <a:xfrm flipH="1">
              <a:off x="3445" y="2053"/>
              <a:ext cx="45"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63" name="Line 53"/>
            <p:cNvSpPr>
              <a:spLocks noChangeShapeType="1"/>
            </p:cNvSpPr>
            <p:nvPr/>
          </p:nvSpPr>
          <p:spPr bwMode="auto">
            <a:xfrm flipH="1">
              <a:off x="3201" y="2352"/>
              <a:ext cx="2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64" name="Line 54"/>
            <p:cNvSpPr>
              <a:spLocks noChangeShapeType="1"/>
            </p:cNvSpPr>
            <p:nvPr/>
          </p:nvSpPr>
          <p:spPr bwMode="auto">
            <a:xfrm>
              <a:off x="3445" y="2448"/>
              <a:ext cx="122"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65" name="Line 55"/>
            <p:cNvSpPr>
              <a:spLocks noChangeShapeType="1"/>
            </p:cNvSpPr>
            <p:nvPr/>
          </p:nvSpPr>
          <p:spPr bwMode="auto">
            <a:xfrm>
              <a:off x="3485" y="2400"/>
              <a:ext cx="366"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66" name="Line 56"/>
            <p:cNvSpPr>
              <a:spLocks noChangeShapeType="1"/>
            </p:cNvSpPr>
            <p:nvPr/>
          </p:nvSpPr>
          <p:spPr bwMode="auto">
            <a:xfrm>
              <a:off x="3490" y="2017"/>
              <a:ext cx="77" cy="57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67" name="Oval 57"/>
            <p:cNvSpPr>
              <a:spLocks noChangeArrowheads="1"/>
            </p:cNvSpPr>
            <p:nvPr/>
          </p:nvSpPr>
          <p:spPr bwMode="auto">
            <a:xfrm>
              <a:off x="3526" y="2592"/>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68" name="Line 58"/>
            <p:cNvSpPr>
              <a:spLocks noChangeShapeType="1"/>
            </p:cNvSpPr>
            <p:nvPr/>
          </p:nvSpPr>
          <p:spPr bwMode="auto">
            <a:xfrm flipH="1">
              <a:off x="3174" y="2005"/>
              <a:ext cx="316" cy="50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69" name="Line 59"/>
            <p:cNvSpPr>
              <a:spLocks noChangeShapeType="1"/>
            </p:cNvSpPr>
            <p:nvPr/>
          </p:nvSpPr>
          <p:spPr bwMode="auto">
            <a:xfrm>
              <a:off x="3485" y="2016"/>
              <a:ext cx="366" cy="48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70" name="Line 60"/>
            <p:cNvSpPr>
              <a:spLocks noChangeShapeType="1"/>
            </p:cNvSpPr>
            <p:nvPr/>
          </p:nvSpPr>
          <p:spPr bwMode="auto">
            <a:xfrm>
              <a:off x="3174" y="2510"/>
              <a:ext cx="393" cy="13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71" name="Line 61"/>
            <p:cNvSpPr>
              <a:spLocks noChangeShapeType="1"/>
            </p:cNvSpPr>
            <p:nvPr/>
          </p:nvSpPr>
          <p:spPr bwMode="auto">
            <a:xfrm flipH="1">
              <a:off x="3567" y="2496"/>
              <a:ext cx="325" cy="14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72" name="Line 62"/>
            <p:cNvSpPr>
              <a:spLocks noChangeShapeType="1"/>
            </p:cNvSpPr>
            <p:nvPr/>
          </p:nvSpPr>
          <p:spPr bwMode="auto">
            <a:xfrm flipV="1">
              <a:off x="3174" y="2496"/>
              <a:ext cx="677" cy="1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73" name="Oval 63"/>
            <p:cNvSpPr>
              <a:spLocks noChangeArrowheads="1"/>
            </p:cNvSpPr>
            <p:nvPr/>
          </p:nvSpPr>
          <p:spPr bwMode="auto">
            <a:xfrm rot="-10721705">
              <a:off x="2848" y="2940"/>
              <a:ext cx="82" cy="84"/>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74" name="Line 64"/>
            <p:cNvSpPr>
              <a:spLocks noChangeShapeType="1"/>
            </p:cNvSpPr>
            <p:nvPr/>
          </p:nvSpPr>
          <p:spPr bwMode="auto">
            <a:xfrm rot="10878295" flipH="1">
              <a:off x="2888" y="2688"/>
              <a:ext cx="45"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75" name="Line 65"/>
            <p:cNvSpPr>
              <a:spLocks noChangeShapeType="1"/>
            </p:cNvSpPr>
            <p:nvPr/>
          </p:nvSpPr>
          <p:spPr bwMode="auto">
            <a:xfrm rot="10878295" flipH="1">
              <a:off x="2939" y="2500"/>
              <a:ext cx="243"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76" name="Line 66"/>
            <p:cNvSpPr>
              <a:spLocks noChangeShapeType="1"/>
            </p:cNvSpPr>
            <p:nvPr/>
          </p:nvSpPr>
          <p:spPr bwMode="auto">
            <a:xfrm rot="-10721705">
              <a:off x="2820" y="2352"/>
              <a:ext cx="122"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77" name="Line 67"/>
            <p:cNvSpPr>
              <a:spLocks noChangeShapeType="1"/>
            </p:cNvSpPr>
            <p:nvPr/>
          </p:nvSpPr>
          <p:spPr bwMode="auto">
            <a:xfrm rot="-10721705">
              <a:off x="2533" y="2492"/>
              <a:ext cx="36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78" name="Line 68"/>
            <p:cNvSpPr>
              <a:spLocks noChangeShapeType="1"/>
            </p:cNvSpPr>
            <p:nvPr/>
          </p:nvSpPr>
          <p:spPr bwMode="auto">
            <a:xfrm rot="-10721705">
              <a:off x="2814" y="2398"/>
              <a:ext cx="77" cy="57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79" name="Oval 69"/>
            <p:cNvSpPr>
              <a:spLocks noChangeArrowheads="1"/>
            </p:cNvSpPr>
            <p:nvPr/>
          </p:nvSpPr>
          <p:spPr bwMode="auto">
            <a:xfrm rot="-10721705">
              <a:off x="2781" y="2303"/>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80" name="Line 70"/>
            <p:cNvSpPr>
              <a:spLocks noChangeShapeType="1"/>
            </p:cNvSpPr>
            <p:nvPr/>
          </p:nvSpPr>
          <p:spPr bwMode="auto">
            <a:xfrm rot="10878295" flipH="1">
              <a:off x="2890" y="2485"/>
              <a:ext cx="315" cy="50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81" name="Line 71"/>
            <p:cNvSpPr>
              <a:spLocks noChangeShapeType="1"/>
            </p:cNvSpPr>
            <p:nvPr/>
          </p:nvSpPr>
          <p:spPr bwMode="auto">
            <a:xfrm rot="-10721705">
              <a:off x="2529" y="2492"/>
              <a:ext cx="365" cy="48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82" name="Line 72"/>
            <p:cNvSpPr>
              <a:spLocks noChangeShapeType="1"/>
            </p:cNvSpPr>
            <p:nvPr/>
          </p:nvSpPr>
          <p:spPr bwMode="auto">
            <a:xfrm rot="-10721705">
              <a:off x="2821" y="2355"/>
              <a:ext cx="392" cy="13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83" name="Line 73"/>
            <p:cNvSpPr>
              <a:spLocks noChangeShapeType="1"/>
            </p:cNvSpPr>
            <p:nvPr/>
          </p:nvSpPr>
          <p:spPr bwMode="auto">
            <a:xfrm rot="10878295" flipH="1">
              <a:off x="2495" y="2347"/>
              <a:ext cx="325" cy="14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84" name="Line 74"/>
            <p:cNvSpPr>
              <a:spLocks noChangeShapeType="1"/>
            </p:cNvSpPr>
            <p:nvPr/>
          </p:nvSpPr>
          <p:spPr bwMode="auto">
            <a:xfrm rot="10878295" flipV="1">
              <a:off x="2535" y="2482"/>
              <a:ext cx="676" cy="1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85" name="Oval 75"/>
            <p:cNvSpPr>
              <a:spLocks noChangeArrowheads="1"/>
            </p:cNvSpPr>
            <p:nvPr/>
          </p:nvSpPr>
          <p:spPr bwMode="auto">
            <a:xfrm rot="-10721705">
              <a:off x="4188" y="2940"/>
              <a:ext cx="82" cy="84"/>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86" name="Line 76"/>
            <p:cNvSpPr>
              <a:spLocks noChangeShapeType="1"/>
            </p:cNvSpPr>
            <p:nvPr/>
          </p:nvSpPr>
          <p:spPr bwMode="auto">
            <a:xfrm rot="10878295" flipH="1">
              <a:off x="4228" y="2688"/>
              <a:ext cx="45"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87" name="Line 77"/>
            <p:cNvSpPr>
              <a:spLocks noChangeShapeType="1"/>
            </p:cNvSpPr>
            <p:nvPr/>
          </p:nvSpPr>
          <p:spPr bwMode="auto">
            <a:xfrm rot="10878295" flipH="1">
              <a:off x="4279" y="2500"/>
              <a:ext cx="243"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88" name="Line 78"/>
            <p:cNvSpPr>
              <a:spLocks noChangeShapeType="1"/>
            </p:cNvSpPr>
            <p:nvPr/>
          </p:nvSpPr>
          <p:spPr bwMode="auto">
            <a:xfrm rot="-10721705">
              <a:off x="4160" y="2352"/>
              <a:ext cx="122"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89" name="Line 79"/>
            <p:cNvSpPr>
              <a:spLocks noChangeShapeType="1"/>
            </p:cNvSpPr>
            <p:nvPr/>
          </p:nvSpPr>
          <p:spPr bwMode="auto">
            <a:xfrm rot="-10721705">
              <a:off x="3873" y="2492"/>
              <a:ext cx="365"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90" name="Line 80"/>
            <p:cNvSpPr>
              <a:spLocks noChangeShapeType="1"/>
            </p:cNvSpPr>
            <p:nvPr/>
          </p:nvSpPr>
          <p:spPr bwMode="auto">
            <a:xfrm rot="-10721705">
              <a:off x="4154" y="2398"/>
              <a:ext cx="77" cy="57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91" name="Oval 81"/>
            <p:cNvSpPr>
              <a:spLocks noChangeArrowheads="1"/>
            </p:cNvSpPr>
            <p:nvPr/>
          </p:nvSpPr>
          <p:spPr bwMode="auto">
            <a:xfrm rot="-10721705">
              <a:off x="4121" y="2303"/>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92" name="Oval 82"/>
            <p:cNvSpPr>
              <a:spLocks noChangeArrowheads="1"/>
            </p:cNvSpPr>
            <p:nvPr/>
          </p:nvSpPr>
          <p:spPr bwMode="auto">
            <a:xfrm rot="-10721705">
              <a:off x="3833" y="2440"/>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93" name="Line 83"/>
            <p:cNvSpPr>
              <a:spLocks noChangeShapeType="1"/>
            </p:cNvSpPr>
            <p:nvPr/>
          </p:nvSpPr>
          <p:spPr bwMode="auto">
            <a:xfrm rot="10878295" flipH="1">
              <a:off x="4230" y="2485"/>
              <a:ext cx="315" cy="50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94" name="Line 84"/>
            <p:cNvSpPr>
              <a:spLocks noChangeShapeType="1"/>
            </p:cNvSpPr>
            <p:nvPr/>
          </p:nvSpPr>
          <p:spPr bwMode="auto">
            <a:xfrm rot="-10721705">
              <a:off x="3840" y="2447"/>
              <a:ext cx="394" cy="52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95" name="Line 85"/>
            <p:cNvSpPr>
              <a:spLocks noChangeShapeType="1"/>
            </p:cNvSpPr>
            <p:nvPr/>
          </p:nvSpPr>
          <p:spPr bwMode="auto">
            <a:xfrm rot="-10721705">
              <a:off x="4161" y="2355"/>
              <a:ext cx="392" cy="13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96" name="Line 86"/>
            <p:cNvSpPr>
              <a:spLocks noChangeShapeType="1"/>
            </p:cNvSpPr>
            <p:nvPr/>
          </p:nvSpPr>
          <p:spPr bwMode="auto">
            <a:xfrm rot="10878295" flipH="1">
              <a:off x="3835" y="2347"/>
              <a:ext cx="325" cy="14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97" name="Line 87"/>
            <p:cNvSpPr>
              <a:spLocks noChangeShapeType="1"/>
            </p:cNvSpPr>
            <p:nvPr/>
          </p:nvSpPr>
          <p:spPr bwMode="auto">
            <a:xfrm rot="10878295" flipV="1">
              <a:off x="3875" y="2482"/>
              <a:ext cx="676" cy="1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898" name="Oval 88"/>
            <p:cNvSpPr>
              <a:spLocks noChangeArrowheads="1"/>
            </p:cNvSpPr>
            <p:nvPr/>
          </p:nvSpPr>
          <p:spPr bwMode="auto">
            <a:xfrm>
              <a:off x="4785" y="1968"/>
              <a:ext cx="81" cy="84"/>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899" name="Line 89"/>
            <p:cNvSpPr>
              <a:spLocks noChangeShapeType="1"/>
            </p:cNvSpPr>
            <p:nvPr/>
          </p:nvSpPr>
          <p:spPr bwMode="auto">
            <a:xfrm flipH="1">
              <a:off x="4785" y="2053"/>
              <a:ext cx="45"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900" name="Line 90"/>
            <p:cNvSpPr>
              <a:spLocks noChangeShapeType="1"/>
            </p:cNvSpPr>
            <p:nvPr/>
          </p:nvSpPr>
          <p:spPr bwMode="auto">
            <a:xfrm flipH="1">
              <a:off x="4541" y="2352"/>
              <a:ext cx="244"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901" name="Line 91"/>
            <p:cNvSpPr>
              <a:spLocks noChangeShapeType="1"/>
            </p:cNvSpPr>
            <p:nvPr/>
          </p:nvSpPr>
          <p:spPr bwMode="auto">
            <a:xfrm>
              <a:off x="4785" y="2448"/>
              <a:ext cx="122"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902" name="Line 92"/>
            <p:cNvSpPr>
              <a:spLocks noChangeShapeType="1"/>
            </p:cNvSpPr>
            <p:nvPr/>
          </p:nvSpPr>
          <p:spPr bwMode="auto">
            <a:xfrm>
              <a:off x="4825" y="2400"/>
              <a:ext cx="366"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903" name="Line 93"/>
            <p:cNvSpPr>
              <a:spLocks noChangeShapeType="1"/>
            </p:cNvSpPr>
            <p:nvPr/>
          </p:nvSpPr>
          <p:spPr bwMode="auto">
            <a:xfrm>
              <a:off x="4830" y="2017"/>
              <a:ext cx="77" cy="57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904" name="Oval 94"/>
            <p:cNvSpPr>
              <a:spLocks noChangeArrowheads="1"/>
            </p:cNvSpPr>
            <p:nvPr/>
          </p:nvSpPr>
          <p:spPr bwMode="auto">
            <a:xfrm>
              <a:off x="4866" y="2592"/>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05" name="Oval 95"/>
            <p:cNvSpPr>
              <a:spLocks noChangeArrowheads="1"/>
            </p:cNvSpPr>
            <p:nvPr/>
          </p:nvSpPr>
          <p:spPr bwMode="auto">
            <a:xfrm>
              <a:off x="5151" y="2448"/>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06" name="Line 96"/>
            <p:cNvSpPr>
              <a:spLocks noChangeShapeType="1"/>
            </p:cNvSpPr>
            <p:nvPr/>
          </p:nvSpPr>
          <p:spPr bwMode="auto">
            <a:xfrm flipH="1">
              <a:off x="4514" y="2005"/>
              <a:ext cx="316" cy="50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907" name="Line 97"/>
            <p:cNvSpPr>
              <a:spLocks noChangeShapeType="1"/>
            </p:cNvSpPr>
            <p:nvPr/>
          </p:nvSpPr>
          <p:spPr bwMode="auto">
            <a:xfrm>
              <a:off x="4825" y="2016"/>
              <a:ext cx="366" cy="48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908" name="Line 98"/>
            <p:cNvSpPr>
              <a:spLocks noChangeShapeType="1"/>
            </p:cNvSpPr>
            <p:nvPr/>
          </p:nvSpPr>
          <p:spPr bwMode="auto">
            <a:xfrm>
              <a:off x="4514" y="2510"/>
              <a:ext cx="393" cy="13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909" name="Line 99"/>
            <p:cNvSpPr>
              <a:spLocks noChangeShapeType="1"/>
            </p:cNvSpPr>
            <p:nvPr/>
          </p:nvSpPr>
          <p:spPr bwMode="auto">
            <a:xfrm flipH="1">
              <a:off x="4907" y="2496"/>
              <a:ext cx="325" cy="14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910" name="Line 100"/>
            <p:cNvSpPr>
              <a:spLocks noChangeShapeType="1"/>
            </p:cNvSpPr>
            <p:nvPr/>
          </p:nvSpPr>
          <p:spPr bwMode="auto">
            <a:xfrm flipV="1">
              <a:off x="4514" y="2496"/>
              <a:ext cx="677" cy="1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i="1"/>
            </a:p>
          </p:txBody>
        </p:sp>
        <p:sp>
          <p:nvSpPr>
            <p:cNvPr id="162911" name="Oval 101"/>
            <p:cNvSpPr>
              <a:spLocks noChangeArrowheads="1"/>
            </p:cNvSpPr>
            <p:nvPr/>
          </p:nvSpPr>
          <p:spPr bwMode="auto">
            <a:xfrm rot="-10721705">
              <a:off x="432" y="2448"/>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12" name="Oval 102"/>
            <p:cNvSpPr>
              <a:spLocks noChangeArrowheads="1"/>
            </p:cNvSpPr>
            <p:nvPr/>
          </p:nvSpPr>
          <p:spPr bwMode="auto">
            <a:xfrm rot="-10721705">
              <a:off x="1824" y="2448"/>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13" name="Oval 103"/>
            <p:cNvSpPr>
              <a:spLocks noChangeArrowheads="1"/>
            </p:cNvSpPr>
            <p:nvPr/>
          </p:nvSpPr>
          <p:spPr bwMode="auto">
            <a:xfrm rot="-10721705">
              <a:off x="3168" y="2448"/>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14" name="Oval 104"/>
            <p:cNvSpPr>
              <a:spLocks noChangeArrowheads="1"/>
            </p:cNvSpPr>
            <p:nvPr/>
          </p:nvSpPr>
          <p:spPr bwMode="auto">
            <a:xfrm rot="-10721705">
              <a:off x="4512" y="2448"/>
              <a:ext cx="81" cy="96"/>
            </a:xfrm>
            <a:prstGeom prst="ellipse">
              <a:avLst/>
            </a:prstGeom>
            <a:solidFill>
              <a:schemeClr val="accent2"/>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15" name="Oval 105"/>
            <p:cNvSpPr>
              <a:spLocks noChangeArrowheads="1"/>
            </p:cNvSpPr>
            <p:nvPr/>
          </p:nvSpPr>
          <p:spPr bwMode="auto">
            <a:xfrm>
              <a:off x="672" y="2304"/>
              <a:ext cx="144" cy="144"/>
            </a:xfrm>
            <a:prstGeom prst="ellipse">
              <a:avLst/>
            </a:prstGeom>
            <a:solidFill>
              <a:srgbClr val="0000FF"/>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16" name="Oval 106"/>
            <p:cNvSpPr>
              <a:spLocks noChangeArrowheads="1"/>
            </p:cNvSpPr>
            <p:nvPr/>
          </p:nvSpPr>
          <p:spPr bwMode="auto">
            <a:xfrm>
              <a:off x="1536" y="2544"/>
              <a:ext cx="144" cy="144"/>
            </a:xfrm>
            <a:prstGeom prst="ellipse">
              <a:avLst/>
            </a:prstGeom>
            <a:solidFill>
              <a:srgbClr val="0000FF"/>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17" name="Oval 107"/>
            <p:cNvSpPr>
              <a:spLocks noChangeArrowheads="1"/>
            </p:cNvSpPr>
            <p:nvPr/>
          </p:nvSpPr>
          <p:spPr bwMode="auto">
            <a:xfrm>
              <a:off x="2016" y="2304"/>
              <a:ext cx="144" cy="144"/>
            </a:xfrm>
            <a:prstGeom prst="ellipse">
              <a:avLst/>
            </a:prstGeom>
            <a:solidFill>
              <a:srgbClr val="0000FF"/>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18" name="Oval 108"/>
            <p:cNvSpPr>
              <a:spLocks noChangeArrowheads="1"/>
            </p:cNvSpPr>
            <p:nvPr/>
          </p:nvSpPr>
          <p:spPr bwMode="auto">
            <a:xfrm>
              <a:off x="2880" y="2544"/>
              <a:ext cx="144" cy="144"/>
            </a:xfrm>
            <a:prstGeom prst="ellipse">
              <a:avLst/>
            </a:prstGeom>
            <a:solidFill>
              <a:srgbClr val="0000FF"/>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19" name="Oval 109"/>
            <p:cNvSpPr>
              <a:spLocks noChangeArrowheads="1"/>
            </p:cNvSpPr>
            <p:nvPr/>
          </p:nvSpPr>
          <p:spPr bwMode="auto">
            <a:xfrm>
              <a:off x="3360" y="2304"/>
              <a:ext cx="144" cy="144"/>
            </a:xfrm>
            <a:prstGeom prst="ellipse">
              <a:avLst/>
            </a:prstGeom>
            <a:solidFill>
              <a:srgbClr val="0000FF"/>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20" name="Oval 110"/>
            <p:cNvSpPr>
              <a:spLocks noChangeArrowheads="1"/>
            </p:cNvSpPr>
            <p:nvPr/>
          </p:nvSpPr>
          <p:spPr bwMode="auto">
            <a:xfrm>
              <a:off x="4224" y="2544"/>
              <a:ext cx="144" cy="144"/>
            </a:xfrm>
            <a:prstGeom prst="ellipse">
              <a:avLst/>
            </a:prstGeom>
            <a:solidFill>
              <a:srgbClr val="0000FF"/>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sp>
          <p:nvSpPr>
            <p:cNvPr id="162921" name="Oval 111"/>
            <p:cNvSpPr>
              <a:spLocks noChangeArrowheads="1"/>
            </p:cNvSpPr>
            <p:nvPr/>
          </p:nvSpPr>
          <p:spPr bwMode="auto">
            <a:xfrm>
              <a:off x="4704" y="2304"/>
              <a:ext cx="144" cy="144"/>
            </a:xfrm>
            <a:prstGeom prst="ellipse">
              <a:avLst/>
            </a:prstGeom>
            <a:solidFill>
              <a:srgbClr val="0000FF"/>
            </a:solidFill>
            <a:ln w="19050">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i="1">
                <a:latin typeface="Arial" pitchFamily="34" charset="0"/>
                <a:ea typeface="宋体" pitchFamily="2" charset="-122"/>
              </a:endParaRPr>
            </a:p>
          </p:txBody>
        </p:sp>
      </p:grpSp>
      <p:sp>
        <p:nvSpPr>
          <p:cNvPr id="111" name="Rectangle 2">
            <a:extLst>
              <a:ext uri="{FF2B5EF4-FFF2-40B4-BE49-F238E27FC236}">
                <a16:creationId xmlns:a16="http://schemas.microsoft.com/office/drawing/2014/main" id="{44B60BDA-7B10-48DF-958E-63FB726D4307}"/>
              </a:ext>
            </a:extLst>
          </p:cNvPr>
          <p:cNvSpPr>
            <a:spLocks noGrp="1" noChangeArrowheads="1"/>
          </p:cNvSpPr>
          <p:nvPr>
            <p:ph type="title"/>
          </p:nvPr>
        </p:nvSpPr>
        <p:spPr>
          <a:xfrm>
            <a:off x="228600" y="404664"/>
            <a:ext cx="4775200" cy="457200"/>
          </a:xfrm>
        </p:spPr>
        <p:txBody>
          <a:bodyPr/>
          <a:lstStyle/>
          <a:p>
            <a:pPr eaLnBrk="1" hangingPunct="1"/>
            <a:r>
              <a:rPr lang="en-US" altLang="zh-CN" dirty="0">
                <a:latin typeface="Arial" panose="020B0604020202020204" pitchFamily="34" charset="0"/>
                <a:cs typeface="Arial" panose="020B0604020202020204" pitchFamily="34" charset="0"/>
              </a:rPr>
              <a:t>2.3.5.2  </a:t>
            </a:r>
            <a:r>
              <a:rPr lang="zh-CN" altLang="en-US" dirty="0"/>
              <a:t>晶体的基本类型</a:t>
            </a:r>
            <a:endParaRPr lang="zh-CN" altLang="en-US" i="1"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3"/>
          <p:cNvSpPr>
            <a:spLocks noGrp="1" noChangeArrowheads="1"/>
          </p:cNvSpPr>
          <p:nvPr>
            <p:ph idx="1"/>
          </p:nvPr>
        </p:nvSpPr>
        <p:spPr/>
        <p:txBody>
          <a:bodyPr/>
          <a:lstStyle/>
          <a:p>
            <a:pPr marL="623888" indent="-623888" eaLnBrk="1" hangingPunct="1">
              <a:buFont typeface="Wingdings" pitchFamily="2" charset="2"/>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2</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层状结构晶体</a:t>
            </a:r>
            <a:r>
              <a:rPr lang="en-US" altLang="zh-CN" dirty="0">
                <a:effectLst/>
                <a:latin typeface="Times New Roman" panose="02020603050405020304" pitchFamily="18" charset="0"/>
                <a:ea typeface="楷体_GB2312" pitchFamily="49" charset="-122"/>
                <a:cs typeface="Times New Roman" panose="02020603050405020304" pitchFamily="18" charset="0"/>
              </a:rPr>
              <a:t>--</a:t>
            </a:r>
            <a:r>
              <a:rPr lang="zh-CN" altLang="en-US" dirty="0">
                <a:effectLst/>
                <a:latin typeface="Times New Roman" panose="02020603050405020304" pitchFamily="18" charset="0"/>
                <a:ea typeface="楷体_GB2312" pitchFamily="49" charset="-122"/>
                <a:cs typeface="Times New Roman" panose="02020603050405020304" pitchFamily="18" charset="0"/>
              </a:rPr>
              <a:t>石墨晶体、六方氮化硼</a:t>
            </a:r>
            <a:r>
              <a:rPr lang="en-US" altLang="zh-CN" dirty="0">
                <a:effectLst/>
                <a:latin typeface="Times New Roman" panose="02020603050405020304" pitchFamily="18" charset="0"/>
                <a:ea typeface="楷体_GB2312" pitchFamily="49" charset="-122"/>
                <a:cs typeface="Times New Roman" panose="02020603050405020304" pitchFamily="18" charset="0"/>
              </a:rPr>
              <a:t>BN</a:t>
            </a:r>
            <a:r>
              <a:rPr lang="zh-CN" altLang="en-US" dirty="0">
                <a:effectLst/>
                <a:latin typeface="Times New Roman" panose="02020603050405020304" pitchFamily="18" charset="0"/>
                <a:ea typeface="楷体_GB2312" pitchFamily="49" charset="-122"/>
                <a:cs typeface="Times New Roman" panose="02020603050405020304" pitchFamily="18" charset="0"/>
              </a:rPr>
              <a:t>等</a:t>
            </a:r>
          </a:p>
        </p:txBody>
      </p:sp>
      <p:pic>
        <p:nvPicPr>
          <p:cNvPr id="163844" name="Picture 5" descr="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060575"/>
            <a:ext cx="5680075" cy="425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Rectangle 8"/>
          <p:cNvSpPr>
            <a:spLocks noChangeArrowheads="1"/>
          </p:cNvSpPr>
          <p:nvPr/>
        </p:nvSpPr>
        <p:spPr bwMode="auto">
          <a:xfrm>
            <a:off x="6300788" y="3429000"/>
            <a:ext cx="26638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3200" b="0" dirty="0">
                <a:latin typeface="Arial" pitchFamily="34" charset="0"/>
                <a:ea typeface="楷体_GB2312" pitchFamily="49" charset="-122"/>
              </a:rPr>
              <a:t>石墨具有层状结构，称为</a:t>
            </a:r>
            <a:r>
              <a:rPr lang="zh-CN" altLang="en-US" sz="3200" b="0" dirty="0">
                <a:solidFill>
                  <a:srgbClr val="0000FF"/>
                </a:solidFill>
                <a:latin typeface="Arial" pitchFamily="34" charset="0"/>
                <a:ea typeface="楷体_GB2312" pitchFamily="49" charset="-122"/>
              </a:rPr>
              <a:t>层状晶体。</a:t>
            </a:r>
          </a:p>
        </p:txBody>
      </p:sp>
      <p:sp>
        <p:nvSpPr>
          <p:cNvPr id="7" name="Rectangle 2">
            <a:extLst>
              <a:ext uri="{FF2B5EF4-FFF2-40B4-BE49-F238E27FC236}">
                <a16:creationId xmlns:a16="http://schemas.microsoft.com/office/drawing/2014/main" id="{5DD39D08-9814-4BE3-8A8F-7D9CF1386D35}"/>
              </a:ext>
            </a:extLst>
          </p:cNvPr>
          <p:cNvSpPr>
            <a:spLocks noGrp="1" noChangeArrowheads="1"/>
          </p:cNvSpPr>
          <p:nvPr>
            <p:ph type="title"/>
          </p:nvPr>
        </p:nvSpPr>
        <p:spPr>
          <a:xfrm>
            <a:off x="228600" y="404664"/>
            <a:ext cx="4775200" cy="457200"/>
          </a:xfrm>
        </p:spPr>
        <p:txBody>
          <a:bodyPr/>
          <a:lstStyle/>
          <a:p>
            <a:pPr eaLnBrk="1" hangingPunct="1"/>
            <a:r>
              <a:rPr lang="en-US" altLang="zh-CN" dirty="0">
                <a:latin typeface="Arial" panose="020B0604020202020204" pitchFamily="34" charset="0"/>
                <a:cs typeface="Arial" panose="020B0604020202020204" pitchFamily="34" charset="0"/>
              </a:rPr>
              <a:t>2.3.5.2  </a:t>
            </a:r>
            <a:r>
              <a:rPr lang="zh-CN" altLang="en-US" dirty="0"/>
              <a:t>晶体的基本类型</a:t>
            </a:r>
            <a:endParaRPr lang="zh-CN" altLang="en-US" i="1"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3"/>
          <p:cNvSpPr>
            <a:spLocks noGrp="1"/>
          </p:cNvSpPr>
          <p:nvPr>
            <p:ph type="title"/>
          </p:nvPr>
        </p:nvSpPr>
        <p:spPr>
          <a:xfrm>
            <a:off x="251520" y="304800"/>
            <a:ext cx="6552505" cy="676275"/>
          </a:xfrm>
        </p:spPr>
        <p:txBody>
          <a:bodyPr/>
          <a:lstStyle/>
          <a:p>
            <a:r>
              <a:rPr lang="en-US" altLang="zh-CN" dirty="0">
                <a:latin typeface="Arial" panose="020B0604020202020204" pitchFamily="34" charset="0"/>
                <a:cs typeface="Arial" panose="020B0604020202020204" pitchFamily="34" charset="0"/>
              </a:rPr>
              <a:t>2.3.5.2  </a:t>
            </a:r>
            <a:r>
              <a:rPr lang="zh-CN" altLang="en-US" dirty="0"/>
              <a:t>晶体的基本类型</a:t>
            </a:r>
          </a:p>
        </p:txBody>
      </p:sp>
      <p:sp>
        <p:nvSpPr>
          <p:cNvPr id="198658" name="Rectangle 3"/>
          <p:cNvSpPr>
            <a:spLocks noGrp="1" noChangeArrowheads="1"/>
          </p:cNvSpPr>
          <p:nvPr>
            <p:ph type="body" idx="4294967295"/>
          </p:nvPr>
        </p:nvSpPr>
        <p:spPr>
          <a:xfrm>
            <a:off x="468313" y="1196753"/>
            <a:ext cx="8351837" cy="5356448"/>
          </a:xfrm>
        </p:spPr>
        <p:txBody>
          <a:bodyPr/>
          <a:lstStyle/>
          <a:p>
            <a:pPr marL="0" indent="457200" eaLnBrk="1" hangingPunct="1">
              <a:lnSpc>
                <a:spcPct val="125000"/>
              </a:lnSpc>
              <a:spcBef>
                <a:spcPts val="600"/>
              </a:spcBef>
              <a:buClrTx/>
              <a:buSzTx/>
              <a:buFontTx/>
              <a:buNone/>
              <a:defRPr/>
            </a:pPr>
            <a:r>
              <a:rPr lang="zh-CN" altLang="en-US" dirty="0">
                <a:solidFill>
                  <a:srgbClr val="FF0000"/>
                </a:solidFill>
                <a:effectLst/>
                <a:latin typeface="Times New Roman" panose="02020603050405020304" pitchFamily="18" charset="0"/>
                <a:ea typeface="楷体_GB2312" pitchFamily="49" charset="-122"/>
                <a:cs typeface="Times New Roman" panose="02020603050405020304" pitchFamily="18" charset="0"/>
              </a:rPr>
              <a:t>石墨晶体的特征</a:t>
            </a:r>
            <a:endPar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endParaRPr>
          </a:p>
          <a:p>
            <a:pPr marL="0" indent="457200" eaLnBrk="1" hangingPunct="1">
              <a:lnSpc>
                <a:spcPct val="125000"/>
              </a:lnSpc>
              <a:spcBef>
                <a:spcPts val="600"/>
              </a:spcBef>
              <a:buClrTx/>
              <a:buSzTx/>
              <a:buFontTx/>
              <a:buNone/>
              <a:defRPr/>
            </a:pP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同一层：</a:t>
            </a:r>
            <a:r>
              <a:rPr lang="en-US" altLang="zh-CN" dirty="0">
                <a:effectLst/>
                <a:latin typeface="Times New Roman" panose="02020603050405020304" pitchFamily="18" charset="0"/>
                <a:ea typeface="楷体_GB2312" pitchFamily="49" charset="-122"/>
                <a:cs typeface="Times New Roman" panose="02020603050405020304" pitchFamily="18" charset="0"/>
              </a:rPr>
              <a:t>C-C </a:t>
            </a:r>
            <a:r>
              <a:rPr lang="zh-CN" altLang="en-US" dirty="0">
                <a:effectLst/>
                <a:latin typeface="Times New Roman" panose="02020603050405020304" pitchFamily="18" charset="0"/>
                <a:ea typeface="楷体_GB2312" pitchFamily="49" charset="-122"/>
                <a:cs typeface="Times New Roman" panose="02020603050405020304" pitchFamily="18" charset="0"/>
              </a:rPr>
              <a:t>键长为</a:t>
            </a:r>
            <a:r>
              <a:rPr lang="en-US" altLang="zh-CN" dirty="0">
                <a:effectLst/>
                <a:latin typeface="Times New Roman" panose="02020603050405020304" pitchFamily="18" charset="0"/>
                <a:ea typeface="楷体_GB2312" pitchFamily="49" charset="-122"/>
                <a:cs typeface="Times New Roman" panose="02020603050405020304" pitchFamily="18" charset="0"/>
              </a:rPr>
              <a:t>142 pm</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dirty="0">
                <a:effectLst/>
                <a:latin typeface="Times New Roman" panose="02020603050405020304" pitchFamily="18" charset="0"/>
                <a:ea typeface="楷体_GB2312" pitchFamily="49" charset="-122"/>
                <a:cs typeface="Times New Roman" panose="02020603050405020304" pitchFamily="18" charset="0"/>
              </a:rPr>
              <a:t>C </a:t>
            </a:r>
            <a:r>
              <a:rPr lang="zh-CN" altLang="en-US" dirty="0">
                <a:effectLst/>
                <a:latin typeface="Times New Roman" panose="02020603050405020304" pitchFamily="18" charset="0"/>
                <a:ea typeface="楷体_GB2312" pitchFamily="49" charset="-122"/>
                <a:cs typeface="Times New Roman" panose="02020603050405020304" pitchFamily="18" charset="0"/>
              </a:rPr>
              <a:t>原子采用 </a:t>
            </a:r>
            <a:r>
              <a:rPr lang="en-US" altLang="zh-CN" i="1" dirty="0">
                <a:effectLst/>
                <a:latin typeface="Times New Roman" panose="02020603050405020304" pitchFamily="18" charset="0"/>
                <a:ea typeface="楷体_GB2312" pitchFamily="49" charset="-122"/>
                <a:cs typeface="Times New Roman" panose="02020603050405020304" pitchFamily="18" charset="0"/>
              </a:rPr>
              <a:t>sp</a:t>
            </a:r>
            <a:r>
              <a:rPr lang="en-US" altLang="zh-CN" i="1"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 </a:t>
            </a:r>
            <a:r>
              <a:rPr lang="zh-CN" altLang="en-US" dirty="0">
                <a:effectLst/>
                <a:latin typeface="Times New Roman" panose="02020603050405020304" pitchFamily="18" charset="0"/>
                <a:ea typeface="楷体_GB2312" pitchFamily="49" charset="-122"/>
                <a:cs typeface="Times New Roman" panose="02020603050405020304" pitchFamily="18" charset="0"/>
              </a:rPr>
              <a:t>杂化轨道，与周围三个 </a:t>
            </a:r>
            <a:r>
              <a:rPr lang="en-US" altLang="zh-CN" dirty="0">
                <a:effectLst/>
                <a:latin typeface="Times New Roman" panose="02020603050405020304" pitchFamily="18" charset="0"/>
                <a:ea typeface="楷体_GB2312" pitchFamily="49" charset="-122"/>
                <a:cs typeface="Times New Roman" panose="02020603050405020304" pitchFamily="18" charset="0"/>
              </a:rPr>
              <a:t>C </a:t>
            </a:r>
            <a:r>
              <a:rPr lang="zh-CN" altLang="en-US" dirty="0">
                <a:effectLst/>
                <a:latin typeface="Times New Roman" panose="02020603050405020304" pitchFamily="18" charset="0"/>
                <a:ea typeface="楷体_GB2312" pitchFamily="49" charset="-122"/>
                <a:cs typeface="Times New Roman" panose="02020603050405020304" pitchFamily="18" charset="0"/>
              </a:rPr>
              <a:t>原子形成三个</a:t>
            </a:r>
            <a:r>
              <a:rPr lang="en-US" altLang="zh-CN" i="1" dirty="0">
                <a:effectLst/>
                <a:latin typeface="Times New Roman" panose="02020603050405020304" pitchFamily="18" charset="0"/>
                <a:ea typeface="楷体_GB2312" pitchFamily="49" charset="-122"/>
                <a:cs typeface="Times New Roman" panose="02020603050405020304" pitchFamily="18" charset="0"/>
              </a:rPr>
              <a:t>σ</a:t>
            </a:r>
            <a:r>
              <a:rPr lang="zh-CN" altLang="en-US" dirty="0">
                <a:effectLst/>
                <a:latin typeface="Times New Roman" panose="02020603050405020304" pitchFamily="18" charset="0"/>
                <a:ea typeface="楷体_GB2312" pitchFamily="49" charset="-122"/>
                <a:cs typeface="Times New Roman" panose="02020603050405020304" pitchFamily="18" charset="0"/>
              </a:rPr>
              <a:t>键，键角为 </a:t>
            </a:r>
            <a:r>
              <a:rPr lang="en-US" altLang="zh-CN" dirty="0">
                <a:effectLst/>
                <a:latin typeface="Times New Roman" panose="02020603050405020304" pitchFamily="18" charset="0"/>
                <a:ea typeface="楷体_GB2312" pitchFamily="49" charset="-122"/>
                <a:cs typeface="Times New Roman" panose="02020603050405020304" pitchFamily="18" charset="0"/>
              </a:rPr>
              <a:t>120</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o</a:t>
            </a:r>
            <a:r>
              <a:rPr lang="zh-CN" altLang="en-US" dirty="0">
                <a:effectLst/>
                <a:latin typeface="Times New Roman" panose="02020603050405020304" pitchFamily="18" charset="0"/>
                <a:ea typeface="楷体_GB2312" pitchFamily="49" charset="-122"/>
                <a:cs typeface="Times New Roman" panose="02020603050405020304" pitchFamily="18" charset="0"/>
              </a:rPr>
              <a:t>，每个 </a:t>
            </a:r>
            <a:r>
              <a:rPr lang="en-US" altLang="zh-CN" dirty="0">
                <a:effectLst/>
                <a:latin typeface="Times New Roman" panose="02020603050405020304" pitchFamily="18" charset="0"/>
                <a:ea typeface="楷体_GB2312" pitchFamily="49" charset="-122"/>
                <a:cs typeface="Times New Roman" panose="02020603050405020304" pitchFamily="18" charset="0"/>
              </a:rPr>
              <a:t>C </a:t>
            </a:r>
            <a:r>
              <a:rPr lang="zh-CN" altLang="en-US" dirty="0">
                <a:effectLst/>
                <a:latin typeface="Times New Roman" panose="02020603050405020304" pitchFamily="18" charset="0"/>
                <a:ea typeface="楷体_GB2312" pitchFamily="49" charset="-122"/>
                <a:cs typeface="Times New Roman" panose="02020603050405020304" pitchFamily="18" charset="0"/>
              </a:rPr>
              <a:t>原子还有一个 </a:t>
            </a:r>
            <a:r>
              <a:rPr lang="en-US" altLang="zh-CN" i="1" dirty="0">
                <a:effectLst/>
                <a:latin typeface="Times New Roman" panose="02020603050405020304" pitchFamily="18" charset="0"/>
                <a:ea typeface="楷体_GB2312" pitchFamily="49" charset="-122"/>
                <a:cs typeface="Times New Roman" panose="02020603050405020304" pitchFamily="18" charset="0"/>
              </a:rPr>
              <a:t>2p</a:t>
            </a:r>
            <a:r>
              <a:rPr lang="en-US" altLang="zh-CN" dirty="0">
                <a:effectLst/>
                <a:latin typeface="Times New Roman" panose="02020603050405020304" pitchFamily="18" charset="0"/>
                <a:ea typeface="楷体_GB2312" pitchFamily="49" charset="-122"/>
                <a:cs typeface="Times New Roman" panose="02020603050405020304" pitchFamily="18" charset="0"/>
              </a:rPr>
              <a:t> </a:t>
            </a:r>
            <a:r>
              <a:rPr lang="zh-CN" altLang="en-US" dirty="0">
                <a:effectLst/>
                <a:latin typeface="Times New Roman" panose="02020603050405020304" pitchFamily="18" charset="0"/>
                <a:ea typeface="楷体_GB2312" pitchFamily="49" charset="-122"/>
                <a:cs typeface="Times New Roman" panose="02020603050405020304" pitchFamily="18" charset="0"/>
              </a:rPr>
              <a:t>轨道，垂直于</a:t>
            </a:r>
            <a:r>
              <a:rPr lang="en-US" altLang="zh-CN" i="1" dirty="0">
                <a:effectLst/>
                <a:latin typeface="Times New Roman" panose="02020603050405020304" pitchFamily="18" charset="0"/>
                <a:ea typeface="楷体_GB2312" pitchFamily="49" charset="-122"/>
                <a:cs typeface="Times New Roman" panose="02020603050405020304" pitchFamily="18" charset="0"/>
              </a:rPr>
              <a:t>sp</a:t>
            </a:r>
            <a:r>
              <a:rPr lang="en-US" altLang="zh-CN" i="1"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 </a:t>
            </a:r>
            <a:r>
              <a:rPr lang="zh-CN" altLang="en-US" dirty="0">
                <a:effectLst/>
                <a:latin typeface="Times New Roman" panose="02020603050405020304" pitchFamily="18" charset="0"/>
                <a:ea typeface="楷体_GB2312" pitchFamily="49" charset="-122"/>
                <a:cs typeface="Times New Roman" panose="02020603050405020304" pitchFamily="18" charset="0"/>
              </a:rPr>
              <a:t>杂化轨道平面，</a:t>
            </a:r>
            <a:r>
              <a:rPr lang="en-US" altLang="zh-CN" i="1" dirty="0">
                <a:effectLst/>
                <a:latin typeface="Times New Roman" panose="02020603050405020304" pitchFamily="18" charset="0"/>
                <a:ea typeface="楷体_GB2312" pitchFamily="49" charset="-122"/>
                <a:cs typeface="Times New Roman" panose="02020603050405020304" pitchFamily="18" charset="0"/>
              </a:rPr>
              <a:t>2p</a:t>
            </a:r>
            <a:r>
              <a:rPr lang="en-US" altLang="zh-CN" dirty="0">
                <a:effectLst/>
                <a:latin typeface="Times New Roman" panose="02020603050405020304" pitchFamily="18" charset="0"/>
                <a:ea typeface="楷体_GB2312" pitchFamily="49" charset="-122"/>
                <a:cs typeface="Times New Roman" panose="02020603050405020304" pitchFamily="18" charset="0"/>
              </a:rPr>
              <a:t> </a:t>
            </a:r>
            <a:r>
              <a:rPr lang="zh-CN" altLang="en-US" dirty="0">
                <a:effectLst/>
                <a:latin typeface="Times New Roman" panose="02020603050405020304" pitchFamily="18" charset="0"/>
                <a:ea typeface="楷体_GB2312" pitchFamily="49" charset="-122"/>
                <a:cs typeface="Times New Roman" panose="02020603050405020304" pitchFamily="18" charset="0"/>
              </a:rPr>
              <a:t>电子参与形成了</a:t>
            </a:r>
            <a:r>
              <a:rPr lang="en-US" altLang="zh-CN" i="1" dirty="0">
                <a:effectLst/>
                <a:latin typeface="Times New Roman" panose="02020603050405020304" pitchFamily="18" charset="0"/>
                <a:ea typeface="楷体_GB2312" pitchFamily="49" charset="-122"/>
                <a:cs typeface="Times New Roman" panose="02020603050405020304" pitchFamily="18" charset="0"/>
              </a:rPr>
              <a:t>π</a:t>
            </a:r>
            <a:r>
              <a:rPr lang="zh-CN" altLang="en-US" dirty="0">
                <a:effectLst/>
                <a:latin typeface="Times New Roman" panose="02020603050405020304" pitchFamily="18" charset="0"/>
                <a:ea typeface="楷体_GB2312" pitchFamily="49" charset="-122"/>
                <a:cs typeface="Times New Roman" panose="02020603050405020304" pitchFamily="18" charset="0"/>
              </a:rPr>
              <a:t>键，这种包含着很多原子的</a:t>
            </a:r>
            <a:r>
              <a:rPr lang="en-US" altLang="zh-CN" i="1" dirty="0">
                <a:effectLst/>
                <a:latin typeface="Times New Roman" panose="02020603050405020304" pitchFamily="18" charset="0"/>
                <a:ea typeface="楷体_GB2312" pitchFamily="49" charset="-122"/>
                <a:cs typeface="Times New Roman" panose="02020603050405020304" pitchFamily="18" charset="0"/>
              </a:rPr>
              <a:t>π</a:t>
            </a:r>
            <a:r>
              <a:rPr lang="zh-CN" altLang="en-US" dirty="0">
                <a:effectLst/>
                <a:latin typeface="Times New Roman" panose="02020603050405020304" pitchFamily="18" charset="0"/>
                <a:ea typeface="楷体_GB2312" pitchFamily="49" charset="-122"/>
                <a:cs typeface="Times New Roman" panose="02020603050405020304" pitchFamily="18" charset="0"/>
              </a:rPr>
              <a:t>键称为</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大</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π</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键</a:t>
            </a:r>
            <a:r>
              <a:rPr lang="zh-CN" altLang="en-US" dirty="0">
                <a:effectLst/>
                <a:latin typeface="Times New Roman" panose="02020603050405020304" pitchFamily="18" charset="0"/>
                <a:ea typeface="楷体_GB2312" pitchFamily="49" charset="-122"/>
                <a:cs typeface="Times New Roman" panose="02020603050405020304" pitchFamily="18" charset="0"/>
              </a:rPr>
              <a:t>。</a:t>
            </a:r>
          </a:p>
          <a:p>
            <a:pPr marL="0" indent="457200" eaLnBrk="1" hangingPunct="1">
              <a:lnSpc>
                <a:spcPct val="125000"/>
              </a:lnSpc>
              <a:spcBef>
                <a:spcPts val="600"/>
              </a:spcBef>
              <a:buClrTx/>
              <a:buSzTx/>
              <a:buFontTx/>
              <a:buNone/>
              <a:defRPr/>
            </a:pP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层与层间：</a:t>
            </a:r>
            <a:r>
              <a:rPr lang="zh-CN" altLang="en-US" dirty="0">
                <a:effectLst/>
                <a:latin typeface="Times New Roman" panose="02020603050405020304" pitchFamily="18" charset="0"/>
                <a:ea typeface="楷体_GB2312" pitchFamily="49" charset="-122"/>
                <a:cs typeface="Times New Roman" panose="02020603050405020304" pitchFamily="18" charset="0"/>
              </a:rPr>
              <a:t>距离为 </a:t>
            </a:r>
            <a:r>
              <a:rPr lang="en-US" altLang="zh-CN" dirty="0">
                <a:effectLst/>
                <a:latin typeface="Times New Roman" panose="02020603050405020304" pitchFamily="18" charset="0"/>
                <a:ea typeface="楷体_GB2312" pitchFamily="49" charset="-122"/>
                <a:cs typeface="Times New Roman" panose="02020603050405020304" pitchFamily="18" charset="0"/>
              </a:rPr>
              <a:t>340 pm</a:t>
            </a:r>
            <a:r>
              <a:rPr lang="zh-CN" altLang="en-US" dirty="0">
                <a:effectLst/>
                <a:latin typeface="Times New Roman" panose="02020603050405020304" pitchFamily="18" charset="0"/>
                <a:ea typeface="楷体_GB2312" pitchFamily="49" charset="-122"/>
                <a:cs typeface="Times New Roman" panose="02020603050405020304" pitchFamily="18" charset="0"/>
              </a:rPr>
              <a:t>，靠分子间力结合。</a:t>
            </a:r>
          </a:p>
          <a:p>
            <a:pPr marL="0" indent="457200" eaLnBrk="1" hangingPunct="1">
              <a:lnSpc>
                <a:spcPct val="125000"/>
              </a:lnSpc>
              <a:spcBef>
                <a:spcPts val="600"/>
              </a:spcBef>
              <a:buClrTx/>
              <a:buSzTx/>
              <a:buFontTx/>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因此，石墨晶体中既有共价键，又有分子间力，是</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混合键型的晶体</a:t>
            </a:r>
            <a:r>
              <a:rPr lang="zh-CN" altLang="en-US" dirty="0">
                <a:effectLst/>
                <a:latin typeface="Times New Roman" panose="02020603050405020304" pitchFamily="18" charset="0"/>
                <a:ea typeface="楷体_GB2312" pitchFamily="49" charset="-122"/>
                <a:cs typeface="Times New Roman" panose="02020603050405020304" pitchFamily="18" charset="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2" name="Rectangle 2"/>
          <p:cNvSpPr>
            <a:spLocks noChangeArrowheads="1"/>
          </p:cNvSpPr>
          <p:nvPr/>
        </p:nvSpPr>
        <p:spPr bwMode="auto">
          <a:xfrm>
            <a:off x="0" y="0"/>
            <a:ext cx="4679950" cy="833438"/>
          </a:xfrm>
          <a:prstGeom prst="rect">
            <a:avLst/>
          </a:prstGeom>
          <a:noFill/>
          <a:ln w="9525">
            <a:noFill/>
            <a:miter lim="800000"/>
            <a:headEnd/>
            <a:tailEnd/>
          </a:ln>
          <a:effectLst/>
        </p:spPr>
        <p:txBody>
          <a:bodyPr>
            <a:spAutoFit/>
          </a:bodyPr>
          <a:lstStyle/>
          <a:p>
            <a:pPr>
              <a:lnSpc>
                <a:spcPct val="135000"/>
              </a:lnSpc>
              <a:defRPr/>
            </a:pPr>
            <a:endParaRPr kumimoji="1" lang="zh-CN" altLang="en-US" sz="3600">
              <a:solidFill>
                <a:srgbClr val="FFFF00"/>
              </a:solidFill>
              <a:effectLst>
                <a:outerShdw blurRad="38100" dist="38100" dir="2700000" algn="tl">
                  <a:srgbClr val="000000"/>
                </a:outerShdw>
              </a:effectLst>
              <a:latin typeface="Times New Roman" pitchFamily="18" charset="0"/>
              <a:ea typeface="黑体" pitchFamily="2" charset="-122"/>
            </a:endParaRPr>
          </a:p>
        </p:txBody>
      </p:sp>
      <p:grpSp>
        <p:nvGrpSpPr>
          <p:cNvPr id="19459" name="Group 4"/>
          <p:cNvGrpSpPr>
            <a:grpSpLocks/>
          </p:cNvGrpSpPr>
          <p:nvPr/>
        </p:nvGrpSpPr>
        <p:grpSpPr bwMode="auto">
          <a:xfrm>
            <a:off x="806451" y="1341438"/>
            <a:ext cx="7543802" cy="4957765"/>
            <a:chOff x="517" y="1056"/>
            <a:chExt cx="4752" cy="3123"/>
          </a:xfrm>
        </p:grpSpPr>
        <p:sp>
          <p:nvSpPr>
            <p:cNvPr id="19461" name="Oval 5"/>
            <p:cNvSpPr>
              <a:spLocks noChangeArrowheads="1"/>
            </p:cNvSpPr>
            <p:nvPr/>
          </p:nvSpPr>
          <p:spPr bwMode="auto">
            <a:xfrm>
              <a:off x="720" y="1152"/>
              <a:ext cx="816" cy="768"/>
            </a:xfrm>
            <a:prstGeom prst="ellipse">
              <a:avLst/>
            </a:prstGeom>
            <a:gradFill rotWithShape="0">
              <a:gsLst>
                <a:gs pos="0">
                  <a:srgbClr val="FFCC66"/>
                </a:gs>
                <a:gs pos="100000">
                  <a:srgbClr val="00CC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90566" name="Rectangle 6"/>
            <p:cNvSpPr>
              <a:spLocks noChangeArrowheads="1"/>
            </p:cNvSpPr>
            <p:nvPr/>
          </p:nvSpPr>
          <p:spPr bwMode="auto">
            <a:xfrm>
              <a:off x="517" y="1920"/>
              <a:ext cx="1233" cy="446"/>
            </a:xfrm>
            <a:prstGeom prst="rect">
              <a:avLst/>
            </a:prstGeom>
            <a:noFill/>
            <a:ln w="9525">
              <a:noFill/>
              <a:miter lim="800000"/>
              <a:headEnd/>
              <a:tailEnd/>
            </a:ln>
            <a:effectLst/>
          </p:spPr>
          <p:txBody>
            <a:bodyPr wrap="none">
              <a:spAutoFit/>
            </a:bodyPr>
            <a:lstStyle/>
            <a:p>
              <a:pPr algn="ctr">
                <a:defRPr/>
              </a:pPr>
              <a:r>
                <a:rPr lang="en-US" altLang="zh-CN" sz="2000" b="1" dirty="0">
                  <a:solidFill>
                    <a:srgbClr val="000000"/>
                  </a:solidFill>
                  <a:effectLst>
                    <a:outerShdw blurRad="38100" dist="38100" dir="2700000" algn="tl">
                      <a:srgbClr val="FFFFFF"/>
                    </a:outerShdw>
                  </a:effectLst>
                  <a:latin typeface="Times New Roman" pitchFamily="18" charset="0"/>
                  <a:ea typeface="楷体_GB2312" pitchFamily="49" charset="-122"/>
                </a:rPr>
                <a:t>John Dalton’s </a:t>
              </a:r>
            </a:p>
            <a:p>
              <a:pPr algn="ctr">
                <a:defRPr/>
              </a:pPr>
              <a:r>
                <a:rPr lang="zh-CN" altLang="en-US" sz="2000" b="1" dirty="0">
                  <a:solidFill>
                    <a:srgbClr val="000000"/>
                  </a:solidFill>
                  <a:effectLst>
                    <a:outerShdw blurRad="38100" dist="38100" dir="2700000" algn="tl">
                      <a:srgbClr val="FFFFFF"/>
                    </a:outerShdw>
                  </a:effectLst>
                  <a:latin typeface="Times New Roman" pitchFamily="18" charset="0"/>
                  <a:ea typeface="楷体_GB2312" pitchFamily="49" charset="-122"/>
                </a:rPr>
                <a:t>原子模型 </a:t>
              </a:r>
              <a:r>
                <a:rPr lang="en-US" altLang="zh-CN" sz="2000" b="1" dirty="0">
                  <a:solidFill>
                    <a:srgbClr val="000000"/>
                  </a:solidFill>
                  <a:effectLst>
                    <a:outerShdw blurRad="38100" dist="38100" dir="2700000" algn="tl">
                      <a:srgbClr val="FFFFFF"/>
                    </a:outerShdw>
                  </a:effectLst>
                  <a:latin typeface="Times New Roman" pitchFamily="18" charset="0"/>
                  <a:ea typeface="楷体_GB2312" pitchFamily="49" charset="-122"/>
                </a:rPr>
                <a:t>(1808)</a:t>
              </a:r>
            </a:p>
          </p:txBody>
        </p:sp>
        <p:sp>
          <p:nvSpPr>
            <p:cNvPr id="1090567" name="Text Box 7"/>
            <p:cNvSpPr txBox="1">
              <a:spLocks noChangeArrowheads="1"/>
            </p:cNvSpPr>
            <p:nvPr/>
          </p:nvSpPr>
          <p:spPr bwMode="auto">
            <a:xfrm>
              <a:off x="2208" y="1920"/>
              <a:ext cx="1440" cy="446"/>
            </a:xfrm>
            <a:prstGeom prst="rect">
              <a:avLst/>
            </a:prstGeom>
            <a:noFill/>
            <a:ln w="9525">
              <a:noFill/>
              <a:miter lim="800000"/>
              <a:headEnd/>
              <a:tailEnd/>
            </a:ln>
            <a:effectLst/>
          </p:spPr>
          <p:txBody>
            <a:bodyPr>
              <a:spAutoFit/>
            </a:bodyPr>
            <a:lstStyle/>
            <a:p>
              <a:pPr algn="ctr" eaLnBrk="0" hangingPunct="0">
                <a:defRPr/>
              </a:pPr>
              <a:r>
                <a:rPr lang="en-US" altLang="zh-CN" sz="2000" b="1" dirty="0">
                  <a:solidFill>
                    <a:srgbClr val="000000"/>
                  </a:solidFill>
                  <a:effectLst>
                    <a:outerShdw blurRad="38100" dist="38100" dir="2700000" algn="tl">
                      <a:srgbClr val="FFFFFF"/>
                    </a:outerShdw>
                  </a:effectLst>
                  <a:latin typeface="Times New Roman" pitchFamily="18" charset="0"/>
                </a:rPr>
                <a:t>J.J. Thomson’s </a:t>
              </a:r>
            </a:p>
            <a:p>
              <a:pPr algn="ctr" eaLnBrk="0" hangingPunct="0">
                <a:defRPr/>
              </a:pPr>
              <a:r>
                <a:rPr lang="zh-CN" altLang="en-US" sz="2000" b="1" dirty="0">
                  <a:solidFill>
                    <a:srgbClr val="000000"/>
                  </a:solidFill>
                  <a:effectLst>
                    <a:outerShdw blurRad="38100" dist="38100" dir="2700000" algn="tl">
                      <a:srgbClr val="FFFFFF"/>
                    </a:outerShdw>
                  </a:effectLst>
                  <a:latin typeface="Times New Roman" pitchFamily="18" charset="0"/>
                  <a:ea typeface="楷体_GB2312" pitchFamily="49" charset="-122"/>
                </a:rPr>
                <a:t>原子模型 </a:t>
              </a:r>
              <a:r>
                <a:rPr lang="en-US" altLang="zh-CN" sz="2000" b="1" dirty="0">
                  <a:solidFill>
                    <a:srgbClr val="000000"/>
                  </a:solidFill>
                  <a:effectLst>
                    <a:outerShdw blurRad="38100" dist="38100" dir="2700000" algn="tl">
                      <a:srgbClr val="FFFFFF"/>
                    </a:outerShdw>
                  </a:effectLst>
                  <a:latin typeface="Times New Roman" pitchFamily="18" charset="0"/>
                  <a:ea typeface="楷体_GB2312" pitchFamily="49" charset="-122"/>
                </a:rPr>
                <a:t>(1898)</a:t>
              </a:r>
              <a:endParaRPr lang="en-US" altLang="zh-CN" sz="2000" b="1" dirty="0">
                <a:solidFill>
                  <a:srgbClr val="000000"/>
                </a:solidFill>
                <a:effectLst>
                  <a:outerShdw blurRad="38100" dist="38100" dir="2700000" algn="tl">
                    <a:srgbClr val="FFFFFF"/>
                  </a:outerShdw>
                </a:effectLst>
                <a:latin typeface="Times New Roman" pitchFamily="18" charset="0"/>
              </a:endParaRPr>
            </a:p>
          </p:txBody>
        </p:sp>
        <p:grpSp>
          <p:nvGrpSpPr>
            <p:cNvPr id="19464" name="Group 8"/>
            <p:cNvGrpSpPr>
              <a:grpSpLocks/>
            </p:cNvGrpSpPr>
            <p:nvPr/>
          </p:nvGrpSpPr>
          <p:grpSpPr bwMode="auto">
            <a:xfrm>
              <a:off x="4080" y="1056"/>
              <a:ext cx="864" cy="816"/>
              <a:chOff x="4176" y="2976"/>
              <a:chExt cx="912" cy="768"/>
            </a:xfrm>
          </p:grpSpPr>
          <p:sp>
            <p:nvSpPr>
              <p:cNvPr id="19511" name="Oval 9"/>
              <p:cNvSpPr>
                <a:spLocks noChangeArrowheads="1"/>
              </p:cNvSpPr>
              <p:nvPr/>
            </p:nvSpPr>
            <p:spPr bwMode="auto">
              <a:xfrm>
                <a:off x="4176" y="2976"/>
                <a:ext cx="912" cy="768"/>
              </a:xfrm>
              <a:prstGeom prst="ellipse">
                <a:avLst/>
              </a:prstGeom>
              <a:gradFill rotWithShape="0">
                <a:gsLst>
                  <a:gs pos="0">
                    <a:schemeClr val="tx1"/>
                  </a:gs>
                  <a:gs pos="100000">
                    <a:srgbClr val="339933"/>
                  </a:gs>
                </a:gsLst>
                <a:path path="shape">
                  <a:fillToRect l="50000" t="50000" r="50000" b="50000"/>
                </a:path>
              </a:gradFill>
              <a:ln w="28575">
                <a:solidFill>
                  <a:schemeClr val="tx2"/>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12" name="Oval 10"/>
              <p:cNvSpPr>
                <a:spLocks noChangeArrowheads="1"/>
              </p:cNvSpPr>
              <p:nvPr/>
            </p:nvSpPr>
            <p:spPr bwMode="auto">
              <a:xfrm>
                <a:off x="4560" y="3264"/>
                <a:ext cx="144" cy="144"/>
              </a:xfrm>
              <a:prstGeom prst="ellipse">
                <a:avLst/>
              </a:prstGeom>
              <a:solidFill>
                <a:schemeClr val="bg2"/>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13" name="Oval 11"/>
              <p:cNvSpPr>
                <a:spLocks noChangeArrowheads="1"/>
              </p:cNvSpPr>
              <p:nvPr/>
            </p:nvSpPr>
            <p:spPr bwMode="auto">
              <a:xfrm>
                <a:off x="4464" y="2976"/>
                <a:ext cx="336" cy="768"/>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14" name="Oval 12"/>
              <p:cNvSpPr>
                <a:spLocks noChangeArrowheads="1"/>
              </p:cNvSpPr>
              <p:nvPr/>
            </p:nvSpPr>
            <p:spPr bwMode="auto">
              <a:xfrm>
                <a:off x="4608" y="297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15" name="Oval 13"/>
              <p:cNvSpPr>
                <a:spLocks noChangeArrowheads="1"/>
              </p:cNvSpPr>
              <p:nvPr/>
            </p:nvSpPr>
            <p:spPr bwMode="auto">
              <a:xfrm flipH="1">
                <a:off x="4176" y="3168"/>
                <a:ext cx="912" cy="336"/>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16" name="Oval 14"/>
              <p:cNvSpPr>
                <a:spLocks noChangeArrowheads="1"/>
              </p:cNvSpPr>
              <p:nvPr/>
            </p:nvSpPr>
            <p:spPr bwMode="auto">
              <a:xfrm>
                <a:off x="5040" y="331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17" name="Oval 15"/>
              <p:cNvSpPr>
                <a:spLocks noChangeArrowheads="1"/>
              </p:cNvSpPr>
              <p:nvPr/>
            </p:nvSpPr>
            <p:spPr bwMode="auto">
              <a:xfrm rot="19877986" flipH="1">
                <a:off x="4178" y="3179"/>
                <a:ext cx="864" cy="336"/>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18" name="Oval 16"/>
              <p:cNvSpPr>
                <a:spLocks noChangeArrowheads="1"/>
              </p:cNvSpPr>
              <p:nvPr/>
            </p:nvSpPr>
            <p:spPr bwMode="auto">
              <a:xfrm rot="13189612" flipH="1">
                <a:off x="4218" y="3183"/>
                <a:ext cx="816" cy="336"/>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19" name="Oval 17"/>
              <p:cNvSpPr>
                <a:spLocks noChangeArrowheads="1"/>
              </p:cNvSpPr>
              <p:nvPr/>
            </p:nvSpPr>
            <p:spPr bwMode="auto">
              <a:xfrm>
                <a:off x="4224" y="35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20" name="Oval 18"/>
              <p:cNvSpPr>
                <a:spLocks noChangeArrowheads="1"/>
              </p:cNvSpPr>
              <p:nvPr/>
            </p:nvSpPr>
            <p:spPr bwMode="auto">
              <a:xfrm>
                <a:off x="4896" y="360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pSp>
        <p:sp>
          <p:nvSpPr>
            <p:cNvPr id="1090579" name="Rectangle 19"/>
            <p:cNvSpPr>
              <a:spLocks noChangeArrowheads="1"/>
            </p:cNvSpPr>
            <p:nvPr/>
          </p:nvSpPr>
          <p:spPr bwMode="auto">
            <a:xfrm>
              <a:off x="3968" y="1920"/>
              <a:ext cx="1245" cy="446"/>
            </a:xfrm>
            <a:prstGeom prst="rect">
              <a:avLst/>
            </a:prstGeom>
            <a:noFill/>
            <a:ln w="9525">
              <a:noFill/>
              <a:miter lim="800000"/>
              <a:headEnd/>
              <a:tailEnd/>
            </a:ln>
            <a:effectLst/>
          </p:spPr>
          <p:txBody>
            <a:bodyPr wrap="none">
              <a:spAutoFit/>
            </a:bodyPr>
            <a:lstStyle/>
            <a:p>
              <a:pPr algn="ctr">
                <a:defRPr/>
              </a:pPr>
              <a:r>
                <a:rPr lang="en-US" altLang="zh-CN" sz="2000" b="1" dirty="0">
                  <a:solidFill>
                    <a:srgbClr val="000000"/>
                  </a:solidFill>
                  <a:effectLst>
                    <a:outerShdw blurRad="38100" dist="38100" dir="2700000" algn="tl">
                      <a:srgbClr val="FFFFFF"/>
                    </a:outerShdw>
                  </a:effectLst>
                  <a:latin typeface="Times New Roman" pitchFamily="18" charset="0"/>
                  <a:ea typeface="楷体_GB2312" pitchFamily="49" charset="-122"/>
                </a:rPr>
                <a:t>E</a:t>
              </a:r>
              <a:r>
                <a:rPr lang="en-US" altLang="zh-CN" sz="2000" b="1" dirty="0">
                  <a:solidFill>
                    <a:srgbClr val="000000"/>
                  </a:solidFill>
                  <a:effectLst>
                    <a:outerShdw blurRad="38100" dist="38100" dir="2700000" algn="tl">
                      <a:srgbClr val="FFFFFF"/>
                    </a:outerShdw>
                  </a:effectLst>
                  <a:latin typeface="Times New Roman" pitchFamily="18" charset="0"/>
                  <a:cs typeface="Times New Roman" pitchFamily="18" charset="0"/>
                </a:rPr>
                <a:t>. </a:t>
              </a:r>
              <a:r>
                <a:rPr lang="en-US" altLang="zh-CN" sz="2000" b="1" dirty="0">
                  <a:solidFill>
                    <a:srgbClr val="000000"/>
                  </a:solidFill>
                  <a:effectLst>
                    <a:outerShdw blurRad="38100" dist="38100" dir="2700000" algn="tl">
                      <a:srgbClr val="FFFFFF"/>
                    </a:outerShdw>
                  </a:effectLst>
                  <a:latin typeface="Times New Roman" pitchFamily="18" charset="0"/>
                  <a:ea typeface="楷体_GB2312" pitchFamily="49" charset="-122"/>
                </a:rPr>
                <a:t>Rutherford’s </a:t>
              </a:r>
            </a:p>
            <a:p>
              <a:pPr algn="ctr">
                <a:defRPr/>
              </a:pPr>
              <a:r>
                <a:rPr lang="zh-CN" altLang="en-US" sz="2000" b="1" dirty="0">
                  <a:solidFill>
                    <a:srgbClr val="000000"/>
                  </a:solidFill>
                  <a:effectLst>
                    <a:outerShdw blurRad="38100" dist="38100" dir="2700000" algn="tl">
                      <a:srgbClr val="FFFFFF"/>
                    </a:outerShdw>
                  </a:effectLst>
                  <a:latin typeface="Times New Roman" pitchFamily="18" charset="0"/>
                  <a:ea typeface="楷体_GB2312" pitchFamily="49" charset="-122"/>
                </a:rPr>
                <a:t>原子模型 </a:t>
              </a:r>
              <a:r>
                <a:rPr lang="en-US" altLang="zh-CN" sz="2000" b="1" dirty="0">
                  <a:solidFill>
                    <a:srgbClr val="000000"/>
                  </a:solidFill>
                  <a:effectLst>
                    <a:outerShdw blurRad="38100" dist="38100" dir="2700000" algn="tl">
                      <a:srgbClr val="FFFFFF"/>
                    </a:outerShdw>
                  </a:effectLst>
                  <a:latin typeface="Times New Roman" pitchFamily="18" charset="0"/>
                  <a:ea typeface="楷体_GB2312" pitchFamily="49" charset="-122"/>
                </a:rPr>
                <a:t>(1911)</a:t>
              </a:r>
            </a:p>
          </p:txBody>
        </p:sp>
        <p:grpSp>
          <p:nvGrpSpPr>
            <p:cNvPr id="19466" name="Group 20"/>
            <p:cNvGrpSpPr>
              <a:grpSpLocks/>
            </p:cNvGrpSpPr>
            <p:nvPr/>
          </p:nvGrpSpPr>
          <p:grpSpPr bwMode="auto">
            <a:xfrm>
              <a:off x="1296" y="2448"/>
              <a:ext cx="816" cy="768"/>
              <a:chOff x="3168" y="2304"/>
              <a:chExt cx="816" cy="768"/>
            </a:xfrm>
          </p:grpSpPr>
          <p:sp>
            <p:nvSpPr>
              <p:cNvPr id="19504" name="Oval 21"/>
              <p:cNvSpPr>
                <a:spLocks noChangeArrowheads="1"/>
              </p:cNvSpPr>
              <p:nvPr/>
            </p:nvSpPr>
            <p:spPr bwMode="auto">
              <a:xfrm>
                <a:off x="3168" y="2304"/>
                <a:ext cx="816" cy="768"/>
              </a:xfrm>
              <a:prstGeom prst="ellipse">
                <a:avLst/>
              </a:prstGeom>
              <a:gradFill rotWithShape="0">
                <a:gsLst>
                  <a:gs pos="0">
                    <a:schemeClr val="tx1"/>
                  </a:gs>
                  <a:gs pos="100000">
                    <a:srgbClr val="FF9933"/>
                  </a:gs>
                </a:gsLst>
                <a:path path="shape">
                  <a:fillToRect l="50000" t="50000" r="50000" b="50000"/>
                </a:path>
              </a:gradFill>
              <a:ln w="28575">
                <a:solidFill>
                  <a:schemeClr val="bg2"/>
                </a:solidFill>
                <a:prstDash val="sysDot"/>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05" name="Oval 22"/>
              <p:cNvSpPr>
                <a:spLocks noChangeArrowheads="1"/>
              </p:cNvSpPr>
              <p:nvPr/>
            </p:nvSpPr>
            <p:spPr bwMode="auto">
              <a:xfrm>
                <a:off x="3319" y="2432"/>
                <a:ext cx="514" cy="480"/>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06" name="Oval 23"/>
              <p:cNvSpPr>
                <a:spLocks noChangeArrowheads="1"/>
              </p:cNvSpPr>
              <p:nvPr/>
            </p:nvSpPr>
            <p:spPr bwMode="auto">
              <a:xfrm>
                <a:off x="3440" y="2560"/>
                <a:ext cx="272" cy="256"/>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07" name="Oval 24"/>
              <p:cNvSpPr>
                <a:spLocks noChangeArrowheads="1"/>
              </p:cNvSpPr>
              <p:nvPr/>
            </p:nvSpPr>
            <p:spPr bwMode="auto">
              <a:xfrm>
                <a:off x="3531" y="2624"/>
                <a:ext cx="90" cy="96"/>
              </a:xfrm>
              <a:prstGeom prst="ellipse">
                <a:avLst/>
              </a:prstGeom>
              <a:solidFill>
                <a:schemeClr val="bg2"/>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08" name="Oval 25"/>
              <p:cNvSpPr>
                <a:spLocks noChangeArrowheads="1"/>
              </p:cNvSpPr>
              <p:nvPr/>
            </p:nvSpPr>
            <p:spPr bwMode="auto">
              <a:xfrm>
                <a:off x="3772" y="2336"/>
                <a:ext cx="31" cy="32"/>
              </a:xfrm>
              <a:prstGeom prst="ellipse">
                <a:avLst/>
              </a:prstGeom>
              <a:solidFill>
                <a:srgbClr val="FF0000"/>
              </a:solidFill>
              <a:ln w="9525">
                <a:solidFill>
                  <a:srgbClr val="FF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09" name="Oval 26"/>
              <p:cNvSpPr>
                <a:spLocks noChangeArrowheads="1"/>
              </p:cNvSpPr>
              <p:nvPr/>
            </p:nvSpPr>
            <p:spPr bwMode="auto">
              <a:xfrm>
                <a:off x="3289" y="2656"/>
                <a:ext cx="30" cy="32"/>
              </a:xfrm>
              <a:prstGeom prst="ellipse">
                <a:avLst/>
              </a:prstGeom>
              <a:solidFill>
                <a:srgbClr val="FF0000"/>
              </a:solidFill>
              <a:ln w="9525">
                <a:solidFill>
                  <a:srgbClr val="FF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510" name="Oval 27"/>
              <p:cNvSpPr>
                <a:spLocks noChangeArrowheads="1"/>
              </p:cNvSpPr>
              <p:nvPr/>
            </p:nvSpPr>
            <p:spPr bwMode="auto">
              <a:xfrm>
                <a:off x="3561" y="2784"/>
                <a:ext cx="30" cy="32"/>
              </a:xfrm>
              <a:prstGeom prst="ellipse">
                <a:avLst/>
              </a:prstGeom>
              <a:solidFill>
                <a:srgbClr val="FF0000"/>
              </a:solidFill>
              <a:ln w="9525">
                <a:solidFill>
                  <a:srgbClr val="FF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pSp>
        <p:sp>
          <p:nvSpPr>
            <p:cNvPr id="1090588" name="Rectangle 28"/>
            <p:cNvSpPr>
              <a:spLocks noChangeArrowheads="1"/>
            </p:cNvSpPr>
            <p:nvPr/>
          </p:nvSpPr>
          <p:spPr bwMode="auto">
            <a:xfrm>
              <a:off x="816" y="3257"/>
              <a:ext cx="1776" cy="259"/>
            </a:xfrm>
            <a:prstGeom prst="rect">
              <a:avLst/>
            </a:prstGeom>
            <a:noFill/>
            <a:ln w="9525">
              <a:noFill/>
              <a:miter lim="800000"/>
              <a:headEnd/>
              <a:tailEnd/>
            </a:ln>
            <a:effectLst/>
          </p:spPr>
          <p:txBody>
            <a:bodyPr wrap="square">
              <a:spAutoFit/>
            </a:bodyPr>
            <a:lstStyle/>
            <a:p>
              <a:pPr algn="ctr" eaLnBrk="0" hangingPunct="0">
                <a:defRPr/>
              </a:pPr>
              <a:r>
                <a:rPr lang="en-US" altLang="zh-CN" sz="2000" b="1" dirty="0">
                  <a:solidFill>
                    <a:srgbClr val="000000"/>
                  </a:solidFill>
                  <a:effectLst>
                    <a:outerShdw blurRad="38100" dist="38100" dir="2700000" algn="tl">
                      <a:srgbClr val="FFFFFF"/>
                    </a:outerShdw>
                  </a:effectLst>
                  <a:latin typeface="Times New Roman" pitchFamily="18" charset="0"/>
                </a:rPr>
                <a:t>Bohr’s </a:t>
              </a:r>
              <a:r>
                <a:rPr lang="zh-CN" altLang="en-US" sz="2000" b="1" dirty="0">
                  <a:solidFill>
                    <a:srgbClr val="000000"/>
                  </a:solidFill>
                  <a:effectLst>
                    <a:outerShdw blurRad="38100" dist="38100" dir="2700000" algn="tl">
                      <a:srgbClr val="FFFFFF"/>
                    </a:outerShdw>
                  </a:effectLst>
                  <a:latin typeface="Times New Roman" pitchFamily="18" charset="0"/>
                  <a:ea typeface="楷体_GB2312" pitchFamily="49" charset="-122"/>
                </a:rPr>
                <a:t>原子模型 </a:t>
              </a:r>
              <a:r>
                <a:rPr lang="en-US" altLang="zh-CN" sz="2000" b="1" dirty="0">
                  <a:solidFill>
                    <a:srgbClr val="000000"/>
                  </a:solidFill>
                  <a:effectLst>
                    <a:outerShdw blurRad="38100" dist="38100" dir="2700000" algn="tl">
                      <a:srgbClr val="FFFFFF"/>
                    </a:outerShdw>
                  </a:effectLst>
                  <a:latin typeface="Times New Roman" pitchFamily="18" charset="0"/>
                  <a:ea typeface="楷体_GB2312" pitchFamily="49" charset="-122"/>
                </a:rPr>
                <a:t>(1923)</a:t>
              </a:r>
              <a:r>
                <a:rPr lang="en-US" altLang="zh-CN" sz="2000" b="1" dirty="0">
                  <a:solidFill>
                    <a:srgbClr val="000000"/>
                  </a:solidFill>
                  <a:effectLst>
                    <a:outerShdw blurRad="38100" dist="38100" dir="2700000" algn="tl">
                      <a:srgbClr val="FFFFFF"/>
                    </a:outerShdw>
                  </a:effectLst>
                  <a:latin typeface="Times New Roman" pitchFamily="18" charset="0"/>
                </a:rPr>
                <a:t> </a:t>
              </a:r>
              <a:endParaRPr lang="en-US" altLang="zh-CN" sz="2000" b="1" dirty="0">
                <a:solidFill>
                  <a:srgbClr val="000000"/>
                </a:solidFill>
                <a:effectLst>
                  <a:outerShdw blurRad="38100" dist="38100" dir="2700000" algn="tl">
                    <a:srgbClr val="FFFFFF"/>
                  </a:outerShdw>
                </a:effectLst>
                <a:latin typeface="Times New Roman" pitchFamily="18" charset="0"/>
                <a:ea typeface="楷体_GB2312" pitchFamily="49" charset="-122"/>
              </a:endParaRPr>
            </a:p>
          </p:txBody>
        </p:sp>
        <p:sp>
          <p:nvSpPr>
            <p:cNvPr id="1090589" name="Rectangle 29"/>
            <p:cNvSpPr>
              <a:spLocks noChangeArrowheads="1"/>
            </p:cNvSpPr>
            <p:nvPr/>
          </p:nvSpPr>
          <p:spPr bwMode="auto">
            <a:xfrm>
              <a:off x="3297" y="3254"/>
              <a:ext cx="1972" cy="262"/>
            </a:xfrm>
            <a:prstGeom prst="rect">
              <a:avLst/>
            </a:prstGeom>
            <a:noFill/>
            <a:ln w="9525">
              <a:noFill/>
              <a:miter lim="800000"/>
              <a:headEnd/>
              <a:tailEnd/>
            </a:ln>
            <a:effectLst/>
          </p:spPr>
          <p:txBody>
            <a:bodyPr wrap="square">
              <a:spAutoFit/>
            </a:bodyPr>
            <a:lstStyle/>
            <a:p>
              <a:pPr algn="ctr">
                <a:defRPr/>
              </a:pPr>
              <a:r>
                <a:rPr kumimoji="1" lang="zh-CN" altLang="en-US" sz="2000" b="1" dirty="0">
                  <a:solidFill>
                    <a:srgbClr val="000000"/>
                  </a:solidFill>
                  <a:effectLst>
                    <a:outerShdw blurRad="38100" dist="38100" dir="2700000" algn="tl">
                      <a:srgbClr val="FFFFFF"/>
                    </a:outerShdw>
                  </a:effectLst>
                  <a:latin typeface="Times New Roman" pitchFamily="18" charset="0"/>
                  <a:ea typeface="楷体_GB2312" pitchFamily="49" charset="-122"/>
                </a:rPr>
                <a:t>原子波动力学模型 </a:t>
              </a:r>
              <a:r>
                <a:rPr kumimoji="1" lang="en-US" altLang="zh-CN" sz="2000" b="1" dirty="0">
                  <a:solidFill>
                    <a:srgbClr val="000000"/>
                  </a:solidFill>
                  <a:effectLst>
                    <a:outerShdw blurRad="38100" dist="38100" dir="2700000" algn="tl">
                      <a:srgbClr val="FFFFFF"/>
                    </a:outerShdw>
                  </a:effectLst>
                  <a:latin typeface="Times New Roman" pitchFamily="18" charset="0"/>
                  <a:ea typeface="楷体_GB2312" pitchFamily="49" charset="-122"/>
                </a:rPr>
                <a:t>(1926)</a:t>
              </a:r>
            </a:p>
          </p:txBody>
        </p:sp>
        <p:grpSp>
          <p:nvGrpSpPr>
            <p:cNvPr id="19469" name="Group 30"/>
            <p:cNvGrpSpPr>
              <a:grpSpLocks/>
            </p:cNvGrpSpPr>
            <p:nvPr/>
          </p:nvGrpSpPr>
          <p:grpSpPr bwMode="auto">
            <a:xfrm>
              <a:off x="3840" y="2448"/>
              <a:ext cx="816" cy="768"/>
              <a:chOff x="4224" y="2784"/>
              <a:chExt cx="816" cy="816"/>
            </a:xfrm>
          </p:grpSpPr>
          <p:sp>
            <p:nvSpPr>
              <p:cNvPr id="19500" name="AutoShape 31" descr="20%"/>
              <p:cNvSpPr>
                <a:spLocks noChangeArrowheads="1"/>
              </p:cNvSpPr>
              <p:nvPr/>
            </p:nvSpPr>
            <p:spPr bwMode="auto">
              <a:xfrm>
                <a:off x="4224" y="2784"/>
                <a:ext cx="816" cy="81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25" y="10800"/>
                    </a:moveTo>
                    <a:cubicBezTo>
                      <a:pt x="1725" y="15812"/>
                      <a:pt x="5788" y="19875"/>
                      <a:pt x="10800" y="19875"/>
                    </a:cubicBezTo>
                    <a:cubicBezTo>
                      <a:pt x="15812" y="19875"/>
                      <a:pt x="19875" y="15812"/>
                      <a:pt x="19875" y="10800"/>
                    </a:cubicBezTo>
                    <a:cubicBezTo>
                      <a:pt x="19875" y="5788"/>
                      <a:pt x="15812" y="1725"/>
                      <a:pt x="10800" y="1725"/>
                    </a:cubicBezTo>
                    <a:cubicBezTo>
                      <a:pt x="5788" y="1725"/>
                      <a:pt x="1725" y="5788"/>
                      <a:pt x="1725" y="10800"/>
                    </a:cubicBezTo>
                    <a:close/>
                  </a:path>
                </a:pathLst>
              </a:custGeom>
              <a:pattFill prst="pct20">
                <a:fgClr>
                  <a:srgbClr val="99FFCC"/>
                </a:fgClr>
                <a:bgClr>
                  <a:schemeClr val="bg1"/>
                </a:bgClr>
              </a:pattFill>
              <a:ln w="9525">
                <a:solidFill>
                  <a:srgbClr val="FF6600"/>
                </a:solidFill>
                <a:round/>
                <a:headEnd/>
                <a:tailEnd/>
              </a:ln>
            </p:spPr>
            <p:txBody>
              <a:bodyPr wrap="none" anchor="ctr"/>
              <a:lstStyle/>
              <a:p>
                <a:endParaRPr lang="zh-CN" altLang="en-US"/>
              </a:p>
            </p:txBody>
          </p:sp>
          <p:sp>
            <p:nvSpPr>
              <p:cNvPr id="19501" name="AutoShape 32" descr="20%"/>
              <p:cNvSpPr>
                <a:spLocks noChangeArrowheads="1"/>
              </p:cNvSpPr>
              <p:nvPr/>
            </p:nvSpPr>
            <p:spPr bwMode="auto">
              <a:xfrm>
                <a:off x="4368" y="2928"/>
                <a:ext cx="528" cy="52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57" y="10800"/>
                    </a:moveTo>
                    <a:cubicBezTo>
                      <a:pt x="2057" y="15629"/>
                      <a:pt x="5971" y="19543"/>
                      <a:pt x="10800" y="19543"/>
                    </a:cubicBezTo>
                    <a:cubicBezTo>
                      <a:pt x="15629" y="19543"/>
                      <a:pt x="19543" y="15629"/>
                      <a:pt x="19543" y="10800"/>
                    </a:cubicBezTo>
                    <a:cubicBezTo>
                      <a:pt x="19543" y="5971"/>
                      <a:pt x="15629" y="2057"/>
                      <a:pt x="10800" y="2057"/>
                    </a:cubicBezTo>
                    <a:cubicBezTo>
                      <a:pt x="5971" y="2057"/>
                      <a:pt x="2057" y="5971"/>
                      <a:pt x="2057" y="10800"/>
                    </a:cubicBezTo>
                    <a:close/>
                  </a:path>
                </a:pathLst>
              </a:custGeom>
              <a:pattFill prst="pct20">
                <a:fgClr>
                  <a:srgbClr val="99FFCC"/>
                </a:fgClr>
                <a:bgClr>
                  <a:schemeClr val="bg1"/>
                </a:bgClr>
              </a:pattFill>
              <a:ln w="9525">
                <a:solidFill>
                  <a:srgbClr val="FF0000"/>
                </a:solidFill>
                <a:round/>
                <a:headEnd/>
                <a:tailEnd/>
              </a:ln>
            </p:spPr>
            <p:txBody>
              <a:bodyPr wrap="none" anchor="ctr"/>
              <a:lstStyle/>
              <a:p>
                <a:endParaRPr lang="zh-CN" altLang="en-US"/>
              </a:p>
            </p:txBody>
          </p:sp>
          <p:sp>
            <p:nvSpPr>
              <p:cNvPr id="19502" name="AutoShape 33" descr="20%"/>
              <p:cNvSpPr>
                <a:spLocks noChangeArrowheads="1"/>
              </p:cNvSpPr>
              <p:nvPr/>
            </p:nvSpPr>
            <p:spPr bwMode="auto">
              <a:xfrm>
                <a:off x="4512" y="3072"/>
                <a:ext cx="240" cy="2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130" y="10800"/>
                    </a:moveTo>
                    <a:cubicBezTo>
                      <a:pt x="5130" y="13931"/>
                      <a:pt x="7669" y="16470"/>
                      <a:pt x="10800" y="16470"/>
                    </a:cubicBezTo>
                    <a:cubicBezTo>
                      <a:pt x="13931" y="16470"/>
                      <a:pt x="16470" y="13931"/>
                      <a:pt x="16470" y="10800"/>
                    </a:cubicBezTo>
                    <a:cubicBezTo>
                      <a:pt x="16470" y="7669"/>
                      <a:pt x="13931" y="5130"/>
                      <a:pt x="10800" y="5130"/>
                    </a:cubicBezTo>
                    <a:cubicBezTo>
                      <a:pt x="7669" y="5130"/>
                      <a:pt x="5130" y="7669"/>
                      <a:pt x="5130" y="10800"/>
                    </a:cubicBezTo>
                    <a:close/>
                  </a:path>
                </a:pathLst>
              </a:custGeom>
              <a:pattFill prst="pct20">
                <a:fgClr>
                  <a:srgbClr val="99FFCC"/>
                </a:fgClr>
                <a:bgClr>
                  <a:schemeClr val="bg1"/>
                </a:bgClr>
              </a:pattFill>
              <a:ln w="9525">
                <a:solidFill>
                  <a:schemeClr val="tx1"/>
                </a:solidFill>
                <a:round/>
                <a:headEnd/>
                <a:tailEnd/>
              </a:ln>
            </p:spPr>
            <p:txBody>
              <a:bodyPr wrap="none" anchor="ctr"/>
              <a:lstStyle/>
              <a:p>
                <a:endParaRPr lang="zh-CN" altLang="en-US"/>
              </a:p>
            </p:txBody>
          </p:sp>
          <p:sp>
            <p:nvSpPr>
              <p:cNvPr id="19503" name="Oval 34"/>
              <p:cNvSpPr>
                <a:spLocks noChangeArrowheads="1"/>
              </p:cNvSpPr>
              <p:nvPr/>
            </p:nvSpPr>
            <p:spPr bwMode="auto">
              <a:xfrm>
                <a:off x="4608" y="3168"/>
                <a:ext cx="48" cy="48"/>
              </a:xfrm>
              <a:prstGeom prst="ellipse">
                <a:avLst/>
              </a:prstGeom>
              <a:solidFill>
                <a:srgbClr val="000000"/>
              </a:soli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pSp>
        <p:grpSp>
          <p:nvGrpSpPr>
            <p:cNvPr id="19470" name="Group 35"/>
            <p:cNvGrpSpPr>
              <a:grpSpLocks/>
            </p:cNvGrpSpPr>
            <p:nvPr/>
          </p:nvGrpSpPr>
          <p:grpSpPr bwMode="auto">
            <a:xfrm>
              <a:off x="2448" y="1104"/>
              <a:ext cx="877" cy="832"/>
              <a:chOff x="1586" y="1440"/>
              <a:chExt cx="877" cy="832"/>
            </a:xfrm>
          </p:grpSpPr>
          <p:sp>
            <p:nvSpPr>
              <p:cNvPr id="19472" name="Oval 36"/>
              <p:cNvSpPr>
                <a:spLocks noChangeArrowheads="1"/>
              </p:cNvSpPr>
              <p:nvPr/>
            </p:nvSpPr>
            <p:spPr bwMode="auto">
              <a:xfrm>
                <a:off x="1586" y="1441"/>
                <a:ext cx="865" cy="816"/>
              </a:xfrm>
              <a:prstGeom prst="ellipse">
                <a:avLst/>
              </a:prstGeom>
              <a:gradFill rotWithShape="0">
                <a:gsLst>
                  <a:gs pos="0">
                    <a:schemeClr val="tx2"/>
                  </a:gs>
                  <a:gs pos="100000">
                    <a:srgbClr val="3399FF"/>
                  </a:gs>
                </a:gsLst>
                <a:path path="shape">
                  <a:fillToRect l="50000" t="50000" r="50000" b="50000"/>
                </a:path>
              </a:gradFill>
              <a:ln w="28575">
                <a:solidFill>
                  <a:schemeClr val="bg2"/>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90597" name="Rectangle 37"/>
              <p:cNvSpPr>
                <a:spLocks noChangeArrowheads="1"/>
              </p:cNvSpPr>
              <p:nvPr/>
            </p:nvSpPr>
            <p:spPr bwMode="auto">
              <a:xfrm>
                <a:off x="1730" y="1596"/>
                <a:ext cx="207"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598" name="Rectangle 38"/>
              <p:cNvSpPr>
                <a:spLocks noChangeArrowheads="1"/>
              </p:cNvSpPr>
              <p:nvPr/>
            </p:nvSpPr>
            <p:spPr bwMode="auto">
              <a:xfrm>
                <a:off x="2112" y="1536"/>
                <a:ext cx="180" cy="250"/>
              </a:xfrm>
              <a:prstGeom prst="rect">
                <a:avLst/>
              </a:prstGeom>
              <a:noFill/>
              <a:ln w="9525">
                <a:noFill/>
                <a:miter lim="800000"/>
                <a:headEnd/>
                <a:tailEnd/>
              </a:ln>
              <a:effectLst/>
            </p:spPr>
            <p:txBody>
              <a:bodyPr>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599" name="Rectangle 39"/>
              <p:cNvSpPr>
                <a:spLocks noChangeArrowheads="1"/>
              </p:cNvSpPr>
              <p:nvPr/>
            </p:nvSpPr>
            <p:spPr bwMode="auto">
              <a:xfrm>
                <a:off x="1658" y="1751"/>
                <a:ext cx="207"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00" name="Rectangle 40"/>
              <p:cNvSpPr>
                <a:spLocks noChangeArrowheads="1"/>
              </p:cNvSpPr>
              <p:nvPr/>
            </p:nvSpPr>
            <p:spPr bwMode="auto">
              <a:xfrm>
                <a:off x="1946" y="1751"/>
                <a:ext cx="207"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01" name="Rectangle 41"/>
              <p:cNvSpPr>
                <a:spLocks noChangeArrowheads="1"/>
              </p:cNvSpPr>
              <p:nvPr/>
            </p:nvSpPr>
            <p:spPr bwMode="auto">
              <a:xfrm>
                <a:off x="2256" y="1728"/>
                <a:ext cx="207"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02" name="Rectangle 42"/>
              <p:cNvSpPr>
                <a:spLocks noChangeArrowheads="1"/>
              </p:cNvSpPr>
              <p:nvPr/>
            </p:nvSpPr>
            <p:spPr bwMode="auto">
              <a:xfrm>
                <a:off x="1730" y="1984"/>
                <a:ext cx="207"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03" name="Rectangle 43"/>
              <p:cNvSpPr>
                <a:spLocks noChangeArrowheads="1"/>
              </p:cNvSpPr>
              <p:nvPr/>
            </p:nvSpPr>
            <p:spPr bwMode="auto">
              <a:xfrm>
                <a:off x="2163" y="1984"/>
                <a:ext cx="207"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04" name="Rectangle 44"/>
              <p:cNvSpPr>
                <a:spLocks noChangeArrowheads="1"/>
              </p:cNvSpPr>
              <p:nvPr/>
            </p:nvSpPr>
            <p:spPr bwMode="auto">
              <a:xfrm>
                <a:off x="1947" y="2022"/>
                <a:ext cx="207"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05" name="Rectangle 45"/>
              <p:cNvSpPr>
                <a:spLocks noChangeArrowheads="1"/>
              </p:cNvSpPr>
              <p:nvPr/>
            </p:nvSpPr>
            <p:spPr bwMode="auto">
              <a:xfrm>
                <a:off x="1874" y="1440"/>
                <a:ext cx="207"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9482" name="Oval 46"/>
              <p:cNvSpPr>
                <a:spLocks noChangeArrowheads="1"/>
              </p:cNvSpPr>
              <p:nvPr/>
            </p:nvSpPr>
            <p:spPr bwMode="auto">
              <a:xfrm>
                <a:off x="1802" y="1557"/>
                <a:ext cx="72" cy="77"/>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483" name="Oval 47"/>
              <p:cNvSpPr>
                <a:spLocks noChangeArrowheads="1"/>
              </p:cNvSpPr>
              <p:nvPr/>
            </p:nvSpPr>
            <p:spPr bwMode="auto">
              <a:xfrm>
                <a:off x="2091" y="1557"/>
                <a:ext cx="72" cy="77"/>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484" name="Oval 48"/>
              <p:cNvSpPr>
                <a:spLocks noChangeArrowheads="1"/>
              </p:cNvSpPr>
              <p:nvPr/>
            </p:nvSpPr>
            <p:spPr bwMode="auto">
              <a:xfrm>
                <a:off x="1802" y="1790"/>
                <a:ext cx="72" cy="78"/>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485" name="Oval 49"/>
              <p:cNvSpPr>
                <a:spLocks noChangeArrowheads="1"/>
              </p:cNvSpPr>
              <p:nvPr/>
            </p:nvSpPr>
            <p:spPr bwMode="auto">
              <a:xfrm>
                <a:off x="2199" y="1712"/>
                <a:ext cx="72" cy="78"/>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486" name="Oval 50"/>
              <p:cNvSpPr>
                <a:spLocks noChangeArrowheads="1"/>
              </p:cNvSpPr>
              <p:nvPr/>
            </p:nvSpPr>
            <p:spPr bwMode="auto">
              <a:xfrm>
                <a:off x="1694" y="1946"/>
                <a:ext cx="72" cy="77"/>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487" name="Oval 51"/>
              <p:cNvSpPr>
                <a:spLocks noChangeArrowheads="1"/>
              </p:cNvSpPr>
              <p:nvPr/>
            </p:nvSpPr>
            <p:spPr bwMode="auto">
              <a:xfrm>
                <a:off x="2307" y="1946"/>
                <a:ext cx="72" cy="77"/>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488" name="Oval 52"/>
              <p:cNvSpPr>
                <a:spLocks noChangeArrowheads="1"/>
              </p:cNvSpPr>
              <p:nvPr/>
            </p:nvSpPr>
            <p:spPr bwMode="auto">
              <a:xfrm>
                <a:off x="2055" y="1946"/>
                <a:ext cx="72" cy="77"/>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489" name="Oval 53"/>
              <p:cNvSpPr>
                <a:spLocks noChangeArrowheads="1"/>
              </p:cNvSpPr>
              <p:nvPr/>
            </p:nvSpPr>
            <p:spPr bwMode="auto">
              <a:xfrm>
                <a:off x="1874" y="2101"/>
                <a:ext cx="72" cy="78"/>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9490" name="Oval 54"/>
              <p:cNvSpPr>
                <a:spLocks noChangeArrowheads="1"/>
              </p:cNvSpPr>
              <p:nvPr/>
            </p:nvSpPr>
            <p:spPr bwMode="auto">
              <a:xfrm>
                <a:off x="1982" y="1712"/>
                <a:ext cx="73" cy="78"/>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90615" name="Rectangle 55"/>
              <p:cNvSpPr>
                <a:spLocks noChangeArrowheads="1"/>
              </p:cNvSpPr>
              <p:nvPr/>
            </p:nvSpPr>
            <p:spPr bwMode="auto">
              <a:xfrm>
                <a:off x="2055" y="1479"/>
                <a:ext cx="169"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16" name="Rectangle 56"/>
              <p:cNvSpPr>
                <a:spLocks noChangeArrowheads="1"/>
              </p:cNvSpPr>
              <p:nvPr/>
            </p:nvSpPr>
            <p:spPr bwMode="auto">
              <a:xfrm>
                <a:off x="2160" y="1584"/>
                <a:ext cx="169"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17" name="Rectangle 57"/>
              <p:cNvSpPr>
                <a:spLocks noChangeArrowheads="1"/>
              </p:cNvSpPr>
              <p:nvPr/>
            </p:nvSpPr>
            <p:spPr bwMode="auto">
              <a:xfrm>
                <a:off x="1776" y="1488"/>
                <a:ext cx="144" cy="231"/>
              </a:xfrm>
              <a:prstGeom prst="rect">
                <a:avLst/>
              </a:prstGeom>
              <a:noFill/>
              <a:ln w="9525">
                <a:noFill/>
                <a:miter lim="800000"/>
                <a:headEnd/>
                <a:tailEnd/>
              </a:ln>
              <a:effectLst/>
            </p:spPr>
            <p:txBody>
              <a:bodyPr>
                <a:spAutoFit/>
              </a:bodyPr>
              <a:lstStyle/>
              <a:p>
                <a:pPr>
                  <a:defRPr/>
                </a:pPr>
                <a:r>
                  <a:rPr lang="en-US" altLang="zh-CN"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18" name="Rectangle 58"/>
              <p:cNvSpPr>
                <a:spLocks noChangeArrowheads="1"/>
              </p:cNvSpPr>
              <p:nvPr/>
            </p:nvSpPr>
            <p:spPr bwMode="auto">
              <a:xfrm>
                <a:off x="2256" y="1824"/>
                <a:ext cx="169"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19" name="Rectangle 59"/>
              <p:cNvSpPr>
                <a:spLocks noChangeArrowheads="1"/>
              </p:cNvSpPr>
              <p:nvPr/>
            </p:nvSpPr>
            <p:spPr bwMode="auto">
              <a:xfrm>
                <a:off x="1947" y="1634"/>
                <a:ext cx="169"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20" name="Rectangle 60"/>
              <p:cNvSpPr>
                <a:spLocks noChangeArrowheads="1"/>
              </p:cNvSpPr>
              <p:nvPr/>
            </p:nvSpPr>
            <p:spPr bwMode="auto">
              <a:xfrm>
                <a:off x="2016" y="1824"/>
                <a:ext cx="169"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21" name="Rectangle 61"/>
              <p:cNvSpPr>
                <a:spLocks noChangeArrowheads="1"/>
              </p:cNvSpPr>
              <p:nvPr/>
            </p:nvSpPr>
            <p:spPr bwMode="auto">
              <a:xfrm>
                <a:off x="1824" y="2016"/>
                <a:ext cx="169" cy="250"/>
              </a:xfrm>
              <a:prstGeom prst="rect">
                <a:avLst/>
              </a:prstGeom>
              <a:noFill/>
              <a:ln w="9525">
                <a:noFill/>
                <a:miter lim="800000"/>
                <a:headEnd/>
                <a:tailEnd/>
              </a:ln>
              <a:effectLst/>
            </p:spPr>
            <p:txBody>
              <a:bodyPr wrap="none">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22" name="Rectangle 62"/>
              <p:cNvSpPr>
                <a:spLocks noChangeArrowheads="1"/>
              </p:cNvSpPr>
              <p:nvPr/>
            </p:nvSpPr>
            <p:spPr bwMode="auto">
              <a:xfrm>
                <a:off x="1776" y="1680"/>
                <a:ext cx="169" cy="250"/>
              </a:xfrm>
              <a:prstGeom prst="rect">
                <a:avLst/>
              </a:prstGeom>
              <a:noFill/>
              <a:ln w="9525">
                <a:noFill/>
                <a:miter lim="800000"/>
                <a:headEnd/>
                <a:tailEnd/>
              </a:ln>
              <a:effectLst/>
            </p:spPr>
            <p:txBody>
              <a:bodyPr wrap="none">
                <a:spAutoFit/>
              </a:bodyPr>
              <a:lstStyle/>
              <a:p>
                <a:pPr>
                  <a:defRPr/>
                </a:pPr>
                <a:r>
                  <a:rPr lang="en-US" altLang="zh-CN" sz="2000" b="1" dirty="0">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1090623" name="Rectangle 63"/>
              <p:cNvSpPr>
                <a:spLocks noChangeArrowheads="1"/>
              </p:cNvSpPr>
              <p:nvPr/>
            </p:nvSpPr>
            <p:spPr bwMode="auto">
              <a:xfrm>
                <a:off x="1632" y="1824"/>
                <a:ext cx="144" cy="250"/>
              </a:xfrm>
              <a:prstGeom prst="rect">
                <a:avLst/>
              </a:prstGeom>
              <a:noFill/>
              <a:ln w="9525">
                <a:noFill/>
                <a:miter lim="800000"/>
                <a:headEnd/>
                <a:tailEnd/>
              </a:ln>
              <a:effectLst/>
            </p:spPr>
            <p:txBody>
              <a:bodyPr>
                <a:spAutoFit/>
              </a:bodyPr>
              <a:lstStyle/>
              <a:p>
                <a:pPr>
                  <a:defRPr/>
                </a:pPr>
                <a:r>
                  <a:rPr lang="en-US" altLang="zh-CN" sz="20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grpSp>
        <p:sp>
          <p:nvSpPr>
            <p:cNvPr id="1090624" name="Rectangle 64"/>
            <p:cNvSpPr>
              <a:spLocks noChangeArrowheads="1"/>
            </p:cNvSpPr>
            <p:nvPr/>
          </p:nvSpPr>
          <p:spPr bwMode="auto">
            <a:xfrm>
              <a:off x="1392" y="3888"/>
              <a:ext cx="3216" cy="291"/>
            </a:xfrm>
            <a:prstGeom prst="rect">
              <a:avLst/>
            </a:prstGeom>
            <a:noFill/>
            <a:ln w="9525">
              <a:noFill/>
              <a:miter lim="800000"/>
              <a:headEnd/>
              <a:tailEnd/>
            </a:ln>
            <a:effectLst/>
          </p:spPr>
          <p:txBody>
            <a:bodyPr>
              <a:spAutoFit/>
            </a:bodyPr>
            <a:lstStyle/>
            <a:p>
              <a:pPr algn="ctr">
                <a:spcBef>
                  <a:spcPct val="50000"/>
                </a:spcBef>
                <a:defRPr/>
              </a:pPr>
              <a:r>
                <a:rPr lang="zh-CN" altLang="en-US" sz="2400" b="1" dirty="0">
                  <a:solidFill>
                    <a:srgbClr val="FF0000"/>
                  </a:solidFill>
                  <a:latin typeface="Times New Roman" pitchFamily="18" charset="0"/>
                  <a:ea typeface="楷体_GB2312" pitchFamily="49" charset="-122"/>
                </a:rPr>
                <a:t>原子结构理论的发展</a:t>
              </a:r>
              <a:endParaRPr kumimoji="1" lang="en-US" altLang="zh-CN" sz="2400" b="1" dirty="0">
                <a:solidFill>
                  <a:srgbClr val="FF0000"/>
                </a:solidFill>
                <a:latin typeface="Times New Roman" pitchFamily="18" charset="0"/>
                <a:ea typeface="方正舒体" pitchFamily="2" charset="-122"/>
              </a:endParaRPr>
            </a:p>
          </p:txBody>
        </p:sp>
      </p:grpSp>
      <p:sp>
        <p:nvSpPr>
          <p:cNvPr id="19460" name="Rectangle 65"/>
          <p:cNvSpPr>
            <a:spLocks noGrp="1" noChangeArrowheads="1"/>
          </p:cNvSpPr>
          <p:nvPr>
            <p:ph type="title"/>
          </p:nvPr>
        </p:nvSpPr>
        <p:spPr>
          <a:xfrm>
            <a:off x="251520" y="315913"/>
            <a:ext cx="6732017" cy="676275"/>
          </a:xfrm>
        </p:spPr>
        <p:txBody>
          <a:bodyPr/>
          <a:lstStyle/>
          <a:p>
            <a:pPr eaLnBrk="1" hangingPunct="1"/>
            <a:r>
              <a:rPr lang="en-GB" altLang="zh-CN" dirty="0">
                <a:latin typeface="Arial" panose="020B0604020202020204" pitchFamily="34" charset="0"/>
                <a:cs typeface="Arial" panose="020B0604020202020204" pitchFamily="34" charset="0"/>
              </a:rPr>
              <a:t>2.2</a:t>
            </a:r>
            <a:r>
              <a:rPr lang="en-US" altLang="zh-CN" dirty="0">
                <a:latin typeface="Arial" panose="020B0604020202020204" pitchFamily="34" charset="0"/>
                <a:cs typeface="Arial" panose="020B0604020202020204" pitchFamily="34" charset="0"/>
              </a:rPr>
              <a:t>.1  </a:t>
            </a:r>
            <a:r>
              <a:rPr lang="zh-CN" altLang="en-US" dirty="0"/>
              <a:t>原子的基本结构</a:t>
            </a:r>
          </a:p>
        </p:txBody>
      </p:sp>
    </p:spTree>
  </p:cSld>
  <p:clrMapOvr>
    <a:masterClrMapping/>
  </p:clrMapOvr>
  <p:transition advClick="0"/>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3"/>
          <p:cNvSpPr>
            <a:spLocks noGrp="1"/>
          </p:cNvSpPr>
          <p:nvPr>
            <p:ph type="title"/>
          </p:nvPr>
        </p:nvSpPr>
        <p:spPr>
          <a:xfrm>
            <a:off x="251520" y="304800"/>
            <a:ext cx="6552505" cy="676275"/>
          </a:xfrm>
        </p:spPr>
        <p:txBody>
          <a:bodyPr/>
          <a:lstStyle/>
          <a:p>
            <a:r>
              <a:rPr lang="en-US" altLang="zh-CN" dirty="0">
                <a:latin typeface="Arial" panose="020B0604020202020204" pitchFamily="34" charset="0"/>
                <a:cs typeface="Arial" panose="020B0604020202020204" pitchFamily="34" charset="0"/>
              </a:rPr>
              <a:t>2.3.5.2  </a:t>
            </a:r>
            <a:r>
              <a:rPr lang="zh-CN" altLang="en-US" dirty="0"/>
              <a:t>晶体的基本类型</a:t>
            </a:r>
          </a:p>
        </p:txBody>
      </p:sp>
      <p:sp>
        <p:nvSpPr>
          <p:cNvPr id="199683" name="Rectangle 5"/>
          <p:cNvSpPr>
            <a:spLocks noGrp="1" noChangeArrowheads="1"/>
          </p:cNvSpPr>
          <p:nvPr>
            <p:ph type="body" idx="4294967295"/>
          </p:nvPr>
        </p:nvSpPr>
        <p:spPr>
          <a:xfrm>
            <a:off x="323850" y="1125538"/>
            <a:ext cx="8569325" cy="2590800"/>
          </a:xfrm>
        </p:spPr>
        <p:txBody>
          <a:bodyPr/>
          <a:lstStyle/>
          <a:p>
            <a:pPr marL="0" indent="342900" eaLnBrk="1" hangingPunct="1">
              <a:buClrTx/>
              <a:buSzTx/>
              <a:buFont typeface="Wingdings" pitchFamily="2" charset="2"/>
              <a:buNone/>
              <a:defRPr/>
            </a:pPr>
            <a:r>
              <a:rPr lang="zh-CN" altLang="en-US" dirty="0">
                <a:solidFill>
                  <a:srgbClr val="FF0000"/>
                </a:solidFill>
                <a:effectLst/>
                <a:latin typeface="Times New Roman" panose="02020603050405020304" pitchFamily="18" charset="0"/>
                <a:ea typeface="楷体_GB2312" pitchFamily="49" charset="-122"/>
                <a:cs typeface="Times New Roman" panose="02020603050405020304" pitchFamily="18" charset="0"/>
              </a:rPr>
              <a:t>石墨晶体的特征</a:t>
            </a:r>
            <a:endPar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endParaRPr>
          </a:p>
          <a:p>
            <a:pPr marL="0" indent="342900" eaLnBrk="1" hangingPunct="1">
              <a:buClrTx/>
              <a:buSzTx/>
              <a:buFontTx/>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 </a:t>
            </a:r>
            <a:r>
              <a:rPr lang="zh-CN" altLang="en-US" sz="2400" dirty="0">
                <a:effectLst/>
                <a:latin typeface="Times New Roman" panose="02020603050405020304" pitchFamily="18" charset="0"/>
                <a:ea typeface="楷体_GB2312" pitchFamily="49" charset="-122"/>
                <a:cs typeface="Times New Roman" panose="02020603050405020304" pitchFamily="18" charset="0"/>
              </a:rPr>
              <a:t>由于石墨晶体中的大</a:t>
            </a:r>
            <a:r>
              <a:rPr lang="en-US" altLang="zh-CN" sz="2400" dirty="0">
                <a:solidFill>
                  <a:srgbClr val="0000FF"/>
                </a:solidFill>
                <a:effectLst/>
                <a:latin typeface="Times New Roman" panose="02020603050405020304" pitchFamily="18" charset="0"/>
                <a:ea typeface="楷体_GB2312" pitchFamily="49" charset="-122"/>
                <a:cs typeface="Times New Roman" panose="02020603050405020304" pitchFamily="18" charset="0"/>
              </a:rPr>
              <a:t>π </a:t>
            </a:r>
            <a:r>
              <a:rPr lang="zh-CN" altLang="en-US" sz="2400" dirty="0">
                <a:effectLst/>
                <a:latin typeface="Times New Roman" panose="02020603050405020304" pitchFamily="18" charset="0"/>
                <a:ea typeface="楷体_GB2312" pitchFamily="49" charset="-122"/>
                <a:cs typeface="Times New Roman" panose="02020603050405020304" pitchFamily="18" charset="0"/>
              </a:rPr>
              <a:t>键具有离域性，电子可沿着平面层方向移动，使石墨具有良好的导电性和传热性。 石墨晶体中，层间碳原子之间的作用力远小于层内碳原子之间的作用力，所以石墨的层间易滑动，因此，石墨在工业上常用做固体润滑剂和铅笔芯的原料</a:t>
            </a:r>
            <a:r>
              <a:rPr lang="zh-CN" altLang="en-US" dirty="0">
                <a:effectLst/>
                <a:latin typeface="Times New Roman" panose="02020603050405020304" pitchFamily="18" charset="0"/>
                <a:ea typeface="楷体_GB2312" pitchFamily="49" charset="-122"/>
                <a:cs typeface="Times New Roman" panose="02020603050405020304" pitchFamily="18" charset="0"/>
              </a:rPr>
              <a:t>。</a:t>
            </a:r>
          </a:p>
        </p:txBody>
      </p:sp>
      <p:pic>
        <p:nvPicPr>
          <p:cNvPr id="165892" name="Picture 2" descr="http://upload.wikimedia.org/wikipedia/commons/thumb/9/9e/Graphen.jpg/340px-Graphen.jp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148263" y="3573463"/>
            <a:ext cx="3708400"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23528" y="3702198"/>
            <a:ext cx="4608512" cy="2751138"/>
          </a:xfrm>
          <a:prstGeom prst="rect">
            <a:avLst/>
          </a:prstGeom>
        </p:spPr>
        <p:txBody>
          <a:bodyPr>
            <a:spAutoFit/>
          </a:bodyPr>
          <a:lstStyle/>
          <a:p>
            <a:pPr eaLnBrk="0" hangingPunct="0">
              <a:lnSpc>
                <a:spcPct val="120000"/>
              </a:lnSpc>
              <a:defRPr/>
            </a:pPr>
            <a:r>
              <a:rPr lang="zh-CN" altLang="en-US" sz="2400" b="1" dirty="0">
                <a:solidFill>
                  <a:srgbClr val="FF0000"/>
                </a:solidFill>
                <a:latin typeface="Times New Roman" panose="02020603050405020304" pitchFamily="18" charset="0"/>
                <a:ea typeface="楷体_GB2312" pitchFamily="49" charset="-122"/>
                <a:cs typeface="Times New Roman" panose="02020603050405020304" pitchFamily="18" charset="0"/>
              </a:rPr>
              <a:t>石墨烯</a:t>
            </a:r>
            <a:r>
              <a:rPr lang="zh-CN" altLang="en-US" sz="2400" b="1" dirty="0">
                <a:latin typeface="Times New Roman" panose="02020603050405020304" pitchFamily="18" charset="0"/>
                <a:ea typeface="楷体_GB2312" pitchFamily="49" charset="-122"/>
                <a:cs typeface="Times New Roman" panose="02020603050405020304" pitchFamily="18" charset="0"/>
              </a:rPr>
              <a:t>是一种二维的石墨材料，是最薄、最坚硬的纳米材料，它几乎是完全透明的。因为它的电阻率极低，因此被期待可用来发展出更薄、导电速度更快的新一代电子元件或晶体管。</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6914" name="Picture 2" descr="http://t04.pic.sogou.com/aa70d77fb9bd5d67.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28638" y="3743325"/>
            <a:ext cx="3395662"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251520" y="333375"/>
            <a:ext cx="6644580" cy="676275"/>
          </a:xfrm>
        </p:spPr>
        <p:txBody>
          <a:bodyPr/>
          <a:lstStyle/>
          <a:p>
            <a:pPr>
              <a:defRPr/>
            </a:pPr>
            <a:r>
              <a:rPr lang="en-US" altLang="zh-CN" dirty="0">
                <a:latin typeface="Arial" panose="020B0604020202020204" pitchFamily="34" charset="0"/>
                <a:cs typeface="Arial" panose="020B0604020202020204" pitchFamily="34" charset="0"/>
              </a:rPr>
              <a:t>2.3.5.3  </a:t>
            </a:r>
            <a:r>
              <a:rPr lang="en-US" altLang="zh-CN" dirty="0">
                <a:latin typeface="+mj-ea"/>
              </a:rPr>
              <a:t>C</a:t>
            </a:r>
            <a:r>
              <a:rPr lang="en-US" altLang="zh-CN" baseline="-25000" dirty="0">
                <a:latin typeface="+mj-ea"/>
              </a:rPr>
              <a:t>60</a:t>
            </a:r>
            <a:r>
              <a:rPr lang="zh-CN" altLang="en-US" dirty="0">
                <a:latin typeface="+mj-ea"/>
              </a:rPr>
              <a:t>与碳纳米管</a:t>
            </a:r>
          </a:p>
        </p:txBody>
      </p:sp>
      <p:sp>
        <p:nvSpPr>
          <p:cNvPr id="416772" name="Text Box 1028"/>
          <p:cNvSpPr txBox="1">
            <a:spLocks noChangeArrowheads="1"/>
          </p:cNvSpPr>
          <p:nvPr/>
        </p:nvSpPr>
        <p:spPr bwMode="auto">
          <a:xfrm>
            <a:off x="3563938" y="1056853"/>
            <a:ext cx="5045075"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000" b="1" dirty="0">
                <a:solidFill>
                  <a:srgbClr val="0000FF"/>
                </a:solidFill>
                <a:latin typeface="Times New Roman" panose="02020603050405020304" pitchFamily="18" charset="0"/>
                <a:ea typeface="仿宋_GB2312" pitchFamily="49" charset="-122"/>
                <a:cs typeface="Times New Roman" panose="02020603050405020304" pitchFamily="18" charset="0"/>
              </a:rPr>
              <a:t>C</a:t>
            </a:r>
            <a:r>
              <a:rPr lang="en-US" altLang="zh-CN" sz="2000" b="1" baseline="-25000" dirty="0">
                <a:solidFill>
                  <a:srgbClr val="0000FF"/>
                </a:solidFill>
                <a:latin typeface="Times New Roman" panose="02020603050405020304" pitchFamily="18" charset="0"/>
                <a:ea typeface="仿宋_GB2312" pitchFamily="49" charset="-122"/>
                <a:cs typeface="Times New Roman" panose="02020603050405020304" pitchFamily="18" charset="0"/>
              </a:rPr>
              <a:t>60</a:t>
            </a:r>
            <a:r>
              <a:rPr lang="zh-CN" altLang="en-US" sz="2000" b="1" dirty="0">
                <a:latin typeface="Times New Roman" panose="02020603050405020304" pitchFamily="18" charset="0"/>
                <a:ea typeface="仿宋_GB2312" pitchFamily="49" charset="-122"/>
                <a:cs typeface="Times New Roman" panose="02020603050405020304" pitchFamily="18" charset="0"/>
              </a:rPr>
              <a:t>是由</a:t>
            </a:r>
            <a:r>
              <a:rPr lang="en-US" altLang="zh-CN" sz="2000" b="1" dirty="0">
                <a:latin typeface="Times New Roman" panose="02020603050405020304" pitchFamily="18" charset="0"/>
                <a:ea typeface="仿宋_GB2312" pitchFamily="49" charset="-122"/>
                <a:cs typeface="Times New Roman" panose="02020603050405020304" pitchFamily="18" charset="0"/>
              </a:rPr>
              <a:t>60</a:t>
            </a:r>
            <a:r>
              <a:rPr lang="zh-CN" altLang="en-US" sz="2000" b="1" dirty="0">
                <a:latin typeface="Times New Roman" panose="02020603050405020304" pitchFamily="18" charset="0"/>
                <a:ea typeface="仿宋_GB2312" pitchFamily="49" charset="-122"/>
                <a:cs typeface="Times New Roman" panose="02020603050405020304" pitchFamily="18" charset="0"/>
              </a:rPr>
              <a:t>个碳原子组成的球形分子，是由 </a:t>
            </a:r>
            <a:r>
              <a:rPr lang="en-US" altLang="zh-CN" sz="2000" b="1" dirty="0">
                <a:latin typeface="Times New Roman" panose="02020603050405020304" pitchFamily="18" charset="0"/>
                <a:ea typeface="仿宋_GB2312" pitchFamily="49" charset="-122"/>
                <a:cs typeface="Times New Roman" panose="02020603050405020304" pitchFamily="18" charset="0"/>
              </a:rPr>
              <a:t>20</a:t>
            </a:r>
            <a:r>
              <a:rPr lang="zh-CN" altLang="en-US" sz="2000" b="1" dirty="0">
                <a:latin typeface="Times New Roman" panose="02020603050405020304" pitchFamily="18" charset="0"/>
                <a:ea typeface="仿宋_GB2312" pitchFamily="49" charset="-122"/>
                <a:cs typeface="Times New Roman" panose="02020603050405020304" pitchFamily="18" charset="0"/>
              </a:rPr>
              <a:t>个</a:t>
            </a:r>
            <a:r>
              <a:rPr lang="en-US" altLang="zh-CN" sz="2000" b="1" dirty="0">
                <a:latin typeface="Times New Roman" panose="02020603050405020304" pitchFamily="18" charset="0"/>
                <a:ea typeface="仿宋_GB2312" pitchFamily="49" charset="-122"/>
                <a:cs typeface="Times New Roman" panose="02020603050405020304" pitchFamily="18" charset="0"/>
              </a:rPr>
              <a:t>6</a:t>
            </a:r>
            <a:r>
              <a:rPr lang="zh-CN" altLang="en-US" sz="2000" b="1" dirty="0">
                <a:latin typeface="Times New Roman" panose="02020603050405020304" pitchFamily="18" charset="0"/>
                <a:ea typeface="仿宋_GB2312" pitchFamily="49" charset="-122"/>
                <a:cs typeface="Times New Roman" panose="02020603050405020304" pitchFamily="18" charset="0"/>
              </a:rPr>
              <a:t>元环和</a:t>
            </a:r>
            <a:r>
              <a:rPr lang="en-US" altLang="zh-CN" sz="2000" b="1" dirty="0">
                <a:latin typeface="Times New Roman" panose="02020603050405020304" pitchFamily="18" charset="0"/>
                <a:ea typeface="仿宋_GB2312" pitchFamily="49" charset="-122"/>
                <a:cs typeface="Times New Roman" panose="02020603050405020304" pitchFamily="18" charset="0"/>
              </a:rPr>
              <a:t>12</a:t>
            </a:r>
            <a:r>
              <a:rPr lang="zh-CN" altLang="en-US" sz="2000" b="1" dirty="0">
                <a:latin typeface="Times New Roman" panose="02020603050405020304" pitchFamily="18" charset="0"/>
                <a:ea typeface="仿宋_GB2312" pitchFamily="49" charset="-122"/>
                <a:cs typeface="Times New Roman" panose="02020603050405020304" pitchFamily="18" charset="0"/>
              </a:rPr>
              <a:t>个</a:t>
            </a:r>
            <a:r>
              <a:rPr lang="en-US" altLang="zh-CN" sz="2000" b="1" dirty="0">
                <a:latin typeface="Times New Roman" panose="02020603050405020304" pitchFamily="18" charset="0"/>
                <a:ea typeface="仿宋_GB2312" pitchFamily="49" charset="-122"/>
                <a:cs typeface="Times New Roman" panose="02020603050405020304" pitchFamily="18" charset="0"/>
              </a:rPr>
              <a:t>5</a:t>
            </a:r>
            <a:r>
              <a:rPr lang="zh-CN" altLang="en-US" sz="2000" b="1" dirty="0">
                <a:latin typeface="Times New Roman" panose="02020603050405020304" pitchFamily="18" charset="0"/>
                <a:ea typeface="仿宋_GB2312" pitchFamily="49" charset="-122"/>
                <a:cs typeface="Times New Roman" panose="02020603050405020304" pitchFamily="18" charset="0"/>
              </a:rPr>
              <a:t>元环围成的一个封闭的球形分子，形同足球。</a:t>
            </a:r>
            <a:endParaRPr lang="en-US" altLang="zh-CN" sz="2000" b="1" dirty="0">
              <a:latin typeface="Times New Roman" panose="02020603050405020304" pitchFamily="18" charset="0"/>
              <a:ea typeface="仿宋_GB2312" pitchFamily="49" charset="-122"/>
              <a:cs typeface="Times New Roman" panose="02020603050405020304" pitchFamily="18" charset="0"/>
            </a:endParaRPr>
          </a:p>
          <a:p>
            <a:pPr>
              <a:defRPr/>
            </a:pPr>
            <a:r>
              <a:rPr lang="en-US" altLang="zh-CN" sz="2000" b="1" dirty="0">
                <a:solidFill>
                  <a:srgbClr val="0000FF"/>
                </a:solidFill>
                <a:latin typeface="Times New Roman" panose="02020603050405020304" pitchFamily="18" charset="0"/>
                <a:ea typeface="仿宋_GB2312" pitchFamily="49" charset="-122"/>
                <a:cs typeface="Times New Roman" panose="02020603050405020304" pitchFamily="18" charset="0"/>
              </a:rPr>
              <a:t>C</a:t>
            </a:r>
            <a:r>
              <a:rPr lang="en-US" altLang="zh-CN" sz="2000" b="1" baseline="-25000" dirty="0">
                <a:solidFill>
                  <a:srgbClr val="0000FF"/>
                </a:solidFill>
                <a:latin typeface="Times New Roman" panose="02020603050405020304" pitchFamily="18" charset="0"/>
                <a:ea typeface="仿宋_GB2312" pitchFamily="49" charset="-122"/>
                <a:cs typeface="Times New Roman" panose="02020603050405020304" pitchFamily="18" charset="0"/>
              </a:rPr>
              <a:t>60</a:t>
            </a:r>
            <a:r>
              <a:rPr lang="zh-CN" altLang="en-US" sz="2000" b="1" dirty="0">
                <a:latin typeface="Times New Roman" panose="02020603050405020304" pitchFamily="18" charset="0"/>
                <a:ea typeface="仿宋_GB2312" pitchFamily="49" charset="-122"/>
                <a:cs typeface="Times New Roman" panose="02020603050405020304" pitchFamily="18" charset="0"/>
              </a:rPr>
              <a:t>分子中有</a:t>
            </a:r>
            <a:r>
              <a:rPr lang="en-US" altLang="zh-CN" sz="2000" b="1" dirty="0">
                <a:latin typeface="Times New Roman" panose="02020603050405020304" pitchFamily="18" charset="0"/>
                <a:ea typeface="仿宋_GB2312" pitchFamily="49" charset="-122"/>
                <a:cs typeface="Times New Roman" panose="02020603050405020304" pitchFamily="18" charset="0"/>
              </a:rPr>
              <a:t>60</a:t>
            </a:r>
            <a:r>
              <a:rPr lang="zh-CN" altLang="en-US" sz="2000" b="1" dirty="0">
                <a:latin typeface="Times New Roman" panose="02020603050405020304" pitchFamily="18" charset="0"/>
                <a:ea typeface="仿宋_GB2312" pitchFamily="49" charset="-122"/>
                <a:cs typeface="Times New Roman" panose="02020603050405020304" pitchFamily="18" charset="0"/>
              </a:rPr>
              <a:t>个顶点，</a:t>
            </a:r>
            <a:r>
              <a:rPr lang="en-US" altLang="zh-CN" sz="2000" b="1" dirty="0">
                <a:latin typeface="Times New Roman" panose="02020603050405020304" pitchFamily="18" charset="0"/>
                <a:ea typeface="仿宋_GB2312" pitchFamily="49" charset="-122"/>
                <a:cs typeface="Times New Roman" panose="02020603050405020304" pitchFamily="18" charset="0"/>
              </a:rPr>
              <a:t>90</a:t>
            </a:r>
            <a:r>
              <a:rPr lang="zh-CN" altLang="en-US" sz="2000" b="1" dirty="0">
                <a:latin typeface="Times New Roman" panose="02020603050405020304" pitchFamily="18" charset="0"/>
                <a:ea typeface="仿宋_GB2312" pitchFamily="49" charset="-122"/>
                <a:cs typeface="Times New Roman" panose="02020603050405020304" pitchFamily="18" charset="0"/>
              </a:rPr>
              <a:t>条棱边。球形分子的直径约为</a:t>
            </a:r>
            <a:r>
              <a:rPr lang="en-US" altLang="zh-CN" sz="2000" b="1" dirty="0">
                <a:latin typeface="Times New Roman" panose="02020603050405020304" pitchFamily="18" charset="0"/>
                <a:ea typeface="仿宋_GB2312" pitchFamily="49" charset="-122"/>
                <a:cs typeface="Times New Roman" panose="02020603050405020304" pitchFamily="18" charset="0"/>
              </a:rPr>
              <a:t>10</a:t>
            </a:r>
            <a:r>
              <a:rPr lang="zh-CN" altLang="en-US" sz="2000" b="1" dirty="0">
                <a:latin typeface="Times New Roman" panose="02020603050405020304" pitchFamily="18" charset="0"/>
                <a:ea typeface="仿宋_GB2312" pitchFamily="49" charset="-122"/>
                <a:cs typeface="Times New Roman" panose="02020603050405020304" pitchFamily="18" charset="0"/>
              </a:rPr>
              <a:t>埃，内有</a:t>
            </a:r>
            <a:r>
              <a:rPr lang="en-US" altLang="zh-CN" sz="2000" b="1" dirty="0">
                <a:latin typeface="Times New Roman" panose="02020603050405020304" pitchFamily="18" charset="0"/>
                <a:ea typeface="仿宋_GB2312" pitchFamily="49" charset="-122"/>
                <a:cs typeface="Times New Roman" panose="02020603050405020304" pitchFamily="18" charset="0"/>
              </a:rPr>
              <a:t>1</a:t>
            </a:r>
            <a:r>
              <a:rPr lang="zh-CN" altLang="en-US" sz="2000" b="1" dirty="0">
                <a:latin typeface="Times New Roman" panose="02020603050405020304" pitchFamily="18" charset="0"/>
                <a:ea typeface="仿宋_GB2312" pitchFamily="49" charset="-122"/>
                <a:cs typeface="Times New Roman" panose="02020603050405020304" pitchFamily="18" charset="0"/>
              </a:rPr>
              <a:t>个空腔，直径为 </a:t>
            </a:r>
            <a:r>
              <a:rPr lang="en-US" altLang="zh-CN" sz="2000" b="1" dirty="0">
                <a:latin typeface="Times New Roman" panose="02020603050405020304" pitchFamily="18" charset="0"/>
                <a:ea typeface="仿宋_GB2312" pitchFamily="49" charset="-122"/>
                <a:cs typeface="Times New Roman" panose="02020603050405020304" pitchFamily="18" charset="0"/>
              </a:rPr>
              <a:t>3.6</a:t>
            </a:r>
            <a:r>
              <a:rPr lang="zh-CN" altLang="en-US" sz="2000" b="1" dirty="0">
                <a:latin typeface="Times New Roman" panose="02020603050405020304" pitchFamily="18" charset="0"/>
                <a:ea typeface="仿宋_GB2312" pitchFamily="49" charset="-122"/>
                <a:cs typeface="Times New Roman" panose="02020603050405020304" pitchFamily="18" charset="0"/>
              </a:rPr>
              <a:t>埃，可以容纳一个其它原子。</a:t>
            </a:r>
            <a:endParaRPr lang="en-US" altLang="zh-CN" sz="2000" b="1" dirty="0">
              <a:latin typeface="Times New Roman" panose="02020603050405020304" pitchFamily="18" charset="0"/>
              <a:ea typeface="仿宋_GB2312" pitchFamily="49" charset="-122"/>
              <a:cs typeface="Times New Roman" panose="02020603050405020304" pitchFamily="18" charset="0"/>
            </a:endParaRPr>
          </a:p>
          <a:p>
            <a:pPr>
              <a:defRPr/>
            </a:pPr>
            <a:r>
              <a:rPr lang="zh-CN" altLang="en-US" sz="2000" b="1" dirty="0">
                <a:latin typeface="Times New Roman" panose="02020603050405020304" pitchFamily="18" charset="0"/>
                <a:ea typeface="仿宋_GB2312" pitchFamily="49" charset="-122"/>
                <a:cs typeface="Times New Roman" panose="02020603050405020304" pitchFamily="18" charset="0"/>
              </a:rPr>
              <a:t>每个碳原子余下</a:t>
            </a:r>
            <a:r>
              <a:rPr lang="en-US" altLang="zh-CN" sz="2000" b="1" dirty="0">
                <a:latin typeface="Times New Roman" panose="02020603050405020304" pitchFamily="18" charset="0"/>
                <a:ea typeface="仿宋_GB2312" pitchFamily="49" charset="-122"/>
                <a:cs typeface="Times New Roman" panose="02020603050405020304" pitchFamily="18" charset="0"/>
              </a:rPr>
              <a:t>1</a:t>
            </a:r>
            <a:r>
              <a:rPr lang="zh-CN" altLang="en-US" sz="2000" b="1" dirty="0">
                <a:latin typeface="Times New Roman" panose="02020603050405020304" pitchFamily="18" charset="0"/>
                <a:ea typeface="仿宋_GB2312" pitchFamily="49" charset="-122"/>
                <a:cs typeface="Times New Roman" panose="02020603050405020304" pitchFamily="18" charset="0"/>
              </a:rPr>
              <a:t>个</a:t>
            </a:r>
            <a:r>
              <a:rPr lang="en-US" altLang="zh-CN" sz="2000" b="1" i="1" dirty="0">
                <a:solidFill>
                  <a:srgbClr val="0000FF"/>
                </a:solidFill>
                <a:latin typeface="Times New Roman" panose="02020603050405020304" pitchFamily="18" charset="0"/>
                <a:ea typeface="仿宋_GB2312" pitchFamily="49" charset="-122"/>
                <a:cs typeface="Times New Roman" panose="02020603050405020304" pitchFamily="18" charset="0"/>
              </a:rPr>
              <a:t>p</a:t>
            </a:r>
            <a:r>
              <a:rPr lang="zh-CN" altLang="en-US" sz="2000" b="1" dirty="0">
                <a:solidFill>
                  <a:srgbClr val="0000FF"/>
                </a:solidFill>
                <a:latin typeface="Times New Roman" panose="02020603050405020304" pitchFamily="18" charset="0"/>
                <a:ea typeface="仿宋_GB2312" pitchFamily="49" charset="-122"/>
                <a:cs typeface="Times New Roman" panose="02020603050405020304" pitchFamily="18" charset="0"/>
              </a:rPr>
              <a:t>轨道</a:t>
            </a:r>
            <a:r>
              <a:rPr lang="zh-CN" altLang="en-US" sz="2000" b="1" dirty="0">
                <a:latin typeface="Times New Roman" panose="02020603050405020304" pitchFamily="18" charset="0"/>
                <a:ea typeface="仿宋_GB2312" pitchFamily="49" charset="-122"/>
                <a:cs typeface="Times New Roman" panose="02020603050405020304" pitchFamily="18" charset="0"/>
              </a:rPr>
              <a:t>，可以组成</a:t>
            </a:r>
            <a:r>
              <a:rPr lang="en-US" altLang="zh-CN" sz="2000" b="1" dirty="0">
                <a:latin typeface="Times New Roman" panose="02020603050405020304" pitchFamily="18" charset="0"/>
                <a:ea typeface="仿宋_GB2312" pitchFamily="49" charset="-122"/>
                <a:cs typeface="Times New Roman" panose="02020603050405020304" pitchFamily="18" charset="0"/>
              </a:rPr>
              <a:t>60</a:t>
            </a:r>
            <a:r>
              <a:rPr lang="zh-CN" altLang="en-US" sz="2000" b="1" dirty="0">
                <a:latin typeface="Times New Roman" panose="02020603050405020304" pitchFamily="18" charset="0"/>
                <a:ea typeface="仿宋_GB2312" pitchFamily="49" charset="-122"/>
                <a:cs typeface="Times New Roman" panose="02020603050405020304" pitchFamily="18" charset="0"/>
              </a:rPr>
              <a:t>个</a:t>
            </a:r>
            <a:r>
              <a:rPr lang="en-US" altLang="zh-CN" sz="2000" b="1" i="1" dirty="0">
                <a:solidFill>
                  <a:srgbClr val="0000FF"/>
                </a:solidFill>
                <a:latin typeface="Times New Roman" panose="02020603050405020304" pitchFamily="18" charset="0"/>
                <a:ea typeface="仿宋_GB2312" pitchFamily="49" charset="-122"/>
                <a:cs typeface="Times New Roman" panose="02020603050405020304" pitchFamily="18" charset="0"/>
              </a:rPr>
              <a:t>p</a:t>
            </a:r>
            <a:r>
              <a:rPr lang="en-US" altLang="zh-CN" sz="2000" b="1" dirty="0">
                <a:solidFill>
                  <a:srgbClr val="0000FF"/>
                </a:solidFill>
                <a:latin typeface="Times New Roman" panose="02020603050405020304" pitchFamily="18" charset="0"/>
                <a:ea typeface="仿宋_GB2312" pitchFamily="49"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仿宋_GB2312" pitchFamily="49" charset="-122"/>
                <a:cs typeface="Times New Roman" panose="02020603050405020304" pitchFamily="18" charset="0"/>
              </a:rPr>
              <a:t>轨道</a:t>
            </a:r>
            <a:r>
              <a:rPr lang="zh-CN" altLang="en-US" sz="2000" b="1" dirty="0">
                <a:latin typeface="Times New Roman" panose="02020603050405020304" pitchFamily="18" charset="0"/>
                <a:ea typeface="仿宋_GB2312" pitchFamily="49" charset="-122"/>
                <a:cs typeface="Times New Roman" panose="02020603050405020304" pitchFamily="18" charset="0"/>
              </a:rPr>
              <a:t>形成的共轭</a:t>
            </a:r>
            <a:r>
              <a:rPr lang="zh-CN" altLang="en-US" sz="2000" b="1" dirty="0">
                <a:solidFill>
                  <a:srgbClr val="0000FF"/>
                </a:solidFill>
                <a:latin typeface="Times New Roman" panose="02020603050405020304" pitchFamily="18" charset="0"/>
                <a:ea typeface="仿宋_GB2312" pitchFamily="49" charset="-122"/>
                <a:cs typeface="Times New Roman" panose="02020603050405020304" pitchFamily="18" charset="0"/>
                <a:sym typeface="Symbol" pitchFamily="18" charset="2"/>
              </a:rPr>
              <a:t>键</a:t>
            </a:r>
            <a:r>
              <a:rPr lang="zh-CN" altLang="en-US" sz="2000" b="1" dirty="0">
                <a:latin typeface="Times New Roman" panose="02020603050405020304" pitchFamily="18" charset="0"/>
                <a:ea typeface="仿宋_GB2312" pitchFamily="49" charset="-122"/>
                <a:cs typeface="Times New Roman" panose="02020603050405020304" pitchFamily="18" charset="0"/>
                <a:sym typeface="Symbol" pitchFamily="18" charset="2"/>
              </a:rPr>
              <a:t>，这种共轭称为球面共轭。</a:t>
            </a:r>
            <a:endParaRPr lang="en-US" altLang="zh-CN" sz="2000" b="1" dirty="0">
              <a:latin typeface="Times New Roman" panose="02020603050405020304" pitchFamily="18" charset="0"/>
              <a:ea typeface="仿宋_GB2312" pitchFamily="49" charset="-122"/>
              <a:cs typeface="Times New Roman" panose="02020603050405020304" pitchFamily="18" charset="0"/>
              <a:sym typeface="Symbol" pitchFamily="18" charset="2"/>
            </a:endParaRPr>
          </a:p>
          <a:p>
            <a:pPr>
              <a:defRPr/>
            </a:pPr>
            <a:endParaRPr lang="en-US" altLang="zh-CN" sz="2000" b="1" dirty="0">
              <a:latin typeface="Times New Roman" panose="02020603050405020304" pitchFamily="18" charset="0"/>
              <a:ea typeface="仿宋_GB2312" pitchFamily="49" charset="-122"/>
              <a:cs typeface="Times New Roman" panose="02020603050405020304" pitchFamily="18" charset="0"/>
              <a:sym typeface="Symbol" pitchFamily="18" charset="2"/>
            </a:endParaRPr>
          </a:p>
          <a:p>
            <a:pPr>
              <a:defRPr/>
            </a:pPr>
            <a:r>
              <a:rPr lang="zh-CN" altLang="en-US" sz="2000" b="1" dirty="0">
                <a:solidFill>
                  <a:srgbClr val="0000FF"/>
                </a:solidFill>
                <a:latin typeface="Times New Roman" panose="02020603050405020304" pitchFamily="18" charset="0"/>
                <a:ea typeface="仿宋_GB2312" pitchFamily="49" charset="-122"/>
                <a:cs typeface="Times New Roman" panose="02020603050405020304" pitchFamily="18" charset="0"/>
              </a:rPr>
              <a:t>碳纳米管</a:t>
            </a:r>
            <a:r>
              <a:rPr lang="zh-CN" altLang="en-US" sz="2000" b="1" dirty="0">
                <a:latin typeface="Times New Roman" panose="02020603050405020304" pitchFamily="18" charset="0"/>
                <a:ea typeface="仿宋_GB2312" pitchFamily="49" charset="-122"/>
                <a:cs typeface="Times New Roman" panose="02020603050405020304" pitchFamily="18" charset="0"/>
              </a:rPr>
              <a:t>的抗拉强度达到</a:t>
            </a:r>
            <a:r>
              <a:rPr lang="en-US" altLang="zh-CN" sz="2000" b="1" dirty="0">
                <a:latin typeface="Times New Roman" panose="02020603050405020304" pitchFamily="18" charset="0"/>
                <a:ea typeface="仿宋_GB2312" pitchFamily="49" charset="-122"/>
                <a:cs typeface="Times New Roman" panose="02020603050405020304" pitchFamily="18" charset="0"/>
              </a:rPr>
              <a:t>50~200 </a:t>
            </a:r>
            <a:r>
              <a:rPr lang="en-US" altLang="zh-CN" sz="2000" b="1" dirty="0" err="1">
                <a:latin typeface="Times New Roman" panose="02020603050405020304" pitchFamily="18" charset="0"/>
                <a:ea typeface="仿宋_GB2312" pitchFamily="49" charset="-122"/>
                <a:cs typeface="Times New Roman" panose="02020603050405020304" pitchFamily="18" charset="0"/>
              </a:rPr>
              <a:t>Gpa</a:t>
            </a:r>
            <a:r>
              <a:rPr lang="zh-CN" altLang="en-US" sz="2000" b="1" dirty="0">
                <a:latin typeface="Times New Roman" panose="02020603050405020304" pitchFamily="18" charset="0"/>
                <a:ea typeface="仿宋_GB2312" pitchFamily="49" charset="-122"/>
                <a:cs typeface="Times New Roman" panose="02020603050405020304" pitchFamily="18" charset="0"/>
              </a:rPr>
              <a:t>，是钢的</a:t>
            </a:r>
            <a:r>
              <a:rPr lang="en-US" altLang="zh-CN" sz="2000" b="1" dirty="0">
                <a:latin typeface="Times New Roman" panose="02020603050405020304" pitchFamily="18" charset="0"/>
                <a:ea typeface="仿宋_GB2312" pitchFamily="49" charset="-122"/>
                <a:cs typeface="Times New Roman" panose="02020603050405020304" pitchFamily="18" charset="0"/>
              </a:rPr>
              <a:t>100</a:t>
            </a:r>
            <a:r>
              <a:rPr lang="zh-CN" altLang="en-US" sz="2000" b="1" dirty="0">
                <a:latin typeface="Times New Roman" panose="02020603050405020304" pitchFamily="18" charset="0"/>
                <a:ea typeface="仿宋_GB2312" pitchFamily="49" charset="-122"/>
                <a:cs typeface="Times New Roman" panose="02020603050405020304" pitchFamily="18" charset="0"/>
              </a:rPr>
              <a:t>倍，密度却只有钢的</a:t>
            </a:r>
            <a:r>
              <a:rPr lang="en-US" altLang="zh-CN" sz="2000" b="1" dirty="0">
                <a:latin typeface="Times New Roman" panose="02020603050405020304" pitchFamily="18" charset="0"/>
                <a:ea typeface="仿宋_GB2312" pitchFamily="49" charset="-122"/>
                <a:cs typeface="Times New Roman" panose="02020603050405020304" pitchFamily="18" charset="0"/>
              </a:rPr>
              <a:t>1/6</a:t>
            </a:r>
            <a:r>
              <a:rPr lang="zh-CN" altLang="en-US" sz="2000" b="1" dirty="0">
                <a:latin typeface="Times New Roman" panose="02020603050405020304" pitchFamily="18" charset="0"/>
                <a:ea typeface="仿宋_GB2312" pitchFamily="49" charset="-122"/>
                <a:cs typeface="Times New Roman" panose="02020603050405020304" pitchFamily="18" charset="0"/>
              </a:rPr>
              <a:t>，至少比常规石墨纤维高一个数量级。它是最强的纤维，在强度与重量之比方面，这种纤维是最理想的。如果用碳纳米管做成绳索，是迄今唯一可从月球挂到地球表面而不会被自身重量拉折的绳索。</a:t>
            </a:r>
          </a:p>
        </p:txBody>
      </p:sp>
      <p:graphicFrame>
        <p:nvGraphicFramePr>
          <p:cNvPr id="166917" name="Object 1031"/>
          <p:cNvGraphicFramePr>
            <a:graphicFrameLocks noChangeAspect="1"/>
          </p:cNvGraphicFramePr>
          <p:nvPr>
            <p:extLst>
              <p:ext uri="{D42A27DB-BD31-4B8C-83A1-F6EECF244321}">
                <p14:modId xmlns:p14="http://schemas.microsoft.com/office/powerpoint/2010/main" val="2515641126"/>
              </p:ext>
            </p:extLst>
          </p:nvPr>
        </p:nvGraphicFramePr>
        <p:xfrm>
          <a:off x="896938" y="1319213"/>
          <a:ext cx="2130425" cy="2130425"/>
        </p:xfrm>
        <a:graphic>
          <a:graphicData uri="http://schemas.openxmlformats.org/presentationml/2006/ole">
            <mc:AlternateContent xmlns:mc="http://schemas.openxmlformats.org/markup-compatibility/2006">
              <mc:Choice xmlns:v="urn:schemas-microsoft-com:vml" Requires="v">
                <p:oleObj spid="_x0000_s167123" name="BMP 图像" r:id="rId5" imgW="3108960" imgH="3147120" progId="Paint.Picture">
                  <p:embed/>
                </p:oleObj>
              </mc:Choice>
              <mc:Fallback>
                <p:oleObj name="BMP 图像" r:id="rId5" imgW="3108960" imgH="3147120" progId="Paint.Picture">
                  <p:embed/>
                  <p:pic>
                    <p:nvPicPr>
                      <p:cNvPr id="0" name="Object 1031"/>
                      <p:cNvPicPr>
                        <a:picLocks noChangeAspect="1" noChangeArrowheads="1"/>
                      </p:cNvPicPr>
                      <p:nvPr/>
                    </p:nvPicPr>
                    <p:blipFill>
                      <a:blip r:embed="rId6"/>
                      <a:srcRect/>
                      <a:stretch>
                        <a:fillRect/>
                      </a:stretch>
                    </p:blipFill>
                    <p:spPr bwMode="auto">
                      <a:xfrm>
                        <a:off x="896938" y="1319213"/>
                        <a:ext cx="213042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6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2"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2.3.5.3  </a:t>
            </a:r>
            <a:r>
              <a:rPr lang="en-US" altLang="zh-CN" dirty="0">
                <a:latin typeface="+mj-ea"/>
              </a:rPr>
              <a:t>C</a:t>
            </a:r>
            <a:r>
              <a:rPr lang="en-US" altLang="zh-CN" baseline="-25000" dirty="0">
                <a:latin typeface="+mj-ea"/>
              </a:rPr>
              <a:t>60</a:t>
            </a:r>
            <a:r>
              <a:rPr lang="zh-CN" altLang="en-US" dirty="0">
                <a:latin typeface="+mj-ea"/>
              </a:rPr>
              <a:t>晶体</a:t>
            </a:r>
          </a:p>
        </p:txBody>
      </p:sp>
      <p:sp>
        <p:nvSpPr>
          <p:cNvPr id="417794" name="Rectangle 2"/>
          <p:cNvSpPr>
            <a:spLocks noGrp="1" noChangeArrowheads="1"/>
          </p:cNvSpPr>
          <p:nvPr>
            <p:ph idx="1"/>
          </p:nvPr>
        </p:nvSpPr>
        <p:spPr>
          <a:xfrm>
            <a:off x="395288" y="1268413"/>
            <a:ext cx="8569325" cy="5329237"/>
          </a:xfrm>
        </p:spPr>
        <p:txBody>
          <a:bodyPr/>
          <a:lstStyle/>
          <a:p>
            <a:pPr marL="0" indent="720725">
              <a:lnSpc>
                <a:spcPct val="130000"/>
              </a:lnSpc>
              <a:buSzPct val="95000"/>
              <a:buFont typeface="Wingdings" pitchFamily="2" charset="2"/>
              <a:buNone/>
              <a:defRPr/>
            </a:pPr>
            <a:r>
              <a:rPr lang="zh-CN" altLang="en-US" dirty="0">
                <a:effectLst/>
                <a:latin typeface="Times New Roman" pitchFamily="18" charset="0"/>
                <a:ea typeface="仿宋_GB2312" pitchFamily="49" charset="-122"/>
              </a:rPr>
              <a:t>固态</a:t>
            </a:r>
            <a:r>
              <a:rPr lang="en-US" altLang="zh-CN" dirty="0">
                <a:effectLst/>
                <a:latin typeface="Times New Roman" pitchFamily="18" charset="0"/>
                <a:ea typeface="仿宋_GB2312" pitchFamily="49" charset="-122"/>
              </a:rPr>
              <a:t>C</a:t>
            </a:r>
            <a:r>
              <a:rPr lang="en-US" altLang="zh-CN" baseline="-25000" dirty="0">
                <a:effectLst/>
                <a:latin typeface="Times New Roman" pitchFamily="18" charset="0"/>
                <a:ea typeface="仿宋_GB2312" pitchFamily="49" charset="-122"/>
              </a:rPr>
              <a:t>60</a:t>
            </a:r>
            <a:r>
              <a:rPr lang="zh-CN" altLang="en-US" dirty="0">
                <a:effectLst/>
                <a:latin typeface="Times New Roman" pitchFamily="18" charset="0"/>
                <a:ea typeface="仿宋_GB2312" pitchFamily="49" charset="-122"/>
              </a:rPr>
              <a:t>的晶体结构已经由</a:t>
            </a:r>
            <a:r>
              <a:rPr lang="en-US" altLang="zh-CN" dirty="0">
                <a:effectLst/>
                <a:latin typeface="Times New Roman" pitchFamily="18" charset="0"/>
                <a:ea typeface="仿宋_GB2312" pitchFamily="49" charset="-122"/>
              </a:rPr>
              <a:t>X-</a:t>
            </a:r>
            <a:r>
              <a:rPr lang="zh-CN" altLang="en-US" dirty="0">
                <a:effectLst/>
                <a:latin typeface="Times New Roman" pitchFamily="18" charset="0"/>
                <a:ea typeface="仿宋_GB2312" pitchFamily="49" charset="-122"/>
              </a:rPr>
              <a:t>射线粉末衍射分析确定为面心立方结构，晶格参数</a:t>
            </a:r>
            <a:r>
              <a:rPr lang="en-US" altLang="zh-CN" i="1" dirty="0">
                <a:effectLst/>
                <a:latin typeface="Times New Roman" pitchFamily="18" charset="0"/>
                <a:ea typeface="仿宋_GB2312" pitchFamily="49" charset="-122"/>
              </a:rPr>
              <a:t>a</a:t>
            </a:r>
            <a:r>
              <a:rPr lang="en-US" altLang="zh-CN" dirty="0">
                <a:effectLst/>
                <a:latin typeface="Times New Roman" pitchFamily="18" charset="0"/>
                <a:ea typeface="仿宋_GB2312" pitchFamily="49" charset="-122"/>
              </a:rPr>
              <a:t> = 1.420 nm</a:t>
            </a:r>
            <a:r>
              <a:rPr lang="zh-CN" altLang="en-US" dirty="0">
                <a:effectLst/>
                <a:latin typeface="Times New Roman" pitchFamily="18" charset="0"/>
                <a:ea typeface="仿宋_GB2312" pitchFamily="49" charset="-122"/>
              </a:rPr>
              <a:t>。每个单胞中含有</a:t>
            </a:r>
            <a:r>
              <a:rPr lang="en-US" altLang="zh-CN" dirty="0">
                <a:effectLst/>
                <a:latin typeface="Times New Roman" pitchFamily="18" charset="0"/>
                <a:ea typeface="仿宋_GB2312" pitchFamily="49" charset="-122"/>
              </a:rPr>
              <a:t>4</a:t>
            </a:r>
            <a:r>
              <a:rPr lang="zh-CN" altLang="en-US" dirty="0">
                <a:effectLst/>
                <a:latin typeface="Times New Roman" pitchFamily="18" charset="0"/>
                <a:ea typeface="仿宋_GB2312" pitchFamily="49" charset="-122"/>
              </a:rPr>
              <a:t>个</a:t>
            </a:r>
            <a:r>
              <a:rPr lang="en-US" altLang="zh-CN" dirty="0">
                <a:effectLst/>
                <a:latin typeface="Times New Roman" pitchFamily="18" charset="0"/>
                <a:ea typeface="仿宋_GB2312" pitchFamily="49" charset="-122"/>
              </a:rPr>
              <a:t>C</a:t>
            </a:r>
            <a:r>
              <a:rPr lang="en-US" altLang="zh-CN" baseline="-25000" dirty="0">
                <a:effectLst/>
                <a:latin typeface="Times New Roman" pitchFamily="18" charset="0"/>
                <a:ea typeface="仿宋_GB2312" pitchFamily="49" charset="-122"/>
              </a:rPr>
              <a:t>60</a:t>
            </a:r>
            <a:r>
              <a:rPr lang="zh-CN" altLang="en-US" dirty="0">
                <a:effectLst/>
                <a:latin typeface="Times New Roman" pitchFamily="18" charset="0"/>
                <a:ea typeface="仿宋_GB2312" pitchFamily="49" charset="-122"/>
              </a:rPr>
              <a:t>分子，分别占据顶角和面心位置。</a:t>
            </a:r>
            <a:r>
              <a:rPr lang="en-US" altLang="zh-CN" dirty="0">
                <a:effectLst/>
                <a:latin typeface="Times New Roman" pitchFamily="18" charset="0"/>
                <a:ea typeface="仿宋_GB2312" pitchFamily="49" charset="-122"/>
              </a:rPr>
              <a:t>C</a:t>
            </a:r>
            <a:r>
              <a:rPr lang="en-US" altLang="zh-CN" baseline="-25000" dirty="0">
                <a:effectLst/>
                <a:latin typeface="Times New Roman" pitchFamily="18" charset="0"/>
                <a:ea typeface="仿宋_GB2312" pitchFamily="49" charset="-122"/>
              </a:rPr>
              <a:t>60</a:t>
            </a:r>
            <a:r>
              <a:rPr lang="zh-CN" altLang="en-US" dirty="0">
                <a:effectLst/>
                <a:latin typeface="Times New Roman" pitchFamily="18" charset="0"/>
                <a:ea typeface="仿宋_GB2312" pitchFamily="49" charset="-122"/>
              </a:rPr>
              <a:t>之间主要由范德华力相结合。</a:t>
            </a:r>
            <a:endParaRPr lang="en-US" altLang="zh-CN" dirty="0">
              <a:effectLst/>
              <a:latin typeface="Times New Roman" pitchFamily="18" charset="0"/>
              <a:ea typeface="仿宋_GB2312" pitchFamily="49" charset="-122"/>
            </a:endParaRPr>
          </a:p>
          <a:p>
            <a:pPr marL="0" indent="720725">
              <a:lnSpc>
                <a:spcPct val="130000"/>
              </a:lnSpc>
              <a:buSzPct val="95000"/>
              <a:buFont typeface="Wingdings" pitchFamily="2" charset="2"/>
              <a:buNone/>
              <a:defRPr/>
            </a:pPr>
            <a:r>
              <a:rPr lang="en-US" altLang="zh-CN" dirty="0">
                <a:effectLst/>
                <a:latin typeface="Times New Roman" pitchFamily="18" charset="0"/>
                <a:ea typeface="仿宋_GB2312" pitchFamily="49" charset="-122"/>
                <a:sym typeface="Symbol" pitchFamily="18" charset="2"/>
              </a:rPr>
              <a:t>C60</a:t>
            </a:r>
            <a:r>
              <a:rPr lang="zh-CN" altLang="en-US" dirty="0">
                <a:effectLst/>
                <a:latin typeface="Times New Roman" pitchFamily="18" charset="0"/>
                <a:ea typeface="仿宋_GB2312" pitchFamily="49" charset="-122"/>
                <a:sym typeface="Symbol" pitchFamily="18" charset="2"/>
              </a:rPr>
              <a:t>因其独特的原子 结构而具有独特的性格，它的强度是钢的</a:t>
            </a:r>
            <a:r>
              <a:rPr lang="en-US" altLang="zh-CN" dirty="0">
                <a:effectLst/>
                <a:latin typeface="Times New Roman" pitchFamily="18" charset="0"/>
                <a:ea typeface="仿宋_GB2312" pitchFamily="49" charset="-122"/>
                <a:sym typeface="Symbol" pitchFamily="18" charset="2"/>
              </a:rPr>
              <a:t>200</a:t>
            </a:r>
            <a:r>
              <a:rPr lang="zh-CN" altLang="en-US" dirty="0">
                <a:effectLst/>
                <a:latin typeface="Times New Roman" pitchFamily="18" charset="0"/>
                <a:ea typeface="仿宋_GB2312" pitchFamily="49" charset="-122"/>
                <a:sym typeface="Symbol" pitchFamily="18" charset="2"/>
              </a:rPr>
              <a:t>倍，它的硬度甚至超过了“以硬度之王”著称的金刚石。由于碳是构成有机分子的基础元素，</a:t>
            </a:r>
            <a:r>
              <a:rPr lang="en-US" altLang="zh-CN" dirty="0">
                <a:effectLst/>
                <a:latin typeface="Times New Roman" pitchFamily="18" charset="0"/>
                <a:ea typeface="仿宋_GB2312" pitchFamily="49" charset="-122"/>
                <a:sym typeface="Symbol" pitchFamily="18" charset="2"/>
              </a:rPr>
              <a:t>C60 </a:t>
            </a:r>
            <a:r>
              <a:rPr lang="zh-CN" altLang="en-US" dirty="0">
                <a:effectLst/>
                <a:latin typeface="Times New Roman" pitchFamily="18" charset="0"/>
                <a:ea typeface="仿宋_GB2312" pitchFamily="49" charset="-122"/>
                <a:sym typeface="Symbol" pitchFamily="18" charset="2"/>
              </a:rPr>
              <a:t>具有耐压、耐磨、抗腐蚀、抗辐射等无与伦比的化学、物理性能。</a:t>
            </a: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377700"/>
            <a:ext cx="8642551" cy="4427564"/>
          </a:xfrm>
        </p:spPr>
        <p:txBody>
          <a:bodyPr/>
          <a:lstStyle/>
          <a:p>
            <a:pPr>
              <a:buClr>
                <a:schemeClr val="tx1"/>
              </a:buClr>
              <a:defRPr/>
            </a:pPr>
            <a:r>
              <a:rPr lang="zh-CN" altLang="en-US" dirty="0">
                <a:effectLst/>
                <a:latin typeface="Times New Roman" panose="02020603050405020304" pitchFamily="18" charset="0"/>
                <a:cs typeface="Times New Roman" panose="02020603050405020304" pitchFamily="18" charset="0"/>
              </a:rPr>
              <a:t>金刚石的化学成分是</a:t>
            </a:r>
            <a:r>
              <a:rPr lang="en-US" altLang="zh-CN" dirty="0">
                <a:effectLst/>
                <a:latin typeface="Times New Roman" panose="02020603050405020304" pitchFamily="18" charset="0"/>
                <a:cs typeface="Times New Roman" panose="02020603050405020304" pitchFamily="18" charset="0"/>
              </a:rPr>
              <a:t>C</a:t>
            </a:r>
            <a:r>
              <a:rPr lang="zh-CN" altLang="en-US" dirty="0">
                <a:effectLst/>
                <a:latin typeface="Times New Roman" panose="02020603050405020304" pitchFamily="18" charset="0"/>
                <a:cs typeface="Times New Roman" panose="02020603050405020304" pitchFamily="18" charset="0"/>
              </a:rPr>
              <a:t>，是目前已知的硬度最高的材料，可以作为高硬切削材料和磨料、钻井用的钻头等。纯净的金刚石具有极好的导热性，因此可以作为集成电路中的散热片。天然的金刚石矿物中通常含有</a:t>
            </a:r>
            <a:r>
              <a:rPr lang="en-US" altLang="zh-CN" dirty="0">
                <a:effectLst/>
                <a:latin typeface="Times New Roman" panose="02020603050405020304" pitchFamily="18" charset="0"/>
                <a:cs typeface="Times New Roman" panose="02020603050405020304" pitchFamily="18" charset="0"/>
              </a:rPr>
              <a:t>Si</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Al</a:t>
            </a:r>
            <a:r>
              <a:rPr lang="zh-CN" altLang="en-US"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Ca</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Mg</a:t>
            </a:r>
            <a:r>
              <a:rPr lang="zh-CN" altLang="en-US"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Mn</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Ti</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Cr</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N</a:t>
            </a:r>
            <a:r>
              <a:rPr lang="zh-CN" altLang="en-US" dirty="0">
                <a:effectLst/>
                <a:latin typeface="Times New Roman" panose="02020603050405020304" pitchFamily="18" charset="0"/>
                <a:cs typeface="Times New Roman" panose="02020603050405020304" pitchFamily="18" charset="0"/>
              </a:rPr>
              <a:t>等杂质。</a:t>
            </a:r>
            <a:endParaRPr lang="en-US" altLang="zh-CN" dirty="0">
              <a:effectLst/>
              <a:latin typeface="Times New Roman" panose="02020603050405020304" pitchFamily="18" charset="0"/>
              <a:cs typeface="Times New Roman" panose="02020603050405020304" pitchFamily="18" charset="0"/>
            </a:endParaRPr>
          </a:p>
          <a:p>
            <a:pPr>
              <a:buClr>
                <a:schemeClr val="tx1"/>
              </a:buClr>
              <a:defRPr/>
            </a:pPr>
            <a:r>
              <a:rPr lang="zh-CN" altLang="en-US" dirty="0">
                <a:effectLst/>
                <a:latin typeface="Times New Roman" panose="02020603050405020304" pitchFamily="18" charset="0"/>
                <a:cs typeface="Times New Roman" panose="02020603050405020304" pitchFamily="18" charset="0"/>
              </a:rPr>
              <a:t>纯净的金刚石无色透明，含有微量杂质时将产生不同的颜色，如含</a:t>
            </a:r>
            <a:r>
              <a:rPr lang="en-US" altLang="zh-CN" dirty="0">
                <a:effectLst/>
                <a:latin typeface="Times New Roman" panose="02020603050405020304" pitchFamily="18" charset="0"/>
                <a:cs typeface="Times New Roman" panose="02020603050405020304" pitchFamily="18" charset="0"/>
              </a:rPr>
              <a:t>Cr</a:t>
            </a:r>
            <a:r>
              <a:rPr lang="zh-CN" altLang="en-US" dirty="0">
                <a:effectLst/>
                <a:latin typeface="Times New Roman" panose="02020603050405020304" pitchFamily="18" charset="0"/>
                <a:cs typeface="Times New Roman" panose="02020603050405020304" pitchFamily="18" charset="0"/>
              </a:rPr>
              <a:t>呈天蓝色，含</a:t>
            </a:r>
            <a:r>
              <a:rPr lang="en-US" altLang="zh-CN" dirty="0">
                <a:effectLst/>
                <a:latin typeface="Times New Roman" panose="02020603050405020304" pitchFamily="18" charset="0"/>
                <a:cs typeface="Times New Roman" panose="02020603050405020304" pitchFamily="18" charset="0"/>
              </a:rPr>
              <a:t>Al</a:t>
            </a:r>
            <a:r>
              <a:rPr lang="zh-CN" altLang="en-US" dirty="0">
                <a:effectLst/>
                <a:latin typeface="Times New Roman" panose="02020603050405020304" pitchFamily="18" charset="0"/>
                <a:cs typeface="Times New Roman" panose="02020603050405020304" pitchFamily="18" charset="0"/>
              </a:rPr>
              <a:t>呈黄色，含石墨则呈黑色。目前金刚石已经能够人工合成。 </a:t>
            </a:r>
          </a:p>
          <a:p>
            <a:pPr>
              <a:defRPr/>
            </a:pPr>
            <a:endParaRPr lang="zh-CN" altLang="en-US" dirty="0">
              <a:effectLst/>
              <a:latin typeface="Times New Roman" panose="02020603050405020304" pitchFamily="18" charset="0"/>
              <a:cs typeface="Times New Roman" panose="02020603050405020304" pitchFamily="18" charset="0"/>
            </a:endParaRPr>
          </a:p>
        </p:txBody>
      </p:sp>
      <p:sp>
        <p:nvSpPr>
          <p:cNvPr id="168963" name="Rectangle 3"/>
          <p:cNvSpPr>
            <a:spLocks noChangeArrowheads="1"/>
          </p:cNvSpPr>
          <p:nvPr/>
        </p:nvSpPr>
        <p:spPr bwMode="auto">
          <a:xfrm>
            <a:off x="381000" y="292100"/>
            <a:ext cx="443388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lang="zh-CN" altLang="en-US" sz="4000">
              <a:solidFill>
                <a:schemeClr val="tx2"/>
              </a:solidFill>
              <a:latin typeface="Arial" pitchFamily="34" charset="0"/>
              <a:ea typeface="宋体" pitchFamily="2" charset="-122"/>
            </a:endParaRPr>
          </a:p>
        </p:txBody>
      </p:sp>
      <p:sp>
        <p:nvSpPr>
          <p:cNvPr id="2" name="标题 1"/>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2.3.5.4</a:t>
            </a:r>
            <a:r>
              <a:rPr lang="zh-CN" altLang="en-US" dirty="0">
                <a:latin typeface="Arial" panose="020B0604020202020204" pitchFamily="34" charset="0"/>
                <a:cs typeface="Arial" panose="020B0604020202020204" pitchFamily="34" charset="0"/>
              </a:rPr>
              <a:t>  </a:t>
            </a:r>
            <a:r>
              <a:rPr lang="zh-CN" altLang="en-US" dirty="0">
                <a:latin typeface="+mj-ea"/>
              </a:rPr>
              <a:t>金刚石</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251520" y="315913"/>
            <a:ext cx="6609655" cy="676275"/>
          </a:xfrm>
        </p:spPr>
        <p:txBody>
          <a:bodyPr/>
          <a:lstStyle/>
          <a:p>
            <a:pPr eaLnBrk="1" hangingPunct="1">
              <a:defRPr/>
            </a:pPr>
            <a:r>
              <a:rPr lang="en-US" altLang="zh-CN" dirty="0">
                <a:latin typeface="Arial" panose="020B0604020202020204" pitchFamily="34" charset="0"/>
                <a:cs typeface="Arial" panose="020B0604020202020204" pitchFamily="34" charset="0"/>
              </a:rPr>
              <a:t>2.3.6  </a:t>
            </a:r>
            <a:r>
              <a:rPr lang="zh-CN" altLang="en-US" dirty="0">
                <a:latin typeface="+mj-ea"/>
              </a:rPr>
              <a:t>晶体缺陷</a:t>
            </a:r>
          </a:p>
        </p:txBody>
      </p:sp>
      <p:sp>
        <p:nvSpPr>
          <p:cNvPr id="136195" name="Rectangle 3"/>
          <p:cNvSpPr>
            <a:spLocks noGrp="1" noChangeArrowheads="1"/>
          </p:cNvSpPr>
          <p:nvPr>
            <p:ph idx="1"/>
          </p:nvPr>
        </p:nvSpPr>
        <p:spPr>
          <a:xfrm>
            <a:off x="395288" y="1412875"/>
            <a:ext cx="8569325" cy="5184775"/>
          </a:xfrm>
        </p:spPr>
        <p:txBody>
          <a:bodyPr/>
          <a:lstStyle/>
          <a:p>
            <a:pPr eaLnBrk="1" hangingPunct="1">
              <a:lnSpc>
                <a:spcPct val="150000"/>
              </a:lnSpc>
              <a:spcBef>
                <a:spcPts val="0"/>
              </a:spcBef>
              <a:buClrTx/>
              <a:defRPr/>
            </a:pPr>
            <a:r>
              <a:rPr lang="zh-CN" altLang="en-US" dirty="0">
                <a:effectLst/>
                <a:latin typeface="仿宋" pitchFamily="49" charset="-122"/>
                <a:ea typeface="仿宋" pitchFamily="49" charset="-122"/>
              </a:rPr>
              <a:t>实际晶体中大多存在着结构缺陷，晶体缺陷通常有点缺陷、线缺陷和面缺陷合体缺陷。</a:t>
            </a:r>
          </a:p>
          <a:p>
            <a:pPr eaLnBrk="1" hangingPunct="1">
              <a:lnSpc>
                <a:spcPct val="150000"/>
              </a:lnSpc>
              <a:spcBef>
                <a:spcPts val="0"/>
              </a:spcBef>
              <a:buClrTx/>
              <a:defRPr/>
            </a:pPr>
            <a:r>
              <a:rPr lang="zh-CN" altLang="en-US" dirty="0">
                <a:effectLst/>
                <a:latin typeface="仿宋" pitchFamily="49" charset="-122"/>
                <a:ea typeface="仿宋" pitchFamily="49" charset="-122"/>
              </a:rPr>
              <a:t>缺陷的存在使晶体的机械强度降低，但大量（线缺陷）位错的存在会阻碍位错的运动，反而提高晶体的强度。</a:t>
            </a:r>
          </a:p>
          <a:p>
            <a:pPr eaLnBrk="1" hangingPunct="1">
              <a:lnSpc>
                <a:spcPct val="150000"/>
              </a:lnSpc>
              <a:spcBef>
                <a:spcPts val="0"/>
              </a:spcBef>
              <a:buClrTx/>
              <a:defRPr/>
            </a:pPr>
            <a:r>
              <a:rPr lang="zh-CN" altLang="en-US" dirty="0">
                <a:effectLst/>
                <a:latin typeface="仿宋" pitchFamily="49" charset="-122"/>
                <a:ea typeface="仿宋" pitchFamily="49" charset="-122"/>
              </a:rPr>
              <a:t>此外缺陷的存在会提高半导体的导电率等。</a:t>
            </a:r>
          </a:p>
        </p:txBody>
      </p:sp>
    </p:spTree>
  </p:cSld>
  <p:clrMapOvr>
    <a:masterClrMapping/>
  </p:clrMapOvr>
  <p:transition advClick="0"/>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251520" y="315913"/>
            <a:ext cx="6609655" cy="676275"/>
          </a:xfrm>
        </p:spPr>
        <p:txBody>
          <a:bodyPr/>
          <a:lstStyle/>
          <a:p>
            <a:pPr eaLnBrk="1" hangingPunct="1">
              <a:defRPr/>
            </a:pPr>
            <a:r>
              <a:rPr lang="en-US" altLang="zh-CN" dirty="0">
                <a:latin typeface="Arial" panose="020B0604020202020204" pitchFamily="34" charset="0"/>
                <a:cs typeface="Arial" panose="020B0604020202020204" pitchFamily="34" charset="0"/>
              </a:rPr>
              <a:t>2.3.6.1  </a:t>
            </a:r>
            <a:r>
              <a:rPr lang="zh-CN" altLang="en-US" dirty="0">
                <a:latin typeface="+mj-ea"/>
              </a:rPr>
              <a:t>晶体缺陷</a:t>
            </a:r>
            <a:endParaRPr lang="zh-CN" altLang="en-US" i="1" dirty="0"/>
          </a:p>
        </p:txBody>
      </p:sp>
      <p:pic>
        <p:nvPicPr>
          <p:cNvPr id="10045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6850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04548"/>
                                        </p:tgtEl>
                                        <p:attrNameLst>
                                          <p:attrName>style.visibility</p:attrName>
                                        </p:attrNameLst>
                                      </p:cBhvr>
                                      <p:to>
                                        <p:strVal val="visible"/>
                                      </p:to>
                                    </p:set>
                                    <p:animEffect transition="in" filter="blinds(horizontal)">
                                      <p:cBhvr>
                                        <p:cTn id="7" dur="500"/>
                                        <p:tgtEl>
                                          <p:spTgt spid="1004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251520" y="315913"/>
            <a:ext cx="6609655" cy="676275"/>
          </a:xfrm>
        </p:spPr>
        <p:txBody>
          <a:bodyPr/>
          <a:lstStyle/>
          <a:p>
            <a:pPr eaLnBrk="1" hangingPunct="1">
              <a:defRPr/>
            </a:pPr>
            <a:r>
              <a:rPr lang="en-US" altLang="zh-CN" sz="3000" dirty="0">
                <a:latin typeface="Arial" panose="020B0604020202020204" pitchFamily="34" charset="0"/>
                <a:cs typeface="Arial" panose="020B0604020202020204" pitchFamily="34" charset="0"/>
              </a:rPr>
              <a:t>2.3.7</a:t>
            </a:r>
            <a:r>
              <a:rPr lang="zh-CN" altLang="en-US" sz="3000" dirty="0">
                <a:latin typeface="Arial" panose="020B0604020202020204" pitchFamily="34" charset="0"/>
                <a:cs typeface="Arial" panose="020B0604020202020204" pitchFamily="34" charset="0"/>
              </a:rPr>
              <a:t>  </a:t>
            </a:r>
            <a:r>
              <a:rPr lang="zh-CN" altLang="en-US" sz="3000" dirty="0">
                <a:latin typeface="+mj-ea"/>
              </a:rPr>
              <a:t>非整比化合物与非线性光学材料</a:t>
            </a:r>
          </a:p>
        </p:txBody>
      </p:sp>
      <p:sp>
        <p:nvSpPr>
          <p:cNvPr id="138243" name="Rectangle 3"/>
          <p:cNvSpPr>
            <a:spLocks noGrp="1" noChangeArrowheads="1"/>
          </p:cNvSpPr>
          <p:nvPr>
            <p:ph idx="1"/>
          </p:nvPr>
        </p:nvSpPr>
        <p:spPr>
          <a:xfrm>
            <a:off x="323850" y="1196628"/>
            <a:ext cx="8569325" cy="5328716"/>
          </a:xfrm>
        </p:spPr>
        <p:txBody>
          <a:bodyPr/>
          <a:lstStyle/>
          <a:p>
            <a:pPr marL="0" indent="0" eaLnBrk="1" hangingPunct="1">
              <a:lnSpc>
                <a:spcPct val="125000"/>
              </a:lnSpc>
              <a:spcBef>
                <a:spcPts val="600"/>
              </a:spcBef>
              <a:buNone/>
              <a:defRPr/>
            </a:pPr>
            <a:r>
              <a:rPr lang="zh-CN" altLang="en-US" dirty="0">
                <a:effectLst/>
                <a:latin typeface="Times New Roman" pitchFamily="18" charset="0"/>
                <a:ea typeface="仿宋" pitchFamily="49" charset="-122"/>
                <a:cs typeface="Times New Roman" pitchFamily="18" charset="0"/>
              </a:rPr>
              <a:t>通常的化合物，其组成元素的原子数具有简单的整数比（如</a:t>
            </a:r>
            <a:r>
              <a:rPr lang="en-US" altLang="zh-CN" dirty="0" err="1">
                <a:effectLst/>
                <a:latin typeface="Times New Roman" pitchFamily="18" charset="0"/>
                <a:ea typeface="仿宋" pitchFamily="49" charset="-122"/>
                <a:cs typeface="Times New Roman" pitchFamily="18" charset="0"/>
              </a:rPr>
              <a:t>A</a:t>
            </a:r>
            <a:r>
              <a:rPr lang="en-US" altLang="zh-CN" baseline="-25000" dirty="0" err="1">
                <a:effectLst/>
                <a:latin typeface="Times New Roman" pitchFamily="18" charset="0"/>
                <a:ea typeface="仿宋" pitchFamily="49" charset="-122"/>
                <a:cs typeface="Times New Roman" pitchFamily="18" charset="0"/>
              </a:rPr>
              <a:t>a</a:t>
            </a:r>
            <a:r>
              <a:rPr lang="en-US" altLang="zh-CN" dirty="0" err="1">
                <a:effectLst/>
                <a:latin typeface="Times New Roman" pitchFamily="18" charset="0"/>
                <a:ea typeface="仿宋" pitchFamily="49" charset="-122"/>
                <a:cs typeface="Times New Roman" pitchFamily="18" charset="0"/>
              </a:rPr>
              <a:t>B</a:t>
            </a:r>
            <a:r>
              <a:rPr lang="en-US" altLang="zh-CN" baseline="-25000" dirty="0" err="1">
                <a:effectLst/>
                <a:latin typeface="Times New Roman" pitchFamily="18" charset="0"/>
                <a:ea typeface="仿宋" pitchFamily="49" charset="-122"/>
                <a:cs typeface="Times New Roman" pitchFamily="18" charset="0"/>
              </a:rPr>
              <a:t>b</a:t>
            </a:r>
            <a:r>
              <a:rPr lang="en-US" altLang="zh-CN" dirty="0">
                <a:effectLst/>
                <a:latin typeface="Times New Roman" pitchFamily="18" charset="0"/>
                <a:ea typeface="仿宋" pitchFamily="49" charset="-122"/>
                <a:cs typeface="Times New Roman" pitchFamily="18" charset="0"/>
              </a:rPr>
              <a:t>)</a:t>
            </a:r>
          </a:p>
          <a:p>
            <a:pPr eaLnBrk="1" hangingPunct="1">
              <a:lnSpc>
                <a:spcPct val="125000"/>
              </a:lnSpc>
              <a:spcBef>
                <a:spcPts val="600"/>
              </a:spcBef>
              <a:buClr>
                <a:schemeClr val="tx1"/>
              </a:buClr>
              <a:defRPr/>
            </a:pPr>
            <a:r>
              <a:rPr lang="zh-CN" altLang="en-US" dirty="0">
                <a:effectLst/>
                <a:latin typeface="Times New Roman" pitchFamily="18" charset="0"/>
                <a:ea typeface="仿宋" pitchFamily="49" charset="-122"/>
                <a:cs typeface="Times New Roman" pitchFamily="18" charset="0"/>
              </a:rPr>
              <a:t>非整比化合物，其原子数并不具有简单的整数比，一般表示为： </a:t>
            </a:r>
            <a:r>
              <a:rPr lang="en-US" altLang="zh-CN" dirty="0" err="1">
                <a:effectLst/>
                <a:latin typeface="Times New Roman" pitchFamily="18" charset="0"/>
                <a:ea typeface="仿宋" pitchFamily="49" charset="-122"/>
                <a:cs typeface="Times New Roman" pitchFamily="18" charset="0"/>
              </a:rPr>
              <a:t>A</a:t>
            </a:r>
            <a:r>
              <a:rPr lang="en-US" altLang="zh-CN" baseline="-25000" dirty="0" err="1">
                <a:effectLst/>
                <a:latin typeface="Times New Roman" pitchFamily="18" charset="0"/>
                <a:ea typeface="仿宋" pitchFamily="49" charset="-122"/>
                <a:cs typeface="Times New Roman" pitchFamily="18" charset="0"/>
              </a:rPr>
              <a:t>a</a:t>
            </a:r>
            <a:r>
              <a:rPr lang="en-US" altLang="zh-CN" dirty="0" err="1">
                <a:effectLst/>
                <a:latin typeface="Times New Roman" pitchFamily="18" charset="0"/>
                <a:ea typeface="仿宋" pitchFamily="49" charset="-122"/>
                <a:cs typeface="Times New Roman" pitchFamily="18" charset="0"/>
              </a:rPr>
              <a:t>B</a:t>
            </a:r>
            <a:r>
              <a:rPr lang="en-US" altLang="zh-CN" baseline="-25000" dirty="0" err="1">
                <a:effectLst/>
                <a:latin typeface="Times New Roman" pitchFamily="18" charset="0"/>
                <a:ea typeface="仿宋" pitchFamily="49" charset="-122"/>
                <a:cs typeface="Times New Roman" pitchFamily="18" charset="0"/>
              </a:rPr>
              <a:t>b</a:t>
            </a:r>
            <a:r>
              <a:rPr lang="en-US" altLang="zh-CN" baseline="-25000" dirty="0">
                <a:effectLst/>
                <a:latin typeface="Times New Roman" pitchFamily="18" charset="0"/>
                <a:ea typeface="仿宋" pitchFamily="49" charset="-122"/>
                <a:cs typeface="Times New Roman" pitchFamily="18" charset="0"/>
              </a:rPr>
              <a:t>+</a:t>
            </a:r>
            <a:r>
              <a:rPr lang="en-US" altLang="zh-CN" baseline="-25000" dirty="0">
                <a:effectLst/>
                <a:latin typeface="Times New Roman" pitchFamily="18" charset="0"/>
                <a:ea typeface="仿宋" pitchFamily="49" charset="-122"/>
                <a:cs typeface="Times New Roman" pitchFamily="18" charset="0"/>
                <a:sym typeface="Symbol" pitchFamily="18" charset="2"/>
              </a:rPr>
              <a:t></a:t>
            </a:r>
            <a:endParaRPr lang="en-US" altLang="zh-CN" dirty="0">
              <a:effectLst/>
              <a:latin typeface="Times New Roman" pitchFamily="18" charset="0"/>
              <a:ea typeface="仿宋" pitchFamily="49" charset="-122"/>
              <a:cs typeface="Times New Roman" pitchFamily="18" charset="0"/>
              <a:sym typeface="Symbol" pitchFamily="18" charset="2"/>
            </a:endParaRPr>
          </a:p>
          <a:p>
            <a:pPr eaLnBrk="1" hangingPunct="1">
              <a:lnSpc>
                <a:spcPct val="125000"/>
              </a:lnSpc>
              <a:spcBef>
                <a:spcPts val="600"/>
              </a:spcBef>
              <a:buClr>
                <a:schemeClr val="tx1"/>
              </a:buClr>
              <a:defRPr/>
            </a:pPr>
            <a:r>
              <a:rPr lang="zh-CN" altLang="en-US" dirty="0">
                <a:effectLst/>
                <a:latin typeface="Times New Roman" pitchFamily="18" charset="0"/>
                <a:ea typeface="仿宋" pitchFamily="49" charset="-122"/>
                <a:cs typeface="Times New Roman" pitchFamily="18" charset="0"/>
                <a:sym typeface="Symbol" pitchFamily="18" charset="2"/>
              </a:rPr>
              <a:t>非整比化合物的存在，与实际晶体的缺陷有关。</a:t>
            </a:r>
            <a:endParaRPr lang="en-US" altLang="zh-CN" dirty="0">
              <a:solidFill>
                <a:srgbClr val="FF0000"/>
              </a:solidFill>
              <a:effectLst/>
              <a:latin typeface="Times New Roman" pitchFamily="18" charset="0"/>
              <a:ea typeface="仿宋" pitchFamily="49" charset="-122"/>
              <a:cs typeface="Times New Roman" pitchFamily="18" charset="0"/>
            </a:endParaRPr>
          </a:p>
          <a:p>
            <a:pPr eaLnBrk="1" hangingPunct="1">
              <a:lnSpc>
                <a:spcPct val="125000"/>
              </a:lnSpc>
              <a:spcBef>
                <a:spcPts val="600"/>
              </a:spcBef>
              <a:buClr>
                <a:schemeClr val="tx1"/>
              </a:buClr>
              <a:defRPr/>
            </a:pPr>
            <a:r>
              <a:rPr lang="zh-CN" altLang="en-US" dirty="0">
                <a:effectLst/>
                <a:latin typeface="Times New Roman" pitchFamily="18" charset="0"/>
                <a:ea typeface="仿宋" pitchFamily="49" charset="-122"/>
                <a:cs typeface="Times New Roman" pitchFamily="18" charset="0"/>
              </a:rPr>
              <a:t>非线性光学晶体是一种特殊的晶体材料，能对激光进行调频、调相、调偏振方向等技术处理，在激光领域具有广泛的应用。</a:t>
            </a:r>
          </a:p>
        </p:txBody>
      </p:sp>
    </p:spTree>
  </p:cSld>
  <p:clrMapOvr>
    <a:masterClrMapping/>
  </p:clrMapOvr>
  <p:transition advClick="0"/>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2.4  </a:t>
            </a:r>
            <a:r>
              <a:rPr lang="zh-CN" altLang="en-US" dirty="0">
                <a:latin typeface="Times New Roman" pitchFamily="18" charset="0"/>
              </a:rPr>
              <a:t>元素化学</a:t>
            </a:r>
          </a:p>
        </p:txBody>
      </p:sp>
      <p:sp>
        <p:nvSpPr>
          <p:cNvPr id="204803" name="Rectangle 3"/>
          <p:cNvSpPr>
            <a:spLocks noGrp="1" noChangeArrowheads="1"/>
          </p:cNvSpPr>
          <p:nvPr>
            <p:ph type="body" idx="1"/>
          </p:nvPr>
        </p:nvSpPr>
        <p:spPr>
          <a:xfrm>
            <a:off x="323850" y="1557338"/>
            <a:ext cx="8496300" cy="4546600"/>
          </a:xfrm>
        </p:spPr>
        <p:txBody>
          <a:bodyPr/>
          <a:lstStyle/>
          <a:p>
            <a:pPr indent="342900" eaLnBrk="1" hangingPunct="1">
              <a:lnSpc>
                <a:spcPct val="130000"/>
              </a:lnSpc>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在周期表中，除了氢和右上部分共</a:t>
            </a:r>
            <a:r>
              <a:rPr lang="en-US" altLang="zh-CN" dirty="0">
                <a:effectLst/>
                <a:latin typeface="Times New Roman" panose="02020603050405020304" pitchFamily="18" charset="0"/>
                <a:cs typeface="Times New Roman" panose="02020603050405020304" pitchFamily="18" charset="0"/>
              </a:rPr>
              <a:t>22</a:t>
            </a:r>
            <a:r>
              <a:rPr lang="zh-CN" altLang="en-US" dirty="0">
                <a:effectLst/>
                <a:latin typeface="Times New Roman" panose="02020603050405020304" pitchFamily="18" charset="0"/>
                <a:cs typeface="Times New Roman" panose="02020603050405020304" pitchFamily="18" charset="0"/>
              </a:rPr>
              <a:t>中非金属元素外，其余</a:t>
            </a:r>
            <a:r>
              <a:rPr lang="en-US" altLang="zh-CN" dirty="0">
                <a:effectLst/>
                <a:latin typeface="Times New Roman" panose="02020603050405020304" pitchFamily="18" charset="0"/>
                <a:cs typeface="Times New Roman" panose="02020603050405020304" pitchFamily="18" charset="0"/>
              </a:rPr>
              <a:t>88</a:t>
            </a:r>
            <a:r>
              <a:rPr lang="zh-CN" altLang="en-US" dirty="0">
                <a:effectLst/>
                <a:latin typeface="Times New Roman" panose="02020603050405020304" pitchFamily="18" charset="0"/>
                <a:cs typeface="Times New Roman" panose="02020603050405020304" pitchFamily="18" charset="0"/>
              </a:rPr>
              <a:t>中均为金属元素。</a:t>
            </a:r>
            <a:endParaRPr lang="en-US" altLang="zh-CN" dirty="0">
              <a:effectLst/>
              <a:latin typeface="Times New Roman" panose="02020603050405020304" pitchFamily="18" charset="0"/>
              <a:cs typeface="Times New Roman" panose="02020603050405020304" pitchFamily="18" charset="0"/>
            </a:endParaRPr>
          </a:p>
          <a:p>
            <a:pPr indent="342900" eaLnBrk="1" hangingPunct="1">
              <a:lnSpc>
                <a:spcPct val="130000"/>
              </a:lnSpc>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元素化学就是对大气、地壳、海洋中的各种元素的单质和化合物的性质、结构特征、提权方法、制备方法和变化规律等进行研究。</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3"/>
          <p:cNvSpPr>
            <a:spLocks noGrp="1" noChangeArrowheads="1"/>
          </p:cNvSpPr>
          <p:nvPr>
            <p:ph type="ctrTitle"/>
          </p:nvPr>
        </p:nvSpPr>
        <p:spPr>
          <a:xfrm>
            <a:off x="251520" y="477491"/>
            <a:ext cx="6530280" cy="503237"/>
          </a:xfrm>
        </p:spPr>
        <p:txBody>
          <a:bodyPr/>
          <a:lstStyle/>
          <a:p>
            <a:pPr eaLnBrk="1" hangingPunct="1"/>
            <a:r>
              <a:rPr lang="en-US" altLang="zh-CN" sz="3200" dirty="0">
                <a:latin typeface="Arial" panose="020B0604020202020204" pitchFamily="34" charset="0"/>
                <a:cs typeface="Arial" panose="020B0604020202020204" pitchFamily="34" charset="0"/>
              </a:rPr>
              <a:t>2.4.1  </a:t>
            </a:r>
            <a:r>
              <a:rPr lang="zh-CN" altLang="en-US" sz="3200" dirty="0">
                <a:latin typeface="Times New Roman" pitchFamily="18" charset="0"/>
              </a:rPr>
              <a:t>金属元素</a:t>
            </a:r>
          </a:p>
        </p:txBody>
      </p:sp>
      <p:sp>
        <p:nvSpPr>
          <p:cNvPr id="1148932" name="Rectangle 4"/>
          <p:cNvSpPr>
            <a:spLocks noChangeArrowheads="1"/>
          </p:cNvSpPr>
          <p:nvPr/>
        </p:nvSpPr>
        <p:spPr bwMode="auto">
          <a:xfrm>
            <a:off x="395288" y="981075"/>
            <a:ext cx="2314575" cy="522288"/>
          </a:xfrm>
          <a:prstGeom prst="rect">
            <a:avLst/>
          </a:prstGeom>
          <a:noFill/>
          <a:ln w="9525">
            <a:noFill/>
            <a:miter lim="800000"/>
            <a:headEnd/>
            <a:tailEnd/>
          </a:ln>
          <a:effectLst/>
        </p:spPr>
        <p:txBody>
          <a:bodyPr>
            <a:spAutoFit/>
          </a:bodyPr>
          <a:lstStyle/>
          <a:p>
            <a:pPr>
              <a:defRPr/>
            </a:pPr>
            <a:r>
              <a:rPr kumimoji="1" lang="en-US" altLang="zh-CN" sz="2800" b="1" dirty="0">
                <a:solidFill>
                  <a:srgbClr val="FF0000"/>
                </a:solidFill>
                <a:latin typeface="Times New Roman" panose="02020603050405020304" pitchFamily="18" charset="0"/>
                <a:ea typeface="楷体_GB2312" pitchFamily="49" charset="-122"/>
                <a:cs typeface="Times New Roman" panose="02020603050405020304" pitchFamily="18" charset="0"/>
              </a:rPr>
              <a:t>1) </a:t>
            </a:r>
            <a:r>
              <a:rPr kumimoji="1" lang="zh-CN" altLang="en-US" sz="2800" b="1" dirty="0">
                <a:solidFill>
                  <a:srgbClr val="FF0000"/>
                </a:solidFill>
                <a:latin typeface="Times New Roman" panose="02020603050405020304" pitchFamily="18" charset="0"/>
                <a:ea typeface="楷体_GB2312" pitchFamily="49" charset="-122"/>
                <a:cs typeface="Times New Roman" panose="02020603050405020304" pitchFamily="18" charset="0"/>
              </a:rPr>
              <a:t>金属分类</a:t>
            </a:r>
          </a:p>
        </p:txBody>
      </p:sp>
      <p:sp>
        <p:nvSpPr>
          <p:cNvPr id="174084" name="Rectangle 5"/>
          <p:cNvSpPr>
            <a:spLocks noChangeArrowheads="1"/>
          </p:cNvSpPr>
          <p:nvPr/>
        </p:nvSpPr>
        <p:spPr bwMode="auto">
          <a:xfrm>
            <a:off x="468313" y="1557338"/>
            <a:ext cx="3541354"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40000"/>
              </a:lnSpc>
              <a:spcBef>
                <a:spcPct val="0"/>
              </a:spcBef>
              <a:buClrTx/>
              <a:buSzTx/>
              <a:buFontTx/>
              <a:buNone/>
            </a:pPr>
            <a:r>
              <a:rPr kumimoji="1" lang="zh-CN" altLang="en-US" sz="2400" dirty="0">
                <a:latin typeface="Times New Roman" panose="02020603050405020304" pitchFamily="18" charset="0"/>
                <a:ea typeface="仿宋_GB2312" pitchFamily="49" charset="-122"/>
                <a:cs typeface="Times New Roman" panose="02020603050405020304" pitchFamily="18" charset="0"/>
              </a:rPr>
              <a:t>黑色金属：</a:t>
            </a:r>
            <a:r>
              <a:rPr kumimoji="1" lang="en-US" altLang="zh-CN" sz="2400" dirty="0">
                <a:latin typeface="Times New Roman" panose="02020603050405020304" pitchFamily="18" charset="0"/>
                <a:ea typeface="仿宋_GB2312" pitchFamily="49" charset="-122"/>
                <a:cs typeface="Times New Roman" panose="02020603050405020304" pitchFamily="18" charset="0"/>
              </a:rPr>
              <a:t>Fe</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Mn</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Cr</a:t>
            </a:r>
          </a:p>
          <a:p>
            <a:pPr eaLnBrk="1" hangingPunct="1">
              <a:lnSpc>
                <a:spcPct val="140000"/>
              </a:lnSpc>
              <a:spcBef>
                <a:spcPct val="0"/>
              </a:spcBef>
              <a:buClrTx/>
              <a:buSzTx/>
              <a:buFontTx/>
              <a:buNone/>
            </a:pPr>
            <a:r>
              <a:rPr kumimoji="1" lang="zh-CN" altLang="en-US" sz="2400" dirty="0">
                <a:latin typeface="Times New Roman" panose="02020603050405020304" pitchFamily="18" charset="0"/>
                <a:ea typeface="仿宋_GB2312" pitchFamily="49" charset="-122"/>
                <a:cs typeface="Times New Roman" panose="02020603050405020304" pitchFamily="18" charset="0"/>
              </a:rPr>
              <a:t>有色金属：其余</a:t>
            </a:r>
          </a:p>
        </p:txBody>
      </p:sp>
      <p:sp>
        <p:nvSpPr>
          <p:cNvPr id="174085" name="Rectangle 6"/>
          <p:cNvSpPr>
            <a:spLocks noChangeArrowheads="1"/>
          </p:cNvSpPr>
          <p:nvPr/>
        </p:nvSpPr>
        <p:spPr bwMode="auto">
          <a:xfrm>
            <a:off x="448568" y="2708275"/>
            <a:ext cx="8443912"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40000"/>
              </a:lnSpc>
              <a:spcBef>
                <a:spcPct val="0"/>
              </a:spcBef>
              <a:buClrTx/>
              <a:buSzTx/>
              <a:buFontTx/>
              <a:buNone/>
            </a:pPr>
            <a:r>
              <a:rPr kumimoji="1" lang="zh-CN" altLang="en-US" sz="2400" dirty="0">
                <a:latin typeface="Times New Roman" pitchFamily="18" charset="0"/>
                <a:ea typeface="仿宋_GB2312" pitchFamily="49" charset="-122"/>
                <a:cs typeface="Times New Roman" pitchFamily="18" charset="0"/>
              </a:rPr>
              <a:t>轻金属：</a:t>
            </a:r>
            <a:r>
              <a:rPr kumimoji="1" lang="en-US" altLang="zh-CN" sz="2400" i="1" dirty="0">
                <a:latin typeface="Times New Roman" pitchFamily="18" charset="0"/>
                <a:ea typeface="仿宋_GB2312" pitchFamily="49" charset="-122"/>
                <a:cs typeface="Times New Roman" pitchFamily="18" charset="0"/>
              </a:rPr>
              <a:t>ρ</a:t>
            </a:r>
            <a:r>
              <a:rPr kumimoji="1" lang="en-US" altLang="zh-CN" sz="2400" dirty="0">
                <a:latin typeface="Times New Roman" pitchFamily="18" charset="0"/>
                <a:ea typeface="仿宋_GB2312" pitchFamily="49" charset="-122"/>
                <a:cs typeface="Times New Roman" pitchFamily="18" charset="0"/>
              </a:rPr>
              <a:t> &lt; 5 g·cm</a:t>
            </a:r>
            <a:r>
              <a:rPr kumimoji="1" lang="en-US" altLang="zh-CN" sz="2400" baseline="30000" dirty="0">
                <a:latin typeface="Times New Roman" pitchFamily="18" charset="0"/>
                <a:ea typeface="仿宋_GB2312" pitchFamily="49" charset="-122"/>
                <a:cs typeface="Times New Roman" pitchFamily="18" charset="0"/>
              </a:rPr>
              <a:t>-3</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Na</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K</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Mg</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Ca</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Sr</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Ba</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Al</a:t>
            </a:r>
            <a:r>
              <a:rPr kumimoji="1" lang="zh-CN" altLang="en-US" sz="2400" dirty="0">
                <a:latin typeface="Times New Roman" pitchFamily="18" charset="0"/>
                <a:ea typeface="仿宋_GB2312" pitchFamily="49" charset="-122"/>
                <a:cs typeface="Times New Roman" pitchFamily="18" charset="0"/>
              </a:rPr>
              <a:t>和</a:t>
            </a:r>
            <a:r>
              <a:rPr kumimoji="1" lang="en-US" altLang="zh-CN" sz="2400" dirty="0" err="1">
                <a:latin typeface="Times New Roman" pitchFamily="18" charset="0"/>
                <a:ea typeface="仿宋_GB2312" pitchFamily="49" charset="-122"/>
                <a:cs typeface="Times New Roman" pitchFamily="18" charset="0"/>
              </a:rPr>
              <a:t>Ti</a:t>
            </a:r>
            <a:r>
              <a:rPr kumimoji="1" lang="zh-CN" altLang="en-US" sz="2400" dirty="0">
                <a:latin typeface="Times New Roman" pitchFamily="18" charset="0"/>
                <a:ea typeface="仿宋_GB2312" pitchFamily="49" charset="-122"/>
                <a:cs typeface="Times New Roman" pitchFamily="18" charset="0"/>
              </a:rPr>
              <a:t>。</a:t>
            </a:r>
          </a:p>
          <a:p>
            <a:pPr marL="1163638" indent="-1163638" eaLnBrk="1" hangingPunct="1">
              <a:lnSpc>
                <a:spcPct val="140000"/>
              </a:lnSpc>
              <a:spcBef>
                <a:spcPct val="0"/>
              </a:spcBef>
              <a:buClrTx/>
              <a:buSzTx/>
              <a:buFontTx/>
              <a:buNone/>
            </a:pPr>
            <a:r>
              <a:rPr kumimoji="1" lang="zh-CN" altLang="en-US" sz="2400" dirty="0">
                <a:latin typeface="Times New Roman" pitchFamily="18" charset="0"/>
                <a:ea typeface="仿宋_GB2312" pitchFamily="49" charset="-122"/>
                <a:cs typeface="Times New Roman" pitchFamily="18" charset="0"/>
              </a:rPr>
              <a:t>重金属：</a:t>
            </a:r>
            <a:r>
              <a:rPr kumimoji="1" lang="en-US" altLang="zh-CN" sz="2400" i="1" dirty="0">
                <a:latin typeface="Times New Roman" pitchFamily="18" charset="0"/>
                <a:ea typeface="仿宋_GB2312" pitchFamily="49" charset="-122"/>
                <a:cs typeface="Times New Roman" pitchFamily="18" charset="0"/>
              </a:rPr>
              <a:t>ρ</a:t>
            </a:r>
            <a:r>
              <a:rPr kumimoji="1" lang="en-US" altLang="zh-CN" sz="2400" dirty="0">
                <a:latin typeface="Times New Roman" pitchFamily="18" charset="0"/>
                <a:ea typeface="仿宋_GB2312" pitchFamily="49" charset="-122"/>
                <a:cs typeface="Times New Roman" pitchFamily="18" charset="0"/>
              </a:rPr>
              <a:t> &gt; 5 g·cm</a:t>
            </a:r>
            <a:r>
              <a:rPr kumimoji="1" lang="en-US" altLang="zh-CN" sz="2400" baseline="30000" dirty="0">
                <a:latin typeface="Times New Roman" pitchFamily="18" charset="0"/>
                <a:ea typeface="仿宋_GB2312" pitchFamily="49" charset="-122"/>
                <a:cs typeface="Times New Roman" pitchFamily="18" charset="0"/>
              </a:rPr>
              <a:t>-3</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Cu</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Ni</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Pb</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Zn</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Sn</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Sb</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Co</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Hg</a:t>
            </a:r>
            <a:r>
              <a:rPr kumimoji="1" lang="zh-CN" altLang="en-US" sz="2400" dirty="0">
                <a:latin typeface="Times New Roman" pitchFamily="18" charset="0"/>
                <a:ea typeface="仿宋_GB2312" pitchFamily="49" charset="-122"/>
                <a:cs typeface="Times New Roman" pitchFamily="18" charset="0"/>
              </a:rPr>
              <a:t>、</a:t>
            </a:r>
            <a:r>
              <a:rPr kumimoji="1" lang="en-US" altLang="zh-CN" sz="2400" dirty="0">
                <a:latin typeface="Times New Roman" pitchFamily="18" charset="0"/>
                <a:ea typeface="仿宋_GB2312" pitchFamily="49" charset="-122"/>
                <a:cs typeface="Times New Roman" pitchFamily="18" charset="0"/>
              </a:rPr>
              <a:t>Cr</a:t>
            </a:r>
            <a:r>
              <a:rPr kumimoji="1" lang="zh-CN" altLang="en-US" sz="2400" dirty="0">
                <a:latin typeface="Times New Roman" pitchFamily="18" charset="0"/>
                <a:ea typeface="仿宋_GB2312" pitchFamily="49" charset="-122"/>
                <a:cs typeface="Times New Roman" pitchFamily="18" charset="0"/>
              </a:rPr>
              <a:t>和</a:t>
            </a:r>
            <a:r>
              <a:rPr kumimoji="1" lang="en-US" altLang="zh-CN" sz="2400" dirty="0">
                <a:latin typeface="Times New Roman" pitchFamily="18" charset="0"/>
                <a:ea typeface="仿宋_GB2312" pitchFamily="49" charset="-122"/>
                <a:cs typeface="Times New Roman" pitchFamily="18" charset="0"/>
              </a:rPr>
              <a:t>Bi</a:t>
            </a:r>
            <a:r>
              <a:rPr kumimoji="1" lang="zh-CN" altLang="en-US" sz="2400" dirty="0">
                <a:latin typeface="Times New Roman" pitchFamily="18" charset="0"/>
                <a:ea typeface="仿宋_GB2312" pitchFamily="49" charset="-122"/>
                <a:cs typeface="Times New Roman" pitchFamily="18" charset="0"/>
              </a:rPr>
              <a:t>。</a:t>
            </a:r>
          </a:p>
        </p:txBody>
      </p:sp>
      <p:sp>
        <p:nvSpPr>
          <p:cNvPr id="174086" name="Rectangle 7"/>
          <p:cNvSpPr>
            <a:spLocks noChangeArrowheads="1"/>
          </p:cNvSpPr>
          <p:nvPr/>
        </p:nvSpPr>
        <p:spPr bwMode="auto">
          <a:xfrm>
            <a:off x="448568" y="4292600"/>
            <a:ext cx="844391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40000"/>
              </a:lnSpc>
              <a:spcBef>
                <a:spcPct val="0"/>
              </a:spcBef>
              <a:buClrTx/>
              <a:buSzTx/>
              <a:buFontTx/>
              <a:buNone/>
            </a:pPr>
            <a:r>
              <a:rPr kumimoji="1" lang="zh-CN" altLang="en-US" sz="2400" dirty="0">
                <a:latin typeface="Times New Roman" panose="02020603050405020304" pitchFamily="18" charset="0"/>
                <a:ea typeface="仿宋_GB2312" pitchFamily="49" charset="-122"/>
                <a:cs typeface="Times New Roman" panose="02020603050405020304" pitchFamily="18" charset="0"/>
              </a:rPr>
              <a:t>贵金属：</a:t>
            </a:r>
            <a:r>
              <a:rPr kumimoji="1" lang="en-US" altLang="zh-CN" sz="2400" dirty="0">
                <a:latin typeface="Times New Roman" panose="02020603050405020304" pitchFamily="18" charset="0"/>
                <a:ea typeface="仿宋_GB2312" pitchFamily="49" charset="-122"/>
                <a:cs typeface="Times New Roman" panose="02020603050405020304" pitchFamily="18" charset="0"/>
              </a:rPr>
              <a:t>Au</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Ag</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Ru</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Pd</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Rh</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err="1">
                <a:latin typeface="Times New Roman" panose="02020603050405020304" pitchFamily="18" charset="0"/>
                <a:ea typeface="仿宋_GB2312" pitchFamily="49" charset="-122"/>
                <a:cs typeface="Times New Roman" panose="02020603050405020304" pitchFamily="18" charset="0"/>
              </a:rPr>
              <a:t>Os</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err="1">
                <a:latin typeface="Times New Roman" panose="02020603050405020304" pitchFamily="18" charset="0"/>
                <a:ea typeface="仿宋_GB2312" pitchFamily="49" charset="-122"/>
                <a:cs typeface="Times New Roman" panose="02020603050405020304" pitchFamily="18" charset="0"/>
              </a:rPr>
              <a:t>Ir</a:t>
            </a:r>
            <a:r>
              <a:rPr kumimoji="1" lang="zh-CN" altLang="en-US" sz="2400" dirty="0">
                <a:latin typeface="Times New Roman" panose="02020603050405020304" pitchFamily="18" charset="0"/>
                <a:ea typeface="仿宋_GB2312" pitchFamily="49" charset="-122"/>
                <a:cs typeface="Times New Roman" panose="02020603050405020304" pitchFamily="18" charset="0"/>
              </a:rPr>
              <a:t>和</a:t>
            </a:r>
            <a:r>
              <a:rPr kumimoji="1" lang="en-US" altLang="zh-CN" sz="2400" dirty="0">
                <a:latin typeface="Times New Roman" panose="02020603050405020304" pitchFamily="18" charset="0"/>
                <a:ea typeface="仿宋_GB2312" pitchFamily="49" charset="-122"/>
                <a:cs typeface="Times New Roman" panose="02020603050405020304" pitchFamily="18" charset="0"/>
              </a:rPr>
              <a:t>Pt</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p>
          <a:p>
            <a:pPr marL="1524000" indent="-1524000" eaLnBrk="1" hangingPunct="1">
              <a:lnSpc>
                <a:spcPct val="140000"/>
              </a:lnSpc>
              <a:spcBef>
                <a:spcPct val="0"/>
              </a:spcBef>
              <a:buClrTx/>
              <a:buSzTx/>
              <a:buFontTx/>
              <a:buNone/>
            </a:pPr>
            <a:r>
              <a:rPr kumimoji="1" lang="zh-CN" altLang="en-US" sz="2400" dirty="0">
                <a:latin typeface="Times New Roman" panose="02020603050405020304" pitchFamily="18" charset="0"/>
                <a:ea typeface="仿宋_GB2312" pitchFamily="49" charset="-122"/>
                <a:cs typeface="Times New Roman" panose="02020603050405020304" pitchFamily="18" charset="0"/>
              </a:rPr>
              <a:t>稀有金属：</a:t>
            </a:r>
            <a:r>
              <a:rPr kumimoji="1" lang="en-US" altLang="zh-CN" sz="2400" dirty="0">
                <a:latin typeface="Times New Roman" panose="02020603050405020304" pitchFamily="18" charset="0"/>
                <a:ea typeface="仿宋_GB2312" pitchFamily="49" charset="-122"/>
                <a:cs typeface="Times New Roman" panose="02020603050405020304" pitchFamily="18" charset="0"/>
              </a:rPr>
              <a:t>Li</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err="1">
                <a:latin typeface="Times New Roman" panose="02020603050405020304" pitchFamily="18" charset="0"/>
                <a:ea typeface="仿宋_GB2312" pitchFamily="49" charset="-122"/>
                <a:cs typeface="Times New Roman" panose="02020603050405020304" pitchFamily="18" charset="0"/>
              </a:rPr>
              <a:t>Rb</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Be</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Cs</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Ga</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In</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err="1">
                <a:latin typeface="Times New Roman" panose="02020603050405020304" pitchFamily="18" charset="0"/>
                <a:ea typeface="仿宋_GB2312" pitchFamily="49" charset="-122"/>
                <a:cs typeface="Times New Roman" panose="02020603050405020304" pitchFamily="18" charset="0"/>
              </a:rPr>
              <a:t>Ti</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Ge</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err="1">
                <a:latin typeface="Times New Roman" panose="02020603050405020304" pitchFamily="18" charset="0"/>
                <a:ea typeface="仿宋_GB2312" pitchFamily="49" charset="-122"/>
                <a:cs typeface="Times New Roman" panose="02020603050405020304" pitchFamily="18" charset="0"/>
              </a:rPr>
              <a:t>Zr</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Hf</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err="1">
                <a:latin typeface="Times New Roman" panose="02020603050405020304" pitchFamily="18" charset="0"/>
                <a:ea typeface="仿宋_GB2312" pitchFamily="49" charset="-122"/>
                <a:cs typeface="Times New Roman" panose="02020603050405020304" pitchFamily="18" charset="0"/>
              </a:rPr>
              <a:t>Nb</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Mo</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W</a:t>
            </a:r>
            <a:r>
              <a:rPr kumimoji="1" lang="zh-CN" altLang="en-US" sz="2400" dirty="0">
                <a:latin typeface="Times New Roman" panose="02020603050405020304" pitchFamily="18" charset="0"/>
                <a:ea typeface="仿宋_GB2312" pitchFamily="49" charset="-122"/>
                <a:cs typeface="Times New Roman" panose="02020603050405020304" pitchFamily="18" charset="0"/>
              </a:rPr>
              <a:t>及稀有金属。</a:t>
            </a:r>
          </a:p>
          <a:p>
            <a:pPr eaLnBrk="1" hangingPunct="1">
              <a:lnSpc>
                <a:spcPct val="140000"/>
              </a:lnSpc>
              <a:spcBef>
                <a:spcPct val="0"/>
              </a:spcBef>
              <a:buClrTx/>
              <a:buSzTx/>
              <a:buFontTx/>
              <a:buNone/>
            </a:pPr>
            <a:r>
              <a:rPr kumimoji="1" lang="zh-CN" altLang="en-US" sz="2400" dirty="0">
                <a:latin typeface="Times New Roman" panose="02020603050405020304" pitchFamily="18" charset="0"/>
                <a:ea typeface="仿宋_GB2312" pitchFamily="49" charset="-122"/>
                <a:cs typeface="Times New Roman" panose="02020603050405020304" pitchFamily="18" charset="0"/>
              </a:rPr>
              <a:t>放射性金属：</a:t>
            </a:r>
            <a:r>
              <a:rPr kumimoji="1" lang="en-US" altLang="zh-CN" sz="2400" dirty="0">
                <a:latin typeface="Times New Roman" panose="02020603050405020304" pitchFamily="18" charset="0"/>
                <a:ea typeface="仿宋_GB2312" pitchFamily="49" charset="-122"/>
                <a:cs typeface="Times New Roman" panose="02020603050405020304" pitchFamily="18" charset="0"/>
              </a:rPr>
              <a:t>Fr</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Tc</a:t>
            </a:r>
            <a:r>
              <a:rPr kumimoji="1" lang="zh-CN" altLang="en-US" sz="2400" dirty="0">
                <a:latin typeface="Times New Roman" panose="02020603050405020304" pitchFamily="18" charset="0"/>
                <a:ea typeface="仿宋_GB2312" pitchFamily="49" charset="-122"/>
                <a:cs typeface="Times New Roman" panose="02020603050405020304" pitchFamily="18" charset="0"/>
              </a:rPr>
              <a:t>、</a:t>
            </a:r>
            <a:r>
              <a:rPr kumimoji="1" lang="en-US" altLang="zh-CN" sz="2400" dirty="0">
                <a:latin typeface="Times New Roman" panose="02020603050405020304" pitchFamily="18" charset="0"/>
                <a:ea typeface="仿宋_GB2312" pitchFamily="49" charset="-122"/>
                <a:cs typeface="Times New Roman" panose="02020603050405020304" pitchFamily="18" charset="0"/>
              </a:rPr>
              <a:t>Ra</a:t>
            </a:r>
            <a:r>
              <a:rPr kumimoji="1" lang="zh-CN" altLang="en-US" sz="2400" dirty="0">
                <a:latin typeface="Times New Roman" panose="02020603050405020304" pitchFamily="18" charset="0"/>
                <a:ea typeface="仿宋_GB2312" pitchFamily="49" charset="-122"/>
                <a:cs typeface="Times New Roman" panose="02020603050405020304" pitchFamily="18" charset="0"/>
              </a:rPr>
              <a:t>及锕系元素。</a:t>
            </a:r>
          </a:p>
        </p:txBody>
      </p:sp>
    </p:spTree>
  </p:cSld>
  <p:clrMapOvr>
    <a:masterClrMapping/>
  </p:clrMapOvr>
  <p:transition advClick="0"/>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Grp="1" noChangeArrowheads="1"/>
          </p:cNvSpPr>
          <p:nvPr>
            <p:ph type="ctrTitle"/>
          </p:nvPr>
        </p:nvSpPr>
        <p:spPr>
          <a:xfrm>
            <a:off x="244624" y="523528"/>
            <a:ext cx="4255368" cy="457200"/>
          </a:xfrm>
        </p:spPr>
        <p:txBody>
          <a:bodyPr/>
          <a:lstStyle/>
          <a:p>
            <a:pPr eaLnBrk="1" hangingPunct="1">
              <a:defRPr/>
            </a:pPr>
            <a:r>
              <a:rPr lang="en-US" altLang="zh-CN" sz="3200" dirty="0">
                <a:latin typeface="Arial" panose="020B0604020202020204" pitchFamily="34" charset="0"/>
                <a:cs typeface="Arial" panose="020B0604020202020204" pitchFamily="34" charset="0"/>
              </a:rPr>
              <a:t>2.4.1.1  </a:t>
            </a:r>
            <a:r>
              <a:rPr lang="zh-CN" altLang="en-US" sz="3200" dirty="0">
                <a:latin typeface="+mj-ea"/>
              </a:rPr>
              <a:t>概述</a:t>
            </a:r>
          </a:p>
        </p:txBody>
      </p:sp>
      <p:sp>
        <p:nvSpPr>
          <p:cNvPr id="1149954" name="Rectangle 2"/>
          <p:cNvSpPr>
            <a:spLocks noGrp="1" noChangeArrowheads="1"/>
          </p:cNvSpPr>
          <p:nvPr>
            <p:ph type="subTitle" idx="1"/>
          </p:nvPr>
        </p:nvSpPr>
        <p:spPr>
          <a:xfrm>
            <a:off x="323850" y="1052513"/>
            <a:ext cx="8610600" cy="4105275"/>
          </a:xfrm>
        </p:spPr>
        <p:txBody>
          <a:bodyPr/>
          <a:lstStyle/>
          <a:p>
            <a:pPr eaLnBrk="1" hangingPunct="1">
              <a:lnSpc>
                <a:spcPct val="140000"/>
              </a:lnSpc>
              <a:spcBef>
                <a:spcPct val="0"/>
              </a:spcBef>
              <a:defRPr/>
            </a:pPr>
            <a:r>
              <a:rPr lang="en-US" altLang="zh-CN" sz="2800" dirty="0">
                <a:solidFill>
                  <a:srgbClr val="FF0000"/>
                </a:solidFill>
                <a:effectLst/>
                <a:latin typeface="Times New Roman" panose="02020603050405020304" pitchFamily="18" charset="0"/>
                <a:cs typeface="Times New Roman" panose="02020603050405020304" pitchFamily="18" charset="0"/>
              </a:rPr>
              <a:t>2) </a:t>
            </a:r>
            <a:r>
              <a:rPr lang="zh-CN" altLang="en-US" sz="2800" dirty="0">
                <a:solidFill>
                  <a:srgbClr val="FF0000"/>
                </a:solidFill>
                <a:effectLst/>
                <a:latin typeface="Times New Roman" panose="02020603050405020304" pitchFamily="18" charset="0"/>
                <a:cs typeface="Times New Roman" panose="02020603050405020304" pitchFamily="18" charset="0"/>
              </a:rPr>
              <a:t>金属物理性质</a:t>
            </a:r>
            <a:endParaRPr lang="en-US" altLang="zh-CN" sz="2800" dirty="0">
              <a:solidFill>
                <a:srgbClr val="FF0000"/>
              </a:solidFill>
              <a:effectLst/>
              <a:latin typeface="Times New Roman" panose="02020603050405020304" pitchFamily="18" charset="0"/>
              <a:cs typeface="Times New Roman" panose="02020603050405020304" pitchFamily="18" charset="0"/>
            </a:endParaRPr>
          </a:p>
          <a:p>
            <a:pPr eaLnBrk="1" hangingPunct="1">
              <a:lnSpc>
                <a:spcPct val="140000"/>
              </a:lnSpc>
              <a:spcBef>
                <a:spcPct val="0"/>
              </a:spcBef>
              <a:defRPr/>
            </a:pPr>
            <a:endParaRPr lang="en-US" altLang="zh-CN" sz="2800" dirty="0">
              <a:solidFill>
                <a:srgbClr val="C00000"/>
              </a:solidFill>
              <a:effectLst/>
              <a:ea typeface="楷体_GB2312" pitchFamily="49" charset="-122"/>
            </a:endParaRPr>
          </a:p>
          <a:p>
            <a:pPr eaLnBrk="1" hangingPunct="1">
              <a:lnSpc>
                <a:spcPct val="140000"/>
              </a:lnSpc>
              <a:spcBef>
                <a:spcPct val="0"/>
              </a:spcBef>
              <a:defRPr/>
            </a:pPr>
            <a:r>
              <a:rPr lang="zh-CN" altLang="en-US" sz="2800" dirty="0">
                <a:solidFill>
                  <a:srgbClr val="000000"/>
                </a:solidFill>
                <a:effectLst>
                  <a:outerShdw blurRad="38100" dist="38100" dir="2700000" algn="tl">
                    <a:srgbClr val="FFFFFF"/>
                  </a:outerShdw>
                </a:effectLst>
                <a:latin typeface="Times New Roman" pitchFamily="18" charset="0"/>
                <a:ea typeface="仿宋" pitchFamily="49" charset="-122"/>
                <a:cs typeface="Times New Roman" pitchFamily="18" charset="0"/>
              </a:rPr>
              <a:t>一般密度大，有金属光泽，能导电和导热，具有延展性，硬度较大。</a:t>
            </a:r>
          </a:p>
          <a:p>
            <a:pPr eaLnBrk="1" hangingPunct="1">
              <a:lnSpc>
                <a:spcPct val="140000"/>
              </a:lnSpc>
              <a:spcBef>
                <a:spcPct val="0"/>
              </a:spcBef>
              <a:defRPr/>
            </a:pPr>
            <a:r>
              <a:rPr lang="zh-CN" altLang="en-US" sz="2800" dirty="0">
                <a:solidFill>
                  <a:srgbClr val="000000"/>
                </a:solidFill>
                <a:effectLst>
                  <a:outerShdw blurRad="38100" dist="38100" dir="2700000" algn="tl">
                    <a:srgbClr val="FFFFFF"/>
                  </a:outerShdw>
                </a:effectLst>
                <a:latin typeface="Times New Roman" pitchFamily="18" charset="0"/>
                <a:ea typeface="仿宋" pitchFamily="49" charset="-122"/>
                <a:cs typeface="Times New Roman" pitchFamily="18" charset="0"/>
              </a:rPr>
              <a:t>唯一的液态金属：</a:t>
            </a:r>
            <a:r>
              <a:rPr lang="en-US" altLang="zh-CN" sz="2800" dirty="0">
                <a:solidFill>
                  <a:srgbClr val="000000"/>
                </a:solidFill>
                <a:effectLst>
                  <a:outerShdw blurRad="38100" dist="38100" dir="2700000" algn="tl">
                    <a:srgbClr val="FFFFFF"/>
                  </a:outerShdw>
                </a:effectLst>
                <a:latin typeface="Times New Roman" pitchFamily="18" charset="0"/>
                <a:ea typeface="仿宋" pitchFamily="49" charset="-122"/>
                <a:cs typeface="Times New Roman" pitchFamily="18" charset="0"/>
              </a:rPr>
              <a:t>Hg</a:t>
            </a:r>
            <a:r>
              <a:rPr lang="zh-CN" altLang="en-US" sz="2800" dirty="0">
                <a:solidFill>
                  <a:srgbClr val="000000"/>
                </a:solidFill>
                <a:effectLst>
                  <a:outerShdw blurRad="38100" dist="38100" dir="2700000" algn="tl">
                    <a:srgbClr val="FFFFFF"/>
                  </a:outerShdw>
                </a:effectLst>
                <a:latin typeface="Times New Roman" pitchFamily="18" charset="0"/>
                <a:ea typeface="仿宋" pitchFamily="49" charset="-122"/>
                <a:cs typeface="Times New Roman" pitchFamily="18" charset="0"/>
              </a:rPr>
              <a:t>；     密度最大的金属：</a:t>
            </a:r>
            <a:r>
              <a:rPr lang="en-US" altLang="zh-CN" sz="2800" dirty="0">
                <a:solidFill>
                  <a:srgbClr val="000000"/>
                </a:solidFill>
                <a:effectLst>
                  <a:outerShdw blurRad="38100" dist="38100" dir="2700000" algn="tl">
                    <a:srgbClr val="FFFFFF"/>
                  </a:outerShdw>
                </a:effectLst>
                <a:latin typeface="Times New Roman" pitchFamily="18" charset="0"/>
                <a:ea typeface="仿宋" pitchFamily="49" charset="-122"/>
                <a:cs typeface="Times New Roman" pitchFamily="18" charset="0"/>
              </a:rPr>
              <a:t>Os</a:t>
            </a:r>
            <a:r>
              <a:rPr lang="zh-CN" altLang="en-US" sz="2800" dirty="0">
                <a:solidFill>
                  <a:srgbClr val="000000"/>
                </a:solidFill>
                <a:effectLst>
                  <a:outerShdw blurRad="38100" dist="38100" dir="2700000" algn="tl">
                    <a:srgbClr val="FFFFFF"/>
                  </a:outerShdw>
                </a:effectLst>
                <a:latin typeface="Times New Roman" pitchFamily="18" charset="0"/>
                <a:ea typeface="仿宋" pitchFamily="49" charset="-122"/>
                <a:cs typeface="Times New Roman" pitchFamily="18" charset="0"/>
              </a:rPr>
              <a:t>；</a:t>
            </a:r>
          </a:p>
          <a:p>
            <a:pPr eaLnBrk="1" hangingPunct="1">
              <a:lnSpc>
                <a:spcPct val="140000"/>
              </a:lnSpc>
              <a:spcBef>
                <a:spcPct val="0"/>
              </a:spcBef>
              <a:defRPr/>
            </a:pPr>
            <a:r>
              <a:rPr lang="zh-CN" altLang="en-US" sz="2800" dirty="0">
                <a:solidFill>
                  <a:srgbClr val="000000"/>
                </a:solidFill>
                <a:effectLst>
                  <a:outerShdw blurRad="38100" dist="38100" dir="2700000" algn="tl">
                    <a:srgbClr val="FFFFFF"/>
                  </a:outerShdw>
                </a:effectLst>
                <a:latin typeface="Times New Roman" pitchFamily="18" charset="0"/>
                <a:ea typeface="仿宋" pitchFamily="49" charset="-122"/>
                <a:cs typeface="Times New Roman" pitchFamily="18" charset="0"/>
              </a:rPr>
              <a:t>硬度最大的金属：</a:t>
            </a:r>
            <a:r>
              <a:rPr lang="en-US" altLang="zh-CN" sz="2800" dirty="0">
                <a:solidFill>
                  <a:srgbClr val="000000"/>
                </a:solidFill>
                <a:effectLst>
                  <a:outerShdw blurRad="38100" dist="38100" dir="2700000" algn="tl">
                    <a:srgbClr val="FFFFFF"/>
                  </a:outerShdw>
                </a:effectLst>
                <a:latin typeface="Times New Roman" pitchFamily="18" charset="0"/>
                <a:ea typeface="仿宋" pitchFamily="49" charset="-122"/>
                <a:cs typeface="Times New Roman" pitchFamily="18" charset="0"/>
              </a:rPr>
              <a:t>Cr</a:t>
            </a:r>
            <a:r>
              <a:rPr lang="zh-CN" altLang="en-US" sz="2800" dirty="0">
                <a:solidFill>
                  <a:srgbClr val="000000"/>
                </a:solidFill>
                <a:effectLst>
                  <a:outerShdw blurRad="38100" dist="38100" dir="2700000" algn="tl">
                    <a:srgbClr val="FFFFFF"/>
                  </a:outerShdw>
                </a:effectLst>
                <a:latin typeface="Times New Roman" pitchFamily="18" charset="0"/>
                <a:ea typeface="仿宋" pitchFamily="49" charset="-122"/>
                <a:cs typeface="Times New Roman" pitchFamily="18" charset="0"/>
              </a:rPr>
              <a:t>；      最易熔的金属：</a:t>
            </a:r>
            <a:r>
              <a:rPr lang="en-US" altLang="zh-CN" sz="2800" dirty="0">
                <a:solidFill>
                  <a:srgbClr val="000000"/>
                </a:solidFill>
                <a:effectLst>
                  <a:outerShdw blurRad="38100" dist="38100" dir="2700000" algn="tl">
                    <a:srgbClr val="FFFFFF"/>
                  </a:outerShdw>
                </a:effectLst>
                <a:latin typeface="Times New Roman" pitchFamily="18" charset="0"/>
                <a:ea typeface="仿宋" pitchFamily="49" charset="-122"/>
                <a:cs typeface="Times New Roman" pitchFamily="18" charset="0"/>
              </a:rPr>
              <a:t>Hg</a:t>
            </a:r>
            <a:r>
              <a:rPr lang="zh-CN" altLang="en-US" sz="2800" dirty="0">
                <a:solidFill>
                  <a:srgbClr val="000000"/>
                </a:solidFill>
                <a:effectLst>
                  <a:outerShdw blurRad="38100" dist="38100" dir="2700000" algn="tl">
                    <a:srgbClr val="FFFFFF"/>
                  </a:outerShdw>
                </a:effectLst>
                <a:latin typeface="Times New Roman" pitchFamily="18" charset="0"/>
                <a:ea typeface="仿宋" pitchFamily="49" charset="-122"/>
                <a:cs typeface="Times New Roman" pitchFamily="18" charset="0"/>
              </a:rPr>
              <a:t>；</a:t>
            </a:r>
          </a:p>
        </p:txBody>
      </p:sp>
    </p:spTree>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6" name="Rectangle 2"/>
          <p:cNvSpPr>
            <a:spLocks noChangeArrowheads="1"/>
          </p:cNvSpPr>
          <p:nvPr/>
        </p:nvSpPr>
        <p:spPr bwMode="auto">
          <a:xfrm>
            <a:off x="250824" y="981075"/>
            <a:ext cx="5761036" cy="5160965"/>
          </a:xfrm>
          <a:prstGeom prst="rect">
            <a:avLst/>
          </a:prstGeom>
          <a:noFill/>
          <a:ln w="9525">
            <a:noFill/>
            <a:miter lim="800000"/>
            <a:headEnd/>
            <a:tailEnd/>
          </a:ln>
          <a:effectLst/>
        </p:spPr>
        <p:txBody>
          <a:bodyPr wrap="square">
            <a:spAutoFit/>
          </a:bodyPr>
          <a:lstStyle/>
          <a:p>
            <a:pPr>
              <a:lnSpc>
                <a:spcPct val="160000"/>
              </a:lnSpc>
              <a:defRPr/>
            </a:pPr>
            <a:r>
              <a:rPr lang="en-US" altLang="zh-CN" sz="2800" b="1" dirty="0">
                <a:solidFill>
                  <a:srgbClr val="FF0000"/>
                </a:solidFill>
                <a:latin typeface="Times New Roman" panose="02020603050405020304" pitchFamily="18" charset="0"/>
                <a:cs typeface="Times New Roman" panose="02020603050405020304" pitchFamily="18" charset="0"/>
              </a:rPr>
              <a:t>1)</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J. Dalton</a:t>
            </a:r>
            <a:r>
              <a:rPr lang="zh-CN" altLang="en-US" sz="2800" b="1" dirty="0">
                <a:solidFill>
                  <a:srgbClr val="FF0000"/>
                </a:solidFill>
                <a:latin typeface="Times New Roman" panose="02020603050405020304" pitchFamily="18" charset="0"/>
                <a:cs typeface="Times New Roman" panose="02020603050405020304" pitchFamily="18" charset="0"/>
              </a:rPr>
              <a:t>的原子学说</a:t>
            </a:r>
            <a:endParaRPr kumimoji="1"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endParaRPr>
          </a:p>
          <a:p>
            <a:pPr>
              <a:lnSpc>
                <a:spcPct val="150000"/>
              </a:lnSpc>
              <a:defRPr/>
            </a:pP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1808</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年，英国中学教师道尔顿明确地提出了他的原子论，理论要点是：每一种化学元素有一种原子；同种原子质量相同，不同种原子质量不同；原子不可再分；一种原子不会转变为另一种原子；化学反应只是改变了原子的结合方式。使反应前的物质变成反应后的物质。</a:t>
            </a: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道尔顿认为</a:t>
            </a:r>
            <a:r>
              <a:rPr lang="zh-CN" altLang="en-US" sz="2400" b="1" dirty="0">
                <a:solidFill>
                  <a:srgbClr val="FF0000"/>
                </a:solidFill>
                <a:latin typeface="Times New Roman" panose="02020603050405020304" pitchFamily="18" charset="0"/>
                <a:ea typeface="华文仿宋" pitchFamily="2" charset="-122"/>
                <a:cs typeface="Times New Roman" panose="02020603050405020304" pitchFamily="18" charset="0"/>
              </a:rPr>
              <a:t>原子是一个实心球体，不可再分</a:t>
            </a: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a:t>
            </a:r>
          </a:p>
        </p:txBody>
      </p:sp>
      <p:sp>
        <p:nvSpPr>
          <p:cNvPr id="1091588" name="Text Box 4"/>
          <p:cNvSpPr txBox="1">
            <a:spLocks noChangeArrowheads="1"/>
          </p:cNvSpPr>
          <p:nvPr/>
        </p:nvSpPr>
        <p:spPr bwMode="auto">
          <a:xfrm>
            <a:off x="6228184" y="3645024"/>
            <a:ext cx="2569839" cy="396875"/>
          </a:xfrm>
          <a:prstGeom prst="rect">
            <a:avLst/>
          </a:prstGeom>
          <a:noFill/>
          <a:ln w="9525">
            <a:noFill/>
            <a:miter lim="800000"/>
            <a:headEnd/>
            <a:tailEnd/>
          </a:ln>
          <a:effectLst/>
        </p:spPr>
        <p:txBody>
          <a:bodyPr wrap="square">
            <a:spAutoFit/>
          </a:bodyPr>
          <a:lstStyle/>
          <a:p>
            <a:pPr algn="ctr" eaLnBrk="0" hangingPunct="0">
              <a:defRPr/>
            </a:pPr>
            <a:r>
              <a:rPr lang="en-US" altLang="zh-CN" sz="2000" b="1" dirty="0">
                <a:solidFill>
                  <a:srgbClr val="000000"/>
                </a:solidFill>
                <a:effectLst>
                  <a:outerShdw blurRad="38100" dist="38100" dir="2700000" algn="tl">
                    <a:srgbClr val="FFFFFF"/>
                  </a:outerShdw>
                </a:effectLst>
                <a:latin typeface="Times New Roman" pitchFamily="18" charset="0"/>
              </a:rPr>
              <a:t>John Dalton</a:t>
            </a:r>
          </a:p>
        </p:txBody>
      </p:sp>
      <p:grpSp>
        <p:nvGrpSpPr>
          <p:cNvPr id="2" name="组合 1"/>
          <p:cNvGrpSpPr/>
          <p:nvPr/>
        </p:nvGrpSpPr>
        <p:grpSpPr>
          <a:xfrm>
            <a:off x="5632450" y="4652963"/>
            <a:ext cx="3511550" cy="1693862"/>
            <a:chOff x="5632450" y="4652963"/>
            <a:chExt cx="3511550" cy="1693862"/>
          </a:xfrm>
        </p:grpSpPr>
        <p:sp>
          <p:nvSpPr>
            <p:cNvPr id="20485" name="Oval 5"/>
            <p:cNvSpPr>
              <a:spLocks noChangeArrowheads="1"/>
            </p:cNvSpPr>
            <p:nvPr/>
          </p:nvSpPr>
          <p:spPr bwMode="auto">
            <a:xfrm>
              <a:off x="6804025" y="4652963"/>
              <a:ext cx="1219200" cy="1143000"/>
            </a:xfrm>
            <a:prstGeom prst="ellipse">
              <a:avLst/>
            </a:prstGeom>
            <a:gradFill rotWithShape="0">
              <a:gsLst>
                <a:gs pos="0">
                  <a:schemeClr val="tx1"/>
                </a:gs>
                <a:gs pos="100000">
                  <a:srgbClr val="008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91590" name="Rectangle 6"/>
            <p:cNvSpPr>
              <a:spLocks noChangeArrowheads="1"/>
            </p:cNvSpPr>
            <p:nvPr/>
          </p:nvSpPr>
          <p:spPr bwMode="auto">
            <a:xfrm>
              <a:off x="5632450" y="5949950"/>
              <a:ext cx="3511550" cy="396875"/>
            </a:xfrm>
            <a:prstGeom prst="rect">
              <a:avLst/>
            </a:prstGeom>
            <a:noFill/>
            <a:ln w="9525">
              <a:noFill/>
              <a:miter lim="800000"/>
              <a:headEnd/>
              <a:tailEnd/>
            </a:ln>
            <a:effectLst/>
          </p:spPr>
          <p:txBody>
            <a:bodyPr wrap="none">
              <a:spAutoFit/>
            </a:bodyPr>
            <a:lstStyle/>
            <a:p>
              <a:pPr>
                <a:defRPr/>
              </a:pPr>
              <a:r>
                <a:rPr lang="en-US" altLang="zh-CN" sz="2000" b="1" dirty="0">
                  <a:solidFill>
                    <a:srgbClr val="000000"/>
                  </a:solidFill>
                  <a:latin typeface="Times New Roman" pitchFamily="18" charset="0"/>
                  <a:ea typeface="楷体_GB2312" pitchFamily="49" charset="-122"/>
                </a:rPr>
                <a:t>John Dalton’s</a:t>
              </a:r>
              <a:r>
                <a:rPr lang="zh-CN" altLang="en-US" sz="2000" b="1" dirty="0">
                  <a:solidFill>
                    <a:srgbClr val="000000"/>
                  </a:solidFill>
                  <a:effectLst>
                    <a:outerShdw blurRad="38100" dist="38100" dir="2700000" algn="tl">
                      <a:srgbClr val="FFFFFF"/>
                    </a:outerShdw>
                  </a:effectLst>
                  <a:latin typeface="Times New Roman" pitchFamily="18" charset="0"/>
                  <a:ea typeface="楷体_GB2312" pitchFamily="49" charset="-122"/>
                </a:rPr>
                <a:t>原子模型</a:t>
              </a:r>
              <a:r>
                <a:rPr lang="zh-CN" altLang="en-US" sz="2000" b="1" i="1" dirty="0">
                  <a:solidFill>
                    <a:srgbClr val="000000"/>
                  </a:solidFill>
                  <a:effectLst>
                    <a:outerShdw blurRad="38100" dist="38100" dir="2700000" algn="tl">
                      <a:srgbClr val="FFFFFF"/>
                    </a:outerShdw>
                  </a:effectLst>
                  <a:latin typeface="Times New Roman" pitchFamily="18" charset="0"/>
                  <a:ea typeface="楷体_GB2312" pitchFamily="49" charset="-122"/>
                </a:rPr>
                <a:t> </a:t>
              </a:r>
              <a:r>
                <a:rPr lang="en-US" altLang="zh-CN" sz="2000" b="1" dirty="0">
                  <a:solidFill>
                    <a:srgbClr val="000000"/>
                  </a:solidFill>
                  <a:effectLst>
                    <a:outerShdw blurRad="38100" dist="38100" dir="2700000" algn="tl">
                      <a:srgbClr val="FFFFFF"/>
                    </a:outerShdw>
                  </a:effectLst>
                  <a:latin typeface="Times New Roman" pitchFamily="18" charset="0"/>
                  <a:ea typeface="楷体_GB2312" pitchFamily="49" charset="-122"/>
                </a:rPr>
                <a:t>(1808)</a:t>
              </a:r>
            </a:p>
          </p:txBody>
        </p:sp>
      </p:grpSp>
      <p:sp>
        <p:nvSpPr>
          <p:cNvPr id="1091591" name="Text Box 7"/>
          <p:cNvSpPr txBox="1">
            <a:spLocks noChangeArrowheads="1"/>
          </p:cNvSpPr>
          <p:nvPr/>
        </p:nvSpPr>
        <p:spPr bwMode="auto">
          <a:xfrm>
            <a:off x="0" y="-242888"/>
            <a:ext cx="8604250" cy="971551"/>
          </a:xfrm>
          <a:prstGeom prst="rect">
            <a:avLst/>
          </a:prstGeom>
          <a:noFill/>
          <a:ln w="9525">
            <a:noFill/>
            <a:miter lim="800000"/>
            <a:headEnd/>
            <a:tailEnd/>
          </a:ln>
          <a:effectLst/>
        </p:spPr>
        <p:txBody>
          <a:bodyPr>
            <a:spAutoFit/>
          </a:bodyPr>
          <a:lstStyle/>
          <a:p>
            <a:pPr>
              <a:lnSpc>
                <a:spcPct val="160000"/>
              </a:lnSpc>
              <a:defRPr/>
            </a:pPr>
            <a:endParaRPr kumimoji="1" lang="zh-CN" altLang="en-US" sz="3600">
              <a:solidFill>
                <a:srgbClr val="FFFF00"/>
              </a:solidFill>
              <a:effectLst>
                <a:outerShdw blurRad="38100" dist="38100" dir="2700000" algn="tl">
                  <a:srgbClr val="000000"/>
                </a:outerShdw>
              </a:effectLst>
              <a:latin typeface="Times New Roman" pitchFamily="18" charset="0"/>
              <a:ea typeface="黑体" pitchFamily="2" charset="-122"/>
            </a:endParaRPr>
          </a:p>
        </p:txBody>
      </p:sp>
      <p:sp>
        <p:nvSpPr>
          <p:cNvPr id="20488" name="Rectangle 8"/>
          <p:cNvSpPr>
            <a:spLocks noGrp="1" noChangeArrowheads="1"/>
          </p:cNvSpPr>
          <p:nvPr>
            <p:ph type="title" idx="4294967295"/>
          </p:nvPr>
        </p:nvSpPr>
        <p:spPr>
          <a:xfrm>
            <a:off x="250824" y="315913"/>
            <a:ext cx="6732713" cy="676275"/>
          </a:xfrm>
        </p:spPr>
        <p:txBody>
          <a:bodyPr/>
          <a:lstStyle/>
          <a:p>
            <a:pPr eaLnBrk="1" hangingPunct="1"/>
            <a:r>
              <a:rPr lang="en-GB" altLang="zh-CN" sz="3200" dirty="0">
                <a:latin typeface="Arial" panose="020B0604020202020204" pitchFamily="34" charset="0"/>
                <a:cs typeface="Arial" panose="020B0604020202020204" pitchFamily="34" charset="0"/>
              </a:rPr>
              <a:t>2.2</a:t>
            </a:r>
            <a:r>
              <a:rPr lang="en-US" altLang="zh-CN" sz="3200" dirty="0">
                <a:latin typeface="Arial" panose="020B0604020202020204" pitchFamily="34" charset="0"/>
                <a:cs typeface="Arial" panose="020B0604020202020204" pitchFamily="34" charset="0"/>
              </a:rPr>
              <a:t>.1  </a:t>
            </a:r>
            <a:r>
              <a:rPr lang="zh-CN" altLang="en-US" sz="3200" dirty="0"/>
              <a:t>原子的基本结构</a:t>
            </a:r>
          </a:p>
        </p:txBody>
      </p:sp>
      <p:pic>
        <p:nvPicPr>
          <p:cNvPr id="11" name="图片 10">
            <a:extLst>
              <a:ext uri="{FF2B5EF4-FFF2-40B4-BE49-F238E27FC236}">
                <a16:creationId xmlns:a16="http://schemas.microsoft.com/office/drawing/2014/main" id="{EB117713-38A7-489A-AE3A-6AF4503A9928}"/>
              </a:ext>
            </a:extLst>
          </p:cNvPr>
          <p:cNvPicPr>
            <a:picLocks noChangeAspect="1"/>
          </p:cNvPicPr>
          <p:nvPr/>
        </p:nvPicPr>
        <p:blipFill rotWithShape="1">
          <a:blip r:embed="rId2">
            <a:extLst>
              <a:ext uri="{28A0092B-C50C-407E-A947-70E740481C1C}">
                <a14:useLocalDpi xmlns:a14="http://schemas.microsoft.com/office/drawing/2010/main" val="0"/>
              </a:ext>
            </a:extLst>
          </a:blip>
          <a:srcRect l="14091" r="4641"/>
          <a:stretch/>
        </p:blipFill>
        <p:spPr>
          <a:xfrm>
            <a:off x="6228184" y="1283956"/>
            <a:ext cx="2569839" cy="2361068"/>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Rectangle 3"/>
          <p:cNvSpPr>
            <a:spLocks noGrp="1" noChangeArrowheads="1"/>
          </p:cNvSpPr>
          <p:nvPr>
            <p:ph type="body" idx="1"/>
          </p:nvPr>
        </p:nvSpPr>
        <p:spPr>
          <a:xfrm>
            <a:off x="395288" y="1052513"/>
            <a:ext cx="8458200" cy="5256212"/>
          </a:xfrm>
        </p:spPr>
        <p:txBody>
          <a:bodyPr/>
          <a:lstStyle/>
          <a:p>
            <a:pPr marL="0" indent="0" eaLnBrk="1" hangingPunct="1">
              <a:buClrTx/>
              <a:buSzTx/>
              <a:buFontTx/>
              <a:buNone/>
              <a:defRPr/>
            </a:pPr>
            <a:r>
              <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rPr>
              <a:t>3</a:t>
            </a:r>
            <a:r>
              <a:rPr lang="zh-CN" altLang="en-US" dirty="0">
                <a:solidFill>
                  <a:srgbClr val="FF0000"/>
                </a:solidFill>
                <a:effectLst/>
                <a:latin typeface="Times New Roman" panose="02020603050405020304" pitchFamily="18" charset="0"/>
                <a:ea typeface="楷体_GB2312" pitchFamily="49" charset="-122"/>
                <a:cs typeface="Times New Roman" panose="02020603050405020304" pitchFamily="18" charset="0"/>
              </a:rPr>
              <a:t>）金属的晶体结构</a:t>
            </a:r>
            <a:endPar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endParaRPr>
          </a:p>
          <a:p>
            <a:pPr marL="0" indent="0" eaLnBrk="1" hangingPunct="1">
              <a:buClrTx/>
              <a:buSzTx/>
              <a:buFontTx/>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体心立方堆积：配位数</a:t>
            </a:r>
            <a:r>
              <a:rPr lang="en-US" altLang="zh-CN" dirty="0">
                <a:effectLst/>
                <a:latin typeface="Times New Roman" panose="02020603050405020304" pitchFamily="18" charset="0"/>
                <a:ea typeface="楷体_GB2312" pitchFamily="49" charset="-122"/>
                <a:cs typeface="Times New Roman" panose="02020603050405020304" pitchFamily="18" charset="0"/>
              </a:rPr>
              <a:t>8</a:t>
            </a:r>
            <a:r>
              <a:rPr lang="zh-CN" altLang="en-US" dirty="0">
                <a:effectLst/>
                <a:latin typeface="Times New Roman" panose="02020603050405020304" pitchFamily="18" charset="0"/>
                <a:ea typeface="楷体_GB2312" pitchFamily="49" charset="-122"/>
                <a:cs typeface="Times New Roman" panose="02020603050405020304" pitchFamily="18" charset="0"/>
              </a:rPr>
              <a:t>，空间利用率</a:t>
            </a:r>
            <a:r>
              <a:rPr lang="en-US" altLang="zh-CN" dirty="0">
                <a:effectLst/>
                <a:latin typeface="Times New Roman" panose="02020603050405020304" pitchFamily="18" charset="0"/>
                <a:ea typeface="楷体_GB2312" pitchFamily="49" charset="-122"/>
                <a:cs typeface="Times New Roman" panose="02020603050405020304" pitchFamily="18" charset="0"/>
              </a:rPr>
              <a:t>68</a:t>
            </a:r>
            <a:r>
              <a:rPr lang="zh-CN" altLang="en-US" dirty="0">
                <a:effectLst/>
                <a:latin typeface="Times New Roman" panose="02020603050405020304" pitchFamily="18" charset="0"/>
                <a:ea typeface="楷体_GB2312" pitchFamily="49" charset="-122"/>
                <a:cs typeface="Times New Roman" panose="02020603050405020304" pitchFamily="18" charset="0"/>
              </a:rPr>
              <a:t>％；</a:t>
            </a:r>
          </a:p>
          <a:p>
            <a:pPr marL="0" indent="0" eaLnBrk="1" hangingPunct="1">
              <a:buClrTx/>
              <a:buSzTx/>
              <a:buFontTx/>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面心立方堆积：配位数</a:t>
            </a:r>
            <a:r>
              <a:rPr lang="en-US" altLang="zh-CN" dirty="0">
                <a:effectLst/>
                <a:latin typeface="Times New Roman" panose="02020603050405020304" pitchFamily="18" charset="0"/>
                <a:ea typeface="楷体_GB2312" pitchFamily="49" charset="-122"/>
                <a:cs typeface="Times New Roman" panose="02020603050405020304" pitchFamily="18" charset="0"/>
              </a:rPr>
              <a:t>12</a:t>
            </a:r>
            <a:r>
              <a:rPr lang="zh-CN" altLang="en-US" dirty="0">
                <a:effectLst/>
                <a:latin typeface="Times New Roman" panose="02020603050405020304" pitchFamily="18" charset="0"/>
                <a:ea typeface="楷体_GB2312" pitchFamily="49" charset="-122"/>
                <a:cs typeface="Times New Roman" panose="02020603050405020304" pitchFamily="18" charset="0"/>
              </a:rPr>
              <a:t>，空间利用率</a:t>
            </a:r>
            <a:r>
              <a:rPr lang="en-US" altLang="zh-CN" dirty="0">
                <a:effectLst/>
                <a:latin typeface="Times New Roman" panose="02020603050405020304" pitchFamily="18" charset="0"/>
                <a:ea typeface="楷体_GB2312" pitchFamily="49" charset="-122"/>
                <a:cs typeface="Times New Roman" panose="02020603050405020304" pitchFamily="18" charset="0"/>
              </a:rPr>
              <a:t>74</a:t>
            </a:r>
            <a:r>
              <a:rPr lang="zh-CN" altLang="en-US" dirty="0">
                <a:effectLst/>
                <a:latin typeface="Times New Roman" panose="02020603050405020304" pitchFamily="18" charset="0"/>
                <a:ea typeface="楷体_GB2312" pitchFamily="49" charset="-122"/>
                <a:cs typeface="Times New Roman" panose="02020603050405020304" pitchFamily="18" charset="0"/>
              </a:rPr>
              <a:t>％；</a:t>
            </a:r>
          </a:p>
          <a:p>
            <a:pPr marL="0" indent="0" eaLnBrk="1" hangingPunct="1">
              <a:buClrTx/>
              <a:buSzTx/>
              <a:buFontTx/>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六方紧密堆积：配位数</a:t>
            </a:r>
            <a:r>
              <a:rPr lang="en-US" altLang="zh-CN" dirty="0">
                <a:effectLst/>
                <a:latin typeface="Times New Roman" panose="02020603050405020304" pitchFamily="18" charset="0"/>
                <a:ea typeface="楷体_GB2312" pitchFamily="49" charset="-122"/>
                <a:cs typeface="Times New Roman" panose="02020603050405020304" pitchFamily="18" charset="0"/>
              </a:rPr>
              <a:t>12</a:t>
            </a:r>
            <a:r>
              <a:rPr lang="zh-CN" altLang="en-US" dirty="0">
                <a:effectLst/>
                <a:latin typeface="Times New Roman" panose="02020603050405020304" pitchFamily="18" charset="0"/>
                <a:ea typeface="楷体_GB2312" pitchFamily="49" charset="-122"/>
                <a:cs typeface="Times New Roman" panose="02020603050405020304" pitchFamily="18" charset="0"/>
              </a:rPr>
              <a:t>，空间利用率</a:t>
            </a:r>
            <a:r>
              <a:rPr lang="en-US" altLang="zh-CN" dirty="0">
                <a:effectLst/>
                <a:latin typeface="Times New Roman" panose="02020603050405020304" pitchFamily="18" charset="0"/>
                <a:ea typeface="楷体_GB2312" pitchFamily="49" charset="-122"/>
                <a:cs typeface="Times New Roman" panose="02020603050405020304" pitchFamily="18" charset="0"/>
              </a:rPr>
              <a:t>74</a:t>
            </a:r>
            <a:r>
              <a:rPr lang="zh-CN" altLang="en-US" dirty="0">
                <a:effectLst/>
                <a:latin typeface="Times New Roman" panose="02020603050405020304" pitchFamily="18" charset="0"/>
                <a:ea typeface="楷体_GB2312" pitchFamily="49" charset="-122"/>
                <a:cs typeface="Times New Roman" panose="02020603050405020304" pitchFamily="18" charset="0"/>
              </a:rPr>
              <a:t>％。</a:t>
            </a:r>
          </a:p>
          <a:p>
            <a:pPr marL="0" indent="0" eaLnBrk="1" hangingPunct="1">
              <a:buFont typeface="Wingdings" pitchFamily="2" charset="2"/>
              <a:buNone/>
              <a:defRPr/>
            </a:pPr>
            <a:endParaRPr lang="en-US" altLang="zh-CN" dirty="0">
              <a:solidFill>
                <a:srgbClr val="C00000"/>
              </a:solidFill>
              <a:effectLst/>
              <a:latin typeface="Times New Roman" panose="02020603050405020304" pitchFamily="18" charset="0"/>
              <a:ea typeface="楷体_GB2312" pitchFamily="49" charset="-122"/>
              <a:cs typeface="Times New Roman" panose="02020603050405020304" pitchFamily="18" charset="0"/>
            </a:endParaRPr>
          </a:p>
          <a:p>
            <a:pPr marL="0" indent="0" eaLnBrk="1" hangingPunct="1">
              <a:buFont typeface="Wingdings" pitchFamily="2" charset="2"/>
              <a:buNone/>
              <a:defRPr/>
            </a:pPr>
            <a:r>
              <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rPr>
              <a:t>4</a:t>
            </a:r>
            <a:r>
              <a:rPr lang="zh-CN" altLang="en-US" dirty="0">
                <a:solidFill>
                  <a:srgbClr val="FF0000"/>
                </a:solidFill>
                <a:effectLst/>
                <a:latin typeface="Times New Roman" panose="02020603050405020304" pitchFamily="18" charset="0"/>
                <a:ea typeface="楷体_GB2312" pitchFamily="49" charset="-122"/>
                <a:cs typeface="Times New Roman" panose="02020603050405020304" pitchFamily="18" charset="0"/>
              </a:rPr>
              <a:t>）金属元素的特点</a:t>
            </a:r>
            <a:endPar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endParaRPr>
          </a:p>
          <a:p>
            <a:pPr marL="0" indent="0" eaLnBrk="1" hangingPunct="1">
              <a:lnSpc>
                <a:spcPct val="120000"/>
              </a:lnSpc>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电负性小，在进行化学反应过程中</a:t>
            </a:r>
            <a:r>
              <a:rPr lang="zh-CN" altLang="en-US" u="sng" dirty="0">
                <a:effectLst/>
                <a:latin typeface="Times New Roman" panose="02020603050405020304" pitchFamily="18" charset="0"/>
                <a:ea typeface="楷体_GB2312" pitchFamily="49" charset="-122"/>
                <a:cs typeface="Times New Roman" panose="02020603050405020304" pitchFamily="18" charset="0"/>
              </a:rPr>
              <a:t>倾向于失去电子</a:t>
            </a:r>
            <a:r>
              <a:rPr lang="zh-CN" altLang="en-US" dirty="0">
                <a:effectLst/>
                <a:latin typeface="Times New Roman" panose="02020603050405020304" pitchFamily="18" charset="0"/>
                <a:ea typeface="楷体_GB2312" pitchFamily="49" charset="-122"/>
                <a:cs typeface="Times New Roman" panose="02020603050405020304" pitchFamily="18" charset="0"/>
              </a:rPr>
              <a:t>，表现为较强的还原性，特别是属于</a:t>
            </a:r>
            <a:r>
              <a:rPr lang="en-US" altLang="zh-CN" dirty="0">
                <a:effectLst/>
                <a:latin typeface="Times New Roman" panose="02020603050405020304" pitchFamily="18" charset="0"/>
                <a:ea typeface="楷体_GB2312" pitchFamily="49" charset="-122"/>
                <a:cs typeface="Times New Roman" panose="02020603050405020304" pitchFamily="18" charset="0"/>
              </a:rPr>
              <a:t>IA</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dirty="0">
                <a:effectLst/>
                <a:latin typeface="Times New Roman" panose="02020603050405020304" pitchFamily="18" charset="0"/>
                <a:ea typeface="楷体_GB2312" pitchFamily="49" charset="-122"/>
                <a:cs typeface="Times New Roman" panose="02020603050405020304" pitchFamily="18" charset="0"/>
              </a:rPr>
              <a:t>IIA</a:t>
            </a:r>
            <a:r>
              <a:rPr lang="zh-CN" altLang="en-US" dirty="0">
                <a:effectLst/>
                <a:latin typeface="Times New Roman" panose="02020603050405020304" pitchFamily="18" charset="0"/>
                <a:ea typeface="楷体_GB2312" pitchFamily="49" charset="-122"/>
                <a:cs typeface="Times New Roman" panose="02020603050405020304" pitchFamily="18" charset="0"/>
              </a:rPr>
              <a:t>簇的元素具有很强的还原性。</a:t>
            </a:r>
          </a:p>
          <a:p>
            <a:pPr marL="0" indent="0" eaLnBrk="1" hangingPunct="1">
              <a:buFont typeface="Wingdings" pitchFamily="2" charset="2"/>
              <a:buNone/>
              <a:defRPr/>
            </a:pPr>
            <a:endParaRPr lang="en-US" altLang="zh-CN" dirty="0">
              <a:effectLst/>
              <a:latin typeface="Times New Roman" panose="02020603050405020304" pitchFamily="18" charset="0"/>
              <a:ea typeface="楷体_GB2312" pitchFamily="49" charset="-122"/>
              <a:cs typeface="Times New Roman" panose="02020603050405020304" pitchFamily="18" charset="0"/>
            </a:endParaRPr>
          </a:p>
        </p:txBody>
      </p:sp>
      <p:sp>
        <p:nvSpPr>
          <p:cNvPr id="5" name="Rectangle 3">
            <a:extLst>
              <a:ext uri="{FF2B5EF4-FFF2-40B4-BE49-F238E27FC236}">
                <a16:creationId xmlns:a16="http://schemas.microsoft.com/office/drawing/2014/main" id="{13CE4E51-9902-4996-AE28-C4DD91F73532}"/>
              </a:ext>
            </a:extLst>
          </p:cNvPr>
          <p:cNvSpPr txBox="1">
            <a:spLocks noChangeArrowheads="1"/>
          </p:cNvSpPr>
          <p:nvPr/>
        </p:nvSpPr>
        <p:spPr bwMode="white">
          <a:xfrm>
            <a:off x="244624" y="451520"/>
            <a:ext cx="425536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Franklin Gothic Medium" pitchFamily="34" charset="0"/>
              </a:defRPr>
            </a:lvl2pPr>
            <a:lvl3pPr algn="l" rtl="0" eaLnBrk="0" fontAlgn="base" hangingPunct="0">
              <a:spcBef>
                <a:spcPct val="0"/>
              </a:spcBef>
              <a:spcAft>
                <a:spcPct val="0"/>
              </a:spcAft>
              <a:defRPr sz="3600" b="1">
                <a:solidFill>
                  <a:schemeClr val="bg1"/>
                </a:solidFill>
                <a:latin typeface="Franklin Gothic Medium" pitchFamily="34" charset="0"/>
              </a:defRPr>
            </a:lvl3pPr>
            <a:lvl4pPr algn="l" rtl="0" eaLnBrk="0" fontAlgn="base" hangingPunct="0">
              <a:spcBef>
                <a:spcPct val="0"/>
              </a:spcBef>
              <a:spcAft>
                <a:spcPct val="0"/>
              </a:spcAft>
              <a:defRPr sz="3600" b="1">
                <a:solidFill>
                  <a:schemeClr val="bg1"/>
                </a:solidFill>
                <a:latin typeface="Franklin Gothic Medium" pitchFamily="34" charset="0"/>
              </a:defRPr>
            </a:lvl4pPr>
            <a:lvl5pPr algn="l" rtl="0" eaLnBrk="0" fontAlgn="base" hangingPunct="0">
              <a:spcBef>
                <a:spcPct val="0"/>
              </a:spcBef>
              <a:spcAft>
                <a:spcPct val="0"/>
              </a:spcAft>
              <a:defRPr sz="3600" b="1">
                <a:solidFill>
                  <a:schemeClr val="bg1"/>
                </a:solidFill>
                <a:latin typeface="Franklin Gothic Medium" pitchFamily="34"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pPr eaLnBrk="1" hangingPunct="1">
              <a:defRPr/>
            </a:pPr>
            <a:r>
              <a:rPr lang="en-US" altLang="zh-CN" kern="0" dirty="0">
                <a:latin typeface="Arial" panose="020B0604020202020204" pitchFamily="34" charset="0"/>
                <a:cs typeface="Arial" panose="020B0604020202020204" pitchFamily="34" charset="0"/>
              </a:rPr>
              <a:t>2.4.1.1  </a:t>
            </a:r>
            <a:r>
              <a:rPr lang="zh-CN" altLang="en-US" kern="0" dirty="0">
                <a:latin typeface="+mj-ea"/>
              </a:rPr>
              <a:t>概述</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2.4.1.2  </a:t>
            </a:r>
            <a:r>
              <a:rPr lang="zh-CN" altLang="en-US" dirty="0">
                <a:latin typeface="Times New Roman" pitchFamily="18" charset="0"/>
              </a:rPr>
              <a:t>各区金属元素的基本性质</a:t>
            </a:r>
          </a:p>
        </p:txBody>
      </p:sp>
      <p:sp>
        <p:nvSpPr>
          <p:cNvPr id="210947" name="Rectangle 3"/>
          <p:cNvSpPr>
            <a:spLocks noGrp="1" noChangeArrowheads="1"/>
          </p:cNvSpPr>
          <p:nvPr>
            <p:ph type="body" idx="1"/>
          </p:nvPr>
        </p:nvSpPr>
        <p:spPr>
          <a:xfrm>
            <a:off x="395288" y="1125538"/>
            <a:ext cx="8497887" cy="5472112"/>
          </a:xfrm>
        </p:spPr>
        <p:txBody>
          <a:bodyPr/>
          <a:lstStyle/>
          <a:p>
            <a:pPr marL="0" indent="0" eaLnBrk="1" hangingPunct="1">
              <a:buFont typeface="Wingdings" pitchFamily="2" charset="2"/>
              <a:buNone/>
              <a:defRPr/>
            </a:pPr>
            <a:r>
              <a:rPr lang="zh-CN" altLang="en-US" dirty="0">
                <a:solidFill>
                  <a:srgbClr val="FF0000"/>
                </a:solidFill>
                <a:effectLst/>
                <a:latin typeface="Times New Roman" panose="02020603050405020304" pitchFamily="18" charset="0"/>
                <a:ea typeface="楷体_GB2312" pitchFamily="49" charset="-122"/>
                <a:cs typeface="Times New Roman" panose="02020603050405020304" pitchFamily="18" charset="0"/>
              </a:rPr>
              <a:t>（</a:t>
            </a:r>
            <a:r>
              <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rPr>
              <a:t>1</a:t>
            </a:r>
            <a:r>
              <a:rPr lang="zh-CN" altLang="en-US" dirty="0">
                <a:solidFill>
                  <a:srgbClr val="FF0000"/>
                </a:solidFill>
                <a:effectLst/>
                <a:latin typeface="Times New Roman" panose="02020603050405020304" pitchFamily="18" charset="0"/>
                <a:ea typeface="楷体_GB2312" pitchFamily="49" charset="-122"/>
                <a:cs typeface="Times New Roman" panose="02020603050405020304" pitchFamily="18" charset="0"/>
              </a:rPr>
              <a:t>）</a:t>
            </a:r>
            <a:r>
              <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rPr>
              <a:t>s</a:t>
            </a:r>
            <a:r>
              <a:rPr lang="zh-CN" altLang="en-US" dirty="0">
                <a:solidFill>
                  <a:srgbClr val="FF0000"/>
                </a:solidFill>
                <a:effectLst/>
                <a:latin typeface="Times New Roman" panose="02020603050405020304" pitchFamily="18" charset="0"/>
                <a:ea typeface="楷体_GB2312" pitchFamily="49" charset="-122"/>
                <a:cs typeface="Times New Roman" panose="02020603050405020304" pitchFamily="18" charset="0"/>
              </a:rPr>
              <a:t>区金属</a:t>
            </a:r>
            <a:r>
              <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rPr>
              <a:t>-IA</a:t>
            </a:r>
            <a:r>
              <a:rPr lang="zh-CN" altLang="en-US" dirty="0">
                <a:solidFill>
                  <a:srgbClr val="FF0000"/>
                </a:solidFill>
                <a:effectLst/>
                <a:latin typeface="Times New Roman" panose="02020603050405020304" pitchFamily="18" charset="0"/>
                <a:ea typeface="楷体_GB2312" pitchFamily="49" charset="-122"/>
                <a:cs typeface="Times New Roman" panose="02020603050405020304" pitchFamily="18" charset="0"/>
              </a:rPr>
              <a:t>、</a:t>
            </a:r>
            <a:r>
              <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rPr>
              <a:t>IIA</a:t>
            </a:r>
          </a:p>
          <a:p>
            <a:pPr marL="0" indent="0" eaLnBrk="1" hangingPunct="1">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碱金属</a:t>
            </a:r>
            <a:r>
              <a:rPr lang="zh-CN" altLang="en-US" dirty="0">
                <a:effectLst/>
                <a:latin typeface="Times New Roman" panose="02020603050405020304" pitchFamily="18" charset="0"/>
                <a:ea typeface="楷体_GB2312" pitchFamily="49" charset="-122"/>
                <a:cs typeface="Times New Roman" panose="02020603050405020304" pitchFamily="18" charset="0"/>
                <a:sym typeface="Wingdings" pitchFamily="2" charset="2"/>
              </a:rPr>
              <a:t>（氧化物水溶液呈强碱性</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zh-CN" altLang="en-US" dirty="0">
                <a:effectLst/>
                <a:latin typeface="Times New Roman" panose="02020603050405020304" pitchFamily="18" charset="0"/>
                <a:ea typeface="楷体_GB2312" pitchFamily="49" charset="-122"/>
                <a:cs typeface="Times New Roman" panose="02020603050405020304" pitchFamily="18" charset="0"/>
                <a:sym typeface="Wingdings" pitchFamily="2" charset="2"/>
              </a:rPr>
              <a:t> ：</a:t>
            </a:r>
            <a:r>
              <a:rPr lang="en-US" altLang="zh-CN" dirty="0">
                <a:effectLst/>
                <a:latin typeface="Times New Roman" panose="02020603050405020304" pitchFamily="18" charset="0"/>
                <a:ea typeface="楷体_GB2312" pitchFamily="49" charset="-122"/>
                <a:cs typeface="Times New Roman" panose="02020603050405020304" pitchFamily="18" charset="0"/>
                <a:sym typeface="Wingdings" pitchFamily="2" charset="2"/>
              </a:rPr>
              <a:t>ns</a:t>
            </a:r>
            <a:r>
              <a:rPr lang="en-US" altLang="zh-CN" baseline="30000" dirty="0">
                <a:effectLst/>
                <a:latin typeface="Times New Roman" panose="02020603050405020304" pitchFamily="18" charset="0"/>
                <a:ea typeface="楷体_GB2312" pitchFamily="49" charset="-122"/>
                <a:cs typeface="Times New Roman" panose="02020603050405020304" pitchFamily="18" charset="0"/>
                <a:sym typeface="Wingdings" pitchFamily="2" charset="2"/>
              </a:rPr>
              <a:t>1</a:t>
            </a:r>
          </a:p>
          <a:p>
            <a:pPr marL="0" indent="0" eaLnBrk="1" hangingPunct="1">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sym typeface="Wingdings" pitchFamily="2" charset="2"/>
              </a:rPr>
              <a:t>碱土金属（氧化物水溶液呈碱性，氧化物难溶于水且难熔融，呈土性）： </a:t>
            </a:r>
            <a:r>
              <a:rPr lang="en-US" altLang="zh-CN" dirty="0">
                <a:effectLst/>
                <a:latin typeface="Times New Roman" panose="02020603050405020304" pitchFamily="18" charset="0"/>
                <a:ea typeface="楷体_GB2312" pitchFamily="49" charset="-122"/>
                <a:cs typeface="Times New Roman" panose="02020603050405020304" pitchFamily="18" charset="0"/>
                <a:sym typeface="Wingdings" pitchFamily="2" charset="2"/>
              </a:rPr>
              <a:t>ns</a:t>
            </a:r>
            <a:r>
              <a:rPr lang="en-US" altLang="zh-CN" baseline="30000" dirty="0">
                <a:effectLst/>
                <a:latin typeface="Times New Roman" panose="02020603050405020304" pitchFamily="18" charset="0"/>
                <a:ea typeface="楷体_GB2312" pitchFamily="49" charset="-122"/>
                <a:cs typeface="Times New Roman" panose="02020603050405020304" pitchFamily="18" charset="0"/>
                <a:sym typeface="Wingdings" pitchFamily="2" charset="2"/>
              </a:rPr>
              <a:t>2</a:t>
            </a:r>
          </a:p>
          <a:p>
            <a:pPr marL="0" indent="0" eaLnBrk="1" hangingPunct="1">
              <a:buFont typeface="Wingdings" pitchFamily="2" charset="2"/>
              <a:buNone/>
              <a:defRPr/>
            </a:pPr>
            <a:r>
              <a:rPr lang="en-US" altLang="zh-CN" dirty="0">
                <a:solidFill>
                  <a:srgbClr val="0000FF"/>
                </a:solidFill>
                <a:effectLst/>
                <a:latin typeface="Times New Roman" panose="02020603050405020304" pitchFamily="18" charset="0"/>
                <a:ea typeface="仿宋" pitchFamily="49" charset="-122"/>
                <a:cs typeface="Times New Roman" pitchFamily="18" charset="0"/>
              </a:rPr>
              <a:t>a) </a:t>
            </a:r>
            <a:r>
              <a:rPr lang="zh-CN" altLang="en-US" dirty="0">
                <a:solidFill>
                  <a:srgbClr val="0000FF"/>
                </a:solidFill>
                <a:effectLst/>
                <a:latin typeface="Times New Roman" panose="02020603050405020304" pitchFamily="18" charset="0"/>
                <a:ea typeface="仿宋" pitchFamily="49" charset="-122"/>
                <a:cs typeface="Times New Roman" pitchFamily="18" charset="0"/>
              </a:rPr>
              <a:t>与</a:t>
            </a:r>
            <a:r>
              <a:rPr lang="en-US" altLang="zh-CN" dirty="0">
                <a:solidFill>
                  <a:srgbClr val="0000FF"/>
                </a:solidFill>
                <a:effectLst/>
                <a:latin typeface="Times New Roman" panose="02020603050405020304" pitchFamily="18" charset="0"/>
                <a:ea typeface="仿宋" pitchFamily="49" charset="-122"/>
                <a:cs typeface="Times New Roman" pitchFamily="18" charset="0"/>
              </a:rPr>
              <a:t>O</a:t>
            </a:r>
            <a:r>
              <a:rPr lang="en-US" altLang="zh-CN" baseline="-25000" dirty="0">
                <a:solidFill>
                  <a:srgbClr val="0000FF"/>
                </a:solidFill>
                <a:effectLst/>
                <a:latin typeface="Times New Roman" panose="02020603050405020304" pitchFamily="18" charset="0"/>
                <a:ea typeface="仿宋" pitchFamily="49" charset="-122"/>
                <a:cs typeface="Times New Roman" pitchFamily="18" charset="0"/>
              </a:rPr>
              <a:t>2</a:t>
            </a:r>
            <a:r>
              <a:rPr lang="zh-CN" altLang="en-US" dirty="0">
                <a:solidFill>
                  <a:srgbClr val="0000FF"/>
                </a:solidFill>
                <a:effectLst/>
                <a:latin typeface="Times New Roman" panose="02020603050405020304" pitchFamily="18" charset="0"/>
                <a:ea typeface="仿宋" pitchFamily="49" charset="-122"/>
                <a:cs typeface="Times New Roman" pitchFamily="18" charset="0"/>
              </a:rPr>
              <a:t>反应</a:t>
            </a:r>
          </a:p>
          <a:p>
            <a:pPr marL="0" indent="0" eaLnBrk="1" hangingPunct="1">
              <a:buFont typeface="Wingdings" pitchFamily="2" charset="2"/>
              <a:buNone/>
              <a:defRPr/>
            </a:pPr>
            <a:r>
              <a:rPr lang="en-US" altLang="zh-CN" dirty="0">
                <a:effectLst/>
                <a:latin typeface="Times New Roman" panose="02020603050405020304" pitchFamily="18" charset="0"/>
                <a:ea typeface="仿宋" pitchFamily="49" charset="-122"/>
                <a:cs typeface="Times New Roman" pitchFamily="18" charset="0"/>
              </a:rPr>
              <a:t>S</a:t>
            </a:r>
            <a:r>
              <a:rPr lang="zh-CN" altLang="en-US" dirty="0">
                <a:effectLst/>
                <a:latin typeface="Times New Roman" panose="02020603050405020304" pitchFamily="18" charset="0"/>
                <a:ea typeface="仿宋" pitchFamily="49" charset="-122"/>
                <a:cs typeface="Times New Roman" pitchFamily="18" charset="0"/>
              </a:rPr>
              <a:t>区金属十分活跃，具有很强的还原性，与氧反应能生成</a:t>
            </a:r>
            <a:r>
              <a:rPr lang="zh-CN" altLang="en-US" u="sng" dirty="0">
                <a:effectLst/>
                <a:latin typeface="Times New Roman" panose="02020603050405020304" pitchFamily="18" charset="0"/>
                <a:ea typeface="仿宋" pitchFamily="49" charset="-122"/>
                <a:cs typeface="Times New Roman" pitchFamily="18" charset="0"/>
              </a:rPr>
              <a:t>氧化物</a:t>
            </a:r>
            <a:r>
              <a:rPr lang="zh-CN" altLang="en-US" dirty="0">
                <a:effectLst/>
                <a:latin typeface="Times New Roman" panose="02020603050405020304" pitchFamily="18" charset="0"/>
                <a:ea typeface="仿宋" pitchFamily="49" charset="-122"/>
                <a:cs typeface="Times New Roman" pitchFamily="18" charset="0"/>
              </a:rPr>
              <a:t>、</a:t>
            </a:r>
            <a:r>
              <a:rPr lang="zh-CN" altLang="en-US" u="sng" dirty="0">
                <a:effectLst/>
                <a:latin typeface="Times New Roman" panose="02020603050405020304" pitchFamily="18" charset="0"/>
                <a:ea typeface="仿宋" pitchFamily="49" charset="-122"/>
                <a:cs typeface="Times New Roman" pitchFamily="18" charset="0"/>
              </a:rPr>
              <a:t>过氧化物</a:t>
            </a:r>
            <a:r>
              <a:rPr lang="zh-CN" altLang="en-US" dirty="0">
                <a:effectLst/>
                <a:latin typeface="Times New Roman" panose="02020603050405020304" pitchFamily="18" charset="0"/>
                <a:ea typeface="仿宋" pitchFamily="49" charset="-122"/>
                <a:cs typeface="Times New Roman" pitchFamily="18" charset="0"/>
              </a:rPr>
              <a:t>和</a:t>
            </a:r>
            <a:r>
              <a:rPr lang="zh-CN" altLang="en-US" u="sng" dirty="0">
                <a:effectLst/>
                <a:latin typeface="Times New Roman" panose="02020603050405020304" pitchFamily="18" charset="0"/>
                <a:ea typeface="仿宋" pitchFamily="49" charset="-122"/>
                <a:cs typeface="Times New Roman" pitchFamily="18" charset="0"/>
              </a:rPr>
              <a:t>超氧化物</a:t>
            </a:r>
            <a:r>
              <a:rPr lang="zh-CN" altLang="en-US" dirty="0">
                <a:effectLst/>
                <a:latin typeface="Times New Roman" panose="02020603050405020304" pitchFamily="18" charset="0"/>
                <a:ea typeface="仿宋" pitchFamily="49" charset="-122"/>
                <a:cs typeface="Times New Roman" pitchFamily="18" charset="0"/>
              </a:rPr>
              <a:t>。</a:t>
            </a:r>
            <a:endParaRPr lang="en-US" altLang="zh-CN" dirty="0">
              <a:effectLst/>
              <a:latin typeface="Times New Roman" panose="02020603050405020304" pitchFamily="18" charset="0"/>
              <a:ea typeface="仿宋" pitchFamily="49" charset="-122"/>
              <a:cs typeface="Times New Roman" pitchFamily="18" charset="0"/>
            </a:endParaRPr>
          </a:p>
          <a:p>
            <a:pPr eaLnBrk="1" hangingPunct="1">
              <a:buClrTx/>
              <a:buSzTx/>
              <a:buFontTx/>
              <a:buNone/>
              <a:defRPr/>
            </a:pPr>
            <a:r>
              <a:rPr lang="zh-CN" altLang="en-US" dirty="0">
                <a:solidFill>
                  <a:srgbClr val="0000FF"/>
                </a:solidFill>
                <a:effectLst/>
                <a:latin typeface="Times New Roman" panose="02020603050405020304" pitchFamily="18" charset="0"/>
                <a:ea typeface="仿宋" pitchFamily="49" charset="-122"/>
                <a:cs typeface="Times New Roman" pitchFamily="18" charset="0"/>
              </a:rPr>
              <a:t>正常氧化物：</a:t>
            </a:r>
            <a:r>
              <a:rPr lang="en-US" altLang="zh-CN" dirty="0">
                <a:effectLst/>
                <a:latin typeface="Times New Roman" panose="02020603050405020304" pitchFamily="18" charset="0"/>
                <a:ea typeface="仿宋" pitchFamily="49" charset="-122"/>
                <a:cs typeface="Times New Roman" pitchFamily="18" charset="0"/>
              </a:rPr>
              <a:t>Li</a:t>
            </a:r>
            <a:r>
              <a:rPr lang="en-US" altLang="zh-CN" baseline="-25000" dirty="0">
                <a:effectLst/>
                <a:latin typeface="Times New Roman" panose="02020603050405020304" pitchFamily="18" charset="0"/>
                <a:ea typeface="仿宋" pitchFamily="49" charset="-122"/>
                <a:cs typeface="Times New Roman" pitchFamily="18" charset="0"/>
              </a:rPr>
              <a:t>2</a:t>
            </a:r>
            <a:r>
              <a:rPr lang="en-US" altLang="zh-CN" dirty="0">
                <a:effectLst/>
                <a:latin typeface="Times New Roman" panose="02020603050405020304" pitchFamily="18" charset="0"/>
                <a:ea typeface="仿宋" pitchFamily="49" charset="-122"/>
                <a:cs typeface="Times New Roman" pitchFamily="18" charset="0"/>
              </a:rPr>
              <a:t>O</a:t>
            </a:r>
            <a:r>
              <a:rPr lang="zh-CN" altLang="en-US" dirty="0">
                <a:effectLst/>
                <a:latin typeface="Times New Roman" panose="02020603050405020304" pitchFamily="18" charset="0"/>
                <a:ea typeface="仿宋" pitchFamily="49" charset="-122"/>
                <a:cs typeface="Times New Roman" pitchFamily="18" charset="0"/>
              </a:rPr>
              <a:t>，</a:t>
            </a:r>
            <a:r>
              <a:rPr lang="en-US" altLang="zh-CN" dirty="0" err="1">
                <a:effectLst/>
                <a:latin typeface="Times New Roman" panose="02020603050405020304" pitchFamily="18" charset="0"/>
                <a:ea typeface="仿宋" pitchFamily="49" charset="-122"/>
                <a:cs typeface="Times New Roman" pitchFamily="18" charset="0"/>
              </a:rPr>
              <a:t>BeO</a:t>
            </a:r>
            <a:r>
              <a:rPr lang="zh-CN" altLang="en-US"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MgO</a:t>
            </a:r>
            <a:r>
              <a:rPr lang="zh-CN" altLang="en-US" dirty="0">
                <a:effectLst/>
                <a:latin typeface="Times New Roman" panose="02020603050405020304" pitchFamily="18" charset="0"/>
                <a:ea typeface="仿宋" pitchFamily="49" charset="-122"/>
                <a:cs typeface="Times New Roman" pitchFamily="18" charset="0"/>
              </a:rPr>
              <a:t>等（</a:t>
            </a:r>
            <a:r>
              <a:rPr lang="en-US" altLang="zh-CN" dirty="0">
                <a:solidFill>
                  <a:srgbClr val="0000FF"/>
                </a:solidFill>
                <a:effectLst/>
                <a:latin typeface="Times New Roman" panose="02020603050405020304" pitchFamily="18" charset="0"/>
                <a:ea typeface="仿宋" pitchFamily="49" charset="-122"/>
                <a:cs typeface="Times New Roman" pitchFamily="18" charset="0"/>
              </a:rPr>
              <a:t>O</a:t>
            </a:r>
            <a:r>
              <a:rPr lang="en-US" altLang="zh-CN" baseline="30000" dirty="0">
                <a:solidFill>
                  <a:srgbClr val="0000FF"/>
                </a:solidFill>
                <a:effectLst/>
                <a:latin typeface="Times New Roman" panose="02020603050405020304" pitchFamily="18" charset="0"/>
                <a:ea typeface="仿宋" pitchFamily="49" charset="-122"/>
                <a:cs typeface="Times New Roman" pitchFamily="18" charset="0"/>
              </a:rPr>
              <a:t>2-</a:t>
            </a:r>
            <a:r>
              <a:rPr lang="zh-CN" altLang="en-US" dirty="0">
                <a:effectLst/>
                <a:latin typeface="Times New Roman" panose="02020603050405020304" pitchFamily="18" charset="0"/>
                <a:ea typeface="仿宋" pitchFamily="49" charset="-122"/>
                <a:cs typeface="Times New Roman" pitchFamily="18" charset="0"/>
              </a:rPr>
              <a:t>）</a:t>
            </a:r>
          </a:p>
          <a:p>
            <a:pPr marL="0" indent="0" eaLnBrk="1" hangingPunct="1">
              <a:buClrTx/>
              <a:buSzTx/>
              <a:buFontTx/>
              <a:buNone/>
              <a:defRPr/>
            </a:pPr>
            <a:r>
              <a:rPr lang="zh-CN" altLang="en-US" dirty="0">
                <a:solidFill>
                  <a:srgbClr val="0000FF"/>
                </a:solidFill>
                <a:effectLst/>
                <a:latin typeface="Times New Roman" panose="02020603050405020304" pitchFamily="18" charset="0"/>
                <a:ea typeface="仿宋" pitchFamily="49" charset="-122"/>
                <a:cs typeface="Times New Roman" pitchFamily="18" charset="0"/>
              </a:rPr>
              <a:t>过氧化物：</a:t>
            </a:r>
            <a:r>
              <a:rPr lang="en-US" altLang="zh-CN" dirty="0">
                <a:effectLst/>
                <a:latin typeface="Times New Roman" panose="02020603050405020304" pitchFamily="18" charset="0"/>
                <a:ea typeface="仿宋" pitchFamily="49" charset="-122"/>
                <a:cs typeface="Times New Roman" pitchFamily="18" charset="0"/>
              </a:rPr>
              <a:t>Na</a:t>
            </a:r>
            <a:r>
              <a:rPr lang="en-US" altLang="zh-CN" baseline="-25000" dirty="0">
                <a:effectLst/>
                <a:latin typeface="Times New Roman" panose="02020603050405020304" pitchFamily="18" charset="0"/>
                <a:ea typeface="仿宋" pitchFamily="49" charset="-122"/>
                <a:cs typeface="Times New Roman" pitchFamily="18" charset="0"/>
              </a:rPr>
              <a:t>2</a:t>
            </a:r>
            <a:r>
              <a:rPr lang="en-US" altLang="zh-CN" dirty="0">
                <a:effectLst/>
                <a:latin typeface="Times New Roman" panose="02020603050405020304" pitchFamily="18" charset="0"/>
                <a:ea typeface="仿宋" pitchFamily="49" charset="-122"/>
                <a:cs typeface="Times New Roman" pitchFamily="18" charset="0"/>
              </a:rPr>
              <a:t>O</a:t>
            </a:r>
            <a:r>
              <a:rPr lang="en-US" altLang="zh-CN" baseline="-25000" dirty="0">
                <a:effectLst/>
                <a:latin typeface="Times New Roman" panose="02020603050405020304" pitchFamily="18" charset="0"/>
                <a:ea typeface="仿宋" pitchFamily="49" charset="-122"/>
                <a:cs typeface="Times New Roman" pitchFamily="18" charset="0"/>
              </a:rPr>
              <a:t>2</a:t>
            </a:r>
            <a:r>
              <a:rPr lang="zh-CN" altLang="en-US"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BaO</a:t>
            </a:r>
            <a:r>
              <a:rPr lang="en-US" altLang="zh-CN" baseline="-25000" dirty="0">
                <a:effectLst/>
                <a:latin typeface="Times New Roman" panose="02020603050405020304" pitchFamily="18" charset="0"/>
                <a:ea typeface="仿宋" pitchFamily="49" charset="-122"/>
                <a:cs typeface="Times New Roman" pitchFamily="18" charset="0"/>
              </a:rPr>
              <a:t>2</a:t>
            </a:r>
            <a:r>
              <a:rPr lang="zh-CN" altLang="en-US" dirty="0">
                <a:effectLst/>
                <a:latin typeface="Times New Roman" panose="02020603050405020304" pitchFamily="18" charset="0"/>
                <a:ea typeface="仿宋" pitchFamily="49" charset="-122"/>
                <a:cs typeface="Times New Roman" pitchFamily="18" charset="0"/>
              </a:rPr>
              <a:t>等（ </a:t>
            </a:r>
            <a:r>
              <a:rPr lang="en-US" altLang="zh-CN" dirty="0">
                <a:solidFill>
                  <a:srgbClr val="0000FF"/>
                </a:solidFill>
                <a:effectLst/>
                <a:latin typeface="Times New Roman" panose="02020603050405020304" pitchFamily="18" charset="0"/>
                <a:ea typeface="仿宋" pitchFamily="49" charset="-122"/>
                <a:cs typeface="Times New Roman" pitchFamily="18" charset="0"/>
              </a:rPr>
              <a:t>O</a:t>
            </a:r>
            <a:r>
              <a:rPr lang="en-US" altLang="zh-CN" baseline="-25000" dirty="0">
                <a:solidFill>
                  <a:srgbClr val="0000FF"/>
                </a:solidFill>
                <a:effectLst/>
                <a:latin typeface="Times New Roman" panose="02020603050405020304" pitchFamily="18" charset="0"/>
                <a:ea typeface="仿宋" pitchFamily="49" charset="-122"/>
                <a:cs typeface="Times New Roman" pitchFamily="18" charset="0"/>
              </a:rPr>
              <a:t>2</a:t>
            </a:r>
            <a:r>
              <a:rPr lang="en-US" altLang="zh-CN" baseline="30000" dirty="0">
                <a:solidFill>
                  <a:srgbClr val="0000FF"/>
                </a:solidFill>
                <a:effectLst/>
                <a:latin typeface="Times New Roman" panose="02020603050405020304" pitchFamily="18" charset="0"/>
                <a:ea typeface="仿宋" pitchFamily="49" charset="-122"/>
                <a:cs typeface="Times New Roman" pitchFamily="18" charset="0"/>
              </a:rPr>
              <a:t>2-</a:t>
            </a:r>
            <a:r>
              <a:rPr lang="en-US" altLang="zh-CN" dirty="0">
                <a:solidFill>
                  <a:srgbClr val="0000FF"/>
                </a:solidFill>
                <a:effectLst/>
                <a:latin typeface="Times New Roman" panose="02020603050405020304" pitchFamily="18" charset="0"/>
                <a:ea typeface="仿宋" pitchFamily="49" charset="-122"/>
                <a:cs typeface="Times New Roman" pitchFamily="18" charset="0"/>
              </a:rPr>
              <a:t> : -O-O-</a:t>
            </a:r>
            <a:r>
              <a:rPr lang="zh-CN" altLang="en-US" dirty="0">
                <a:effectLst/>
                <a:latin typeface="Times New Roman" panose="02020603050405020304" pitchFamily="18" charset="0"/>
                <a:ea typeface="仿宋" pitchFamily="49" charset="-122"/>
                <a:cs typeface="Times New Roman" pitchFamily="18" charset="0"/>
              </a:rPr>
              <a:t>），是强氧化剂，遇到棉花木炭等还原性物质，会发生爆炸。</a:t>
            </a:r>
          </a:p>
          <a:p>
            <a:pPr eaLnBrk="1" hangingPunct="1">
              <a:buClrTx/>
              <a:buSzTx/>
              <a:buFontTx/>
              <a:buNone/>
              <a:defRPr/>
            </a:pPr>
            <a:r>
              <a:rPr lang="zh-CN" altLang="en-US" dirty="0">
                <a:solidFill>
                  <a:srgbClr val="0000FF"/>
                </a:solidFill>
                <a:effectLst/>
                <a:latin typeface="Times New Roman" panose="02020603050405020304" pitchFamily="18" charset="0"/>
                <a:ea typeface="仿宋" pitchFamily="49" charset="-122"/>
                <a:cs typeface="Times New Roman" pitchFamily="18" charset="0"/>
              </a:rPr>
              <a:t>超氧化物：</a:t>
            </a:r>
            <a:r>
              <a:rPr lang="en-US" altLang="zh-CN" dirty="0">
                <a:effectLst/>
                <a:latin typeface="Times New Roman" panose="02020603050405020304" pitchFamily="18" charset="0"/>
                <a:ea typeface="仿宋" pitchFamily="49" charset="-122"/>
                <a:cs typeface="Times New Roman" pitchFamily="18" charset="0"/>
              </a:rPr>
              <a:t>KO</a:t>
            </a:r>
            <a:r>
              <a:rPr lang="en-US" altLang="zh-CN" baseline="-25000" dirty="0">
                <a:effectLst/>
                <a:latin typeface="Times New Roman" panose="02020603050405020304" pitchFamily="18" charset="0"/>
                <a:ea typeface="仿宋" pitchFamily="49" charset="-122"/>
                <a:cs typeface="Times New Roman" pitchFamily="18" charset="0"/>
              </a:rPr>
              <a:t>2</a:t>
            </a:r>
            <a:r>
              <a:rPr lang="zh-CN" altLang="en-US"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BaO</a:t>
            </a:r>
            <a:r>
              <a:rPr lang="en-US" altLang="zh-CN" baseline="-25000" dirty="0">
                <a:effectLst/>
                <a:latin typeface="Times New Roman" panose="02020603050405020304" pitchFamily="18" charset="0"/>
                <a:ea typeface="仿宋" pitchFamily="49" charset="-122"/>
                <a:cs typeface="Times New Roman" pitchFamily="18" charset="0"/>
              </a:rPr>
              <a:t>4</a:t>
            </a:r>
            <a:r>
              <a:rPr lang="zh-CN" altLang="en-US" dirty="0">
                <a:effectLst/>
                <a:latin typeface="Times New Roman" panose="02020603050405020304" pitchFamily="18" charset="0"/>
                <a:ea typeface="仿宋" pitchFamily="49" charset="-122"/>
                <a:cs typeface="Times New Roman" pitchFamily="18" charset="0"/>
              </a:rPr>
              <a:t>等（</a:t>
            </a:r>
            <a:r>
              <a:rPr lang="en-US" altLang="zh-CN" dirty="0">
                <a:solidFill>
                  <a:srgbClr val="0000FF"/>
                </a:solidFill>
                <a:effectLst/>
                <a:latin typeface="Times New Roman" panose="02020603050405020304" pitchFamily="18" charset="0"/>
                <a:ea typeface="仿宋" pitchFamily="49" charset="-122"/>
                <a:cs typeface="Times New Roman" pitchFamily="18" charset="0"/>
              </a:rPr>
              <a:t>O</a:t>
            </a:r>
            <a:r>
              <a:rPr lang="en-US" altLang="zh-CN" baseline="-25000" dirty="0">
                <a:solidFill>
                  <a:srgbClr val="0000FF"/>
                </a:solidFill>
                <a:effectLst/>
                <a:latin typeface="Times New Roman" panose="02020603050405020304" pitchFamily="18" charset="0"/>
                <a:ea typeface="仿宋" pitchFamily="49" charset="-122"/>
                <a:cs typeface="Times New Roman" pitchFamily="18" charset="0"/>
              </a:rPr>
              <a:t>2</a:t>
            </a:r>
            <a:r>
              <a:rPr lang="en-US" altLang="zh-CN" baseline="30000" dirty="0">
                <a:solidFill>
                  <a:srgbClr val="0000FF"/>
                </a:solidFill>
                <a:effectLst/>
                <a:latin typeface="Times New Roman" panose="02020603050405020304" pitchFamily="18" charset="0"/>
                <a:ea typeface="仿宋" pitchFamily="49" charset="-122"/>
                <a:cs typeface="Times New Roman" pitchFamily="18" charset="0"/>
              </a:rPr>
              <a:t>-</a:t>
            </a:r>
            <a:r>
              <a:rPr lang="zh-CN" altLang="en-US" dirty="0">
                <a:effectLst/>
                <a:latin typeface="Times New Roman" panose="02020603050405020304" pitchFamily="18" charset="0"/>
                <a:ea typeface="仿宋" pitchFamily="49" charset="-122"/>
                <a:cs typeface="Times New Roman" pitchFamily="18" charset="0"/>
              </a:rPr>
              <a:t>），可作为储氧剂。</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3"/>
          <p:cNvSpPr>
            <a:spLocks noGrp="1" noChangeArrowheads="1"/>
          </p:cNvSpPr>
          <p:nvPr>
            <p:ph type="body" idx="1"/>
          </p:nvPr>
        </p:nvSpPr>
        <p:spPr>
          <a:xfrm>
            <a:off x="323850" y="1052513"/>
            <a:ext cx="8569325" cy="5545137"/>
          </a:xfrm>
        </p:spPr>
        <p:txBody>
          <a:bodyPr/>
          <a:lstStyle/>
          <a:p>
            <a:pPr marL="0" indent="0" eaLnBrk="1" hangingPunct="1">
              <a:lnSpc>
                <a:spcPct val="90000"/>
              </a:lnSpc>
              <a:buFont typeface="Wingdings" pitchFamily="2" charset="2"/>
              <a:buNone/>
              <a:defRPr/>
            </a:pPr>
            <a:r>
              <a:rPr lang="zh-CN" altLang="en-US" dirty="0">
                <a:solidFill>
                  <a:srgbClr val="FF0000"/>
                </a:solidFill>
                <a:effectLst/>
                <a:latin typeface="Times New Roman" pitchFamily="18" charset="0"/>
                <a:ea typeface="楷体_GB2312" pitchFamily="49" charset="-122"/>
              </a:rPr>
              <a:t>（</a:t>
            </a:r>
            <a:r>
              <a:rPr lang="en-US" altLang="zh-CN" dirty="0">
                <a:solidFill>
                  <a:srgbClr val="FF0000"/>
                </a:solidFill>
                <a:effectLst/>
                <a:latin typeface="Times New Roman" pitchFamily="18" charset="0"/>
                <a:ea typeface="楷体_GB2312" pitchFamily="49" charset="-122"/>
              </a:rPr>
              <a:t>2</a:t>
            </a:r>
            <a:r>
              <a:rPr lang="zh-CN" altLang="en-US" dirty="0">
                <a:solidFill>
                  <a:srgbClr val="FF0000"/>
                </a:solidFill>
                <a:effectLst/>
                <a:latin typeface="Times New Roman" pitchFamily="18" charset="0"/>
                <a:ea typeface="楷体_GB2312" pitchFamily="49" charset="-122"/>
              </a:rPr>
              <a:t>）</a:t>
            </a:r>
            <a:r>
              <a:rPr lang="en-US" altLang="zh-CN" dirty="0">
                <a:solidFill>
                  <a:srgbClr val="FF0000"/>
                </a:solidFill>
                <a:effectLst/>
                <a:latin typeface="Times New Roman" pitchFamily="18" charset="0"/>
                <a:ea typeface="楷体_GB2312" pitchFamily="49" charset="-122"/>
              </a:rPr>
              <a:t>p</a:t>
            </a:r>
            <a:r>
              <a:rPr lang="zh-CN" altLang="en-US" dirty="0">
                <a:solidFill>
                  <a:srgbClr val="FF0000"/>
                </a:solidFill>
                <a:effectLst/>
                <a:latin typeface="Times New Roman" pitchFamily="18" charset="0"/>
                <a:ea typeface="楷体_GB2312" pitchFamily="49" charset="-122"/>
              </a:rPr>
              <a:t>区金属</a:t>
            </a:r>
            <a:r>
              <a:rPr lang="en-US" altLang="zh-CN" dirty="0">
                <a:solidFill>
                  <a:srgbClr val="FF0000"/>
                </a:solidFill>
                <a:effectLst/>
                <a:latin typeface="Times New Roman" pitchFamily="18" charset="0"/>
                <a:ea typeface="楷体_GB2312" pitchFamily="49" charset="-122"/>
              </a:rPr>
              <a:t>-</a:t>
            </a:r>
            <a:r>
              <a:rPr lang="en-US" altLang="zh-CN" dirty="0" err="1">
                <a:solidFill>
                  <a:srgbClr val="FF0000"/>
                </a:solidFill>
                <a:effectLst/>
                <a:latin typeface="Times New Roman" pitchFamily="18" charset="0"/>
                <a:ea typeface="楷体_GB2312" pitchFamily="49" charset="-122"/>
              </a:rPr>
              <a:t>ⅢA~ⅥA</a:t>
            </a:r>
            <a:endParaRPr lang="en-US" altLang="zh-CN" dirty="0">
              <a:solidFill>
                <a:srgbClr val="FF0000"/>
              </a:solidFill>
              <a:effectLst/>
              <a:ea typeface="楷体_GB2312" pitchFamily="49" charset="-122"/>
            </a:endParaRPr>
          </a:p>
          <a:p>
            <a:pPr marL="0" indent="0" eaLnBrk="1" hangingPunct="1">
              <a:lnSpc>
                <a:spcPct val="120000"/>
              </a:lnSpc>
              <a:buFont typeface="Wingdings" pitchFamily="2" charset="2"/>
              <a:buNone/>
              <a:defRPr/>
            </a:pPr>
            <a:r>
              <a:rPr lang="en-US" altLang="zh-CN" dirty="0">
                <a:solidFill>
                  <a:srgbClr val="0000FF"/>
                </a:solidFill>
                <a:effectLst/>
                <a:ea typeface="楷体_GB2312" pitchFamily="49" charset="-122"/>
              </a:rPr>
              <a:t>ns</a:t>
            </a:r>
            <a:r>
              <a:rPr lang="en-US" altLang="zh-CN" baseline="30000" dirty="0">
                <a:solidFill>
                  <a:srgbClr val="0000FF"/>
                </a:solidFill>
                <a:effectLst/>
                <a:ea typeface="楷体_GB2312" pitchFamily="49" charset="-122"/>
              </a:rPr>
              <a:t>2</a:t>
            </a:r>
            <a:r>
              <a:rPr lang="en-US" altLang="zh-CN" dirty="0">
                <a:solidFill>
                  <a:srgbClr val="0000FF"/>
                </a:solidFill>
                <a:effectLst/>
                <a:ea typeface="楷体_GB2312" pitchFamily="49" charset="-122"/>
              </a:rPr>
              <a:t>np</a:t>
            </a:r>
            <a:r>
              <a:rPr lang="en-US" altLang="zh-CN" baseline="30000" dirty="0">
                <a:solidFill>
                  <a:srgbClr val="0000FF"/>
                </a:solidFill>
                <a:effectLst/>
                <a:ea typeface="楷体_GB2312" pitchFamily="49" charset="-122"/>
              </a:rPr>
              <a:t>1~4</a:t>
            </a:r>
            <a:r>
              <a:rPr lang="zh-CN" altLang="en-US" dirty="0">
                <a:effectLst/>
                <a:ea typeface="楷体_GB2312" pitchFamily="49" charset="-122"/>
              </a:rPr>
              <a:t>价电子层构型。包括：</a:t>
            </a:r>
          </a:p>
          <a:p>
            <a:pPr marL="0" indent="0" eaLnBrk="1" hangingPunct="1">
              <a:lnSpc>
                <a:spcPct val="120000"/>
              </a:lnSpc>
              <a:buFont typeface="Wingdings" pitchFamily="2" charset="2"/>
              <a:buNone/>
              <a:defRPr/>
            </a:pPr>
            <a:r>
              <a:rPr lang="en-US" altLang="zh-CN" dirty="0" err="1">
                <a:effectLst/>
                <a:ea typeface="楷体_GB2312" pitchFamily="49" charset="-122"/>
              </a:rPr>
              <a:t>ⅢA</a:t>
            </a:r>
            <a:r>
              <a:rPr lang="zh-CN" altLang="en-US" dirty="0">
                <a:effectLst/>
                <a:ea typeface="楷体_GB2312" pitchFamily="49" charset="-122"/>
              </a:rPr>
              <a:t>族：铝、镓、铟、铊；</a:t>
            </a:r>
          </a:p>
          <a:p>
            <a:pPr marL="0" indent="0" eaLnBrk="1" hangingPunct="1">
              <a:lnSpc>
                <a:spcPct val="120000"/>
              </a:lnSpc>
              <a:buFont typeface="Wingdings" pitchFamily="2" charset="2"/>
              <a:buNone/>
              <a:defRPr/>
            </a:pPr>
            <a:r>
              <a:rPr lang="en-US" altLang="zh-CN" dirty="0" err="1">
                <a:effectLst/>
                <a:ea typeface="楷体_GB2312" pitchFamily="49" charset="-122"/>
              </a:rPr>
              <a:t>ⅣA</a:t>
            </a:r>
            <a:r>
              <a:rPr lang="zh-CN" altLang="en-US" dirty="0">
                <a:effectLst/>
                <a:ea typeface="楷体_GB2312" pitchFamily="49" charset="-122"/>
              </a:rPr>
              <a:t>族：锗、锡、铅（过渡型晶体结构）；</a:t>
            </a:r>
          </a:p>
          <a:p>
            <a:pPr marL="0" indent="0" eaLnBrk="1" hangingPunct="1">
              <a:lnSpc>
                <a:spcPct val="120000"/>
              </a:lnSpc>
              <a:buFont typeface="Wingdings" pitchFamily="2" charset="2"/>
              <a:buNone/>
              <a:defRPr/>
            </a:pPr>
            <a:r>
              <a:rPr lang="en-US" altLang="zh-CN" dirty="0">
                <a:effectLst/>
                <a:ea typeface="楷体_GB2312" pitchFamily="49" charset="-122"/>
              </a:rPr>
              <a:t>VA</a:t>
            </a:r>
            <a:r>
              <a:rPr lang="zh-CN" altLang="en-US" dirty="0">
                <a:effectLst/>
                <a:ea typeface="楷体_GB2312" pitchFamily="49" charset="-122"/>
              </a:rPr>
              <a:t>族：锑、铋；</a:t>
            </a:r>
          </a:p>
          <a:p>
            <a:pPr marL="0" indent="0" eaLnBrk="1" hangingPunct="1">
              <a:lnSpc>
                <a:spcPct val="120000"/>
              </a:lnSpc>
              <a:buFont typeface="Wingdings" pitchFamily="2" charset="2"/>
              <a:buNone/>
              <a:defRPr/>
            </a:pPr>
            <a:r>
              <a:rPr lang="en-US" altLang="zh-CN" dirty="0" err="1">
                <a:effectLst/>
                <a:ea typeface="楷体_GB2312" pitchFamily="49" charset="-122"/>
              </a:rPr>
              <a:t>ⅥA</a:t>
            </a:r>
            <a:r>
              <a:rPr lang="zh-CN" altLang="en-US" dirty="0">
                <a:effectLst/>
                <a:ea typeface="楷体_GB2312" pitchFamily="49" charset="-122"/>
              </a:rPr>
              <a:t>族：钋（稀有放射性元素）。</a:t>
            </a:r>
          </a:p>
          <a:p>
            <a:pPr marL="0" indent="0" eaLnBrk="1" hangingPunct="1">
              <a:lnSpc>
                <a:spcPct val="120000"/>
              </a:lnSpc>
              <a:buFont typeface="Wingdings" pitchFamily="2" charset="2"/>
              <a:buNone/>
              <a:defRPr/>
            </a:pPr>
            <a:r>
              <a:rPr lang="zh-CN" altLang="en-US" dirty="0">
                <a:effectLst/>
                <a:ea typeface="楷体_GB2312" pitchFamily="49" charset="-122"/>
              </a:rPr>
              <a:t>      </a:t>
            </a:r>
            <a:r>
              <a:rPr lang="en-US" altLang="zh-CN" dirty="0">
                <a:solidFill>
                  <a:srgbClr val="0000FF"/>
                </a:solidFill>
                <a:effectLst/>
                <a:ea typeface="楷体_GB2312" pitchFamily="49" charset="-122"/>
              </a:rPr>
              <a:t>Al</a:t>
            </a:r>
            <a:r>
              <a:rPr lang="zh-CN" altLang="en-US" dirty="0">
                <a:effectLst/>
                <a:ea typeface="楷体_GB2312" pitchFamily="49" charset="-122"/>
              </a:rPr>
              <a:t>为轻金属，较活泼，容易与氧化合，但在空气中铝表面能立即生成一层</a:t>
            </a:r>
            <a:r>
              <a:rPr lang="zh-CN" altLang="en-US" u="sng" dirty="0">
                <a:effectLst/>
                <a:ea typeface="楷体_GB2312" pitchFamily="49" charset="-122"/>
              </a:rPr>
              <a:t>致密的氧化物保护膜</a:t>
            </a:r>
            <a:r>
              <a:rPr lang="zh-CN" altLang="en-US" dirty="0">
                <a:effectLst/>
                <a:ea typeface="楷体_GB2312" pitchFamily="49" charset="-122"/>
              </a:rPr>
              <a:t>，阻止了氧化反应的进一步进行。因此，常温下铝在空气中很稳定。</a:t>
            </a:r>
          </a:p>
        </p:txBody>
      </p:sp>
      <p:sp>
        <p:nvSpPr>
          <p:cNvPr id="5" name="Rectangle 2">
            <a:extLst>
              <a:ext uri="{FF2B5EF4-FFF2-40B4-BE49-F238E27FC236}">
                <a16:creationId xmlns:a16="http://schemas.microsoft.com/office/drawing/2014/main" id="{691E30A1-6C0F-4245-BCDB-77BE82A97C90}"/>
              </a:ext>
            </a:extLst>
          </p:cNvPr>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2.4.1.2  </a:t>
            </a:r>
            <a:r>
              <a:rPr lang="zh-CN" altLang="en-US" dirty="0">
                <a:latin typeface="Times New Roman" pitchFamily="18" charset="0"/>
              </a:rPr>
              <a:t>各区金属元素的基本性质</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3"/>
          <p:cNvSpPr>
            <a:spLocks noGrp="1" noChangeArrowheads="1"/>
          </p:cNvSpPr>
          <p:nvPr>
            <p:ph type="body" idx="1"/>
          </p:nvPr>
        </p:nvSpPr>
        <p:spPr>
          <a:xfrm>
            <a:off x="287338" y="981075"/>
            <a:ext cx="8605142" cy="5616575"/>
          </a:xfrm>
        </p:spPr>
        <p:txBody>
          <a:bodyPr/>
          <a:lstStyle/>
          <a:p>
            <a:pPr marL="0" indent="0" eaLnBrk="1" hangingPunct="1">
              <a:buFont typeface="Wingdings" pitchFamily="2" charset="2"/>
              <a:buNone/>
              <a:defRPr/>
            </a:pPr>
            <a:r>
              <a:rPr lang="zh-CN" altLang="en-US" dirty="0">
                <a:solidFill>
                  <a:srgbClr val="FF0000"/>
                </a:solidFill>
                <a:effectLst/>
                <a:latin typeface="Times New Roman" panose="02020603050405020304" pitchFamily="18" charset="0"/>
                <a:ea typeface="+mj-ea"/>
                <a:cs typeface="Times New Roman" panose="02020603050405020304" pitchFamily="18" charset="0"/>
              </a:rPr>
              <a:t>（</a:t>
            </a:r>
            <a:r>
              <a:rPr lang="en-US" altLang="zh-CN" dirty="0">
                <a:solidFill>
                  <a:srgbClr val="FF0000"/>
                </a:solidFill>
                <a:effectLst/>
                <a:latin typeface="Times New Roman" panose="02020603050405020304" pitchFamily="18" charset="0"/>
                <a:ea typeface="+mj-ea"/>
                <a:cs typeface="Times New Roman" panose="02020603050405020304" pitchFamily="18" charset="0"/>
              </a:rPr>
              <a:t>3</a:t>
            </a:r>
            <a:r>
              <a:rPr lang="zh-CN" altLang="en-US" dirty="0">
                <a:solidFill>
                  <a:srgbClr val="FF0000"/>
                </a:solidFill>
                <a:effectLst/>
                <a:latin typeface="Times New Roman" panose="02020603050405020304" pitchFamily="18" charset="0"/>
                <a:ea typeface="+mj-ea"/>
                <a:cs typeface="Times New Roman" panose="02020603050405020304" pitchFamily="18" charset="0"/>
              </a:rPr>
              <a:t>）过渡金属</a:t>
            </a:r>
            <a:endParaRPr lang="en-US" altLang="zh-CN" dirty="0">
              <a:solidFill>
                <a:srgbClr val="FF0000"/>
              </a:solidFill>
              <a:effectLst/>
              <a:latin typeface="Times New Roman" panose="02020603050405020304" pitchFamily="18" charset="0"/>
              <a:ea typeface="+mj-ea"/>
              <a:cs typeface="Times New Roman" panose="02020603050405020304" pitchFamily="18" charset="0"/>
            </a:endParaRPr>
          </a:p>
          <a:p>
            <a:pPr marL="0" indent="0" eaLnBrk="1" hangingPunct="1">
              <a:lnSpc>
                <a:spcPct val="120000"/>
              </a:lnSpc>
              <a:buFont typeface="Wingdings" pitchFamily="2" charset="2"/>
              <a:buNone/>
              <a:defRPr/>
            </a:pPr>
            <a:r>
              <a:rPr lang="en-US" altLang="zh-CN" i="1" dirty="0">
                <a:effectLst/>
                <a:latin typeface="Times New Roman" panose="02020603050405020304" pitchFamily="18" charset="0"/>
                <a:ea typeface="楷体_GB2312" pitchFamily="49" charset="-122"/>
                <a:cs typeface="Times New Roman" panose="02020603050405020304" pitchFamily="18" charset="0"/>
              </a:rPr>
              <a:t>d</a:t>
            </a:r>
            <a:r>
              <a:rPr lang="zh-CN" altLang="en-US" dirty="0">
                <a:effectLst/>
                <a:latin typeface="Times New Roman" panose="02020603050405020304" pitchFamily="18" charset="0"/>
                <a:ea typeface="楷体_GB2312" pitchFamily="49" charset="-122"/>
                <a:cs typeface="Times New Roman" panose="02020603050405020304" pitchFamily="18" charset="0"/>
              </a:rPr>
              <a:t>区：</a:t>
            </a:r>
            <a:r>
              <a:rPr lang="en-US" altLang="zh-CN" dirty="0" err="1">
                <a:effectLst/>
                <a:latin typeface="Times New Roman" panose="02020603050405020304" pitchFamily="18" charset="0"/>
                <a:ea typeface="楷体_GB2312" pitchFamily="49" charset="-122"/>
                <a:cs typeface="Times New Roman" panose="02020603050405020304" pitchFamily="18" charset="0"/>
              </a:rPr>
              <a:t>Ⅲ</a:t>
            </a:r>
            <a:r>
              <a:rPr lang="en-US" altLang="zh-CN" i="1" dirty="0" err="1">
                <a:effectLst/>
                <a:latin typeface="Times New Roman" panose="02020603050405020304" pitchFamily="18" charset="0"/>
                <a:ea typeface="楷体_GB2312" pitchFamily="49" charset="-122"/>
                <a:cs typeface="Times New Roman" panose="02020603050405020304" pitchFamily="18" charset="0"/>
              </a:rPr>
              <a:t>B</a:t>
            </a:r>
            <a:r>
              <a:rPr lang="en-US" altLang="zh-CN" dirty="0" err="1">
                <a:effectLst/>
                <a:latin typeface="Times New Roman" panose="02020603050405020304" pitchFamily="18" charset="0"/>
                <a:ea typeface="楷体_GB2312" pitchFamily="49" charset="-122"/>
                <a:cs typeface="Times New Roman" panose="02020603050405020304" pitchFamily="18" charset="0"/>
              </a:rPr>
              <a:t>~Ⅷ</a:t>
            </a:r>
            <a:r>
              <a:rPr lang="zh-CN" altLang="en-US" dirty="0">
                <a:effectLst/>
                <a:latin typeface="Times New Roman" panose="02020603050405020304" pitchFamily="18" charset="0"/>
                <a:ea typeface="楷体_GB2312" pitchFamily="49" charset="-122"/>
                <a:cs typeface="Times New Roman" panose="02020603050405020304" pitchFamily="18" charset="0"/>
              </a:rPr>
              <a:t>族；</a:t>
            </a:r>
          </a:p>
          <a:p>
            <a:pPr marL="0" indent="0" eaLnBrk="1" hangingPunct="1">
              <a:lnSpc>
                <a:spcPct val="120000"/>
              </a:lnSpc>
              <a:buFont typeface="Wingdings" pitchFamily="2" charset="2"/>
              <a:buNone/>
              <a:defRPr/>
            </a:pPr>
            <a:r>
              <a:rPr lang="en-US" altLang="zh-CN" i="1" dirty="0" err="1">
                <a:effectLst/>
                <a:latin typeface="Times New Roman" panose="02020603050405020304" pitchFamily="18" charset="0"/>
                <a:ea typeface="楷体_GB2312" pitchFamily="49" charset="-122"/>
                <a:cs typeface="Times New Roman" panose="02020603050405020304" pitchFamily="18" charset="0"/>
              </a:rPr>
              <a:t>ds</a:t>
            </a:r>
            <a:r>
              <a:rPr lang="zh-CN" altLang="en-US" dirty="0">
                <a:effectLst/>
                <a:latin typeface="Times New Roman" panose="02020603050405020304" pitchFamily="18" charset="0"/>
                <a:ea typeface="楷体_GB2312" pitchFamily="49" charset="-122"/>
                <a:cs typeface="Times New Roman" panose="02020603050405020304" pitchFamily="18" charset="0"/>
              </a:rPr>
              <a:t>区：</a:t>
            </a:r>
            <a:r>
              <a:rPr lang="en-US" altLang="zh-CN" dirty="0">
                <a:effectLst/>
                <a:latin typeface="Times New Roman" panose="02020603050405020304" pitchFamily="18" charset="0"/>
                <a:ea typeface="楷体_GB2312" pitchFamily="49" charset="-122"/>
                <a:cs typeface="Times New Roman" panose="02020603050405020304" pitchFamily="18" charset="0"/>
              </a:rPr>
              <a:t>IB</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dirty="0">
                <a:effectLst/>
                <a:latin typeface="Times New Roman" panose="02020603050405020304" pitchFamily="18" charset="0"/>
                <a:ea typeface="楷体_GB2312" pitchFamily="49" charset="-122"/>
                <a:cs typeface="Times New Roman" panose="02020603050405020304" pitchFamily="18" charset="0"/>
              </a:rPr>
              <a:t>II</a:t>
            </a:r>
            <a:r>
              <a:rPr lang="en-US" altLang="zh-CN" i="1" dirty="0">
                <a:effectLst/>
                <a:latin typeface="Times New Roman" panose="02020603050405020304" pitchFamily="18" charset="0"/>
                <a:ea typeface="楷体_GB2312" pitchFamily="49" charset="-122"/>
                <a:cs typeface="Times New Roman" panose="02020603050405020304" pitchFamily="18" charset="0"/>
              </a:rPr>
              <a:t>B</a:t>
            </a:r>
            <a:r>
              <a:rPr lang="zh-CN" altLang="en-US" dirty="0">
                <a:effectLst/>
                <a:latin typeface="Times New Roman" panose="02020603050405020304" pitchFamily="18" charset="0"/>
                <a:ea typeface="楷体_GB2312" pitchFamily="49" charset="-122"/>
                <a:cs typeface="Times New Roman" panose="02020603050405020304" pitchFamily="18" charset="0"/>
              </a:rPr>
              <a:t>族（不含镧、锕以外的镧锕系元素）。</a:t>
            </a:r>
          </a:p>
          <a:p>
            <a:pPr marL="0" indent="0" eaLnBrk="1" hangingPunct="1">
              <a:lnSpc>
                <a:spcPct val="120000"/>
              </a:lnSpc>
              <a:buFont typeface="Wingdings" pitchFamily="2" charset="2"/>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价电子层构型</a:t>
            </a:r>
            <a:r>
              <a:rPr lang="en-US" altLang="zh-CN" dirty="0">
                <a:effectLst/>
                <a:latin typeface="Times New Roman" panose="02020603050405020304" pitchFamily="18" charset="0"/>
                <a:ea typeface="楷体_GB2312" pitchFamily="49" charset="-122"/>
                <a:cs typeface="Times New Roman" panose="02020603050405020304" pitchFamily="18" charset="0"/>
              </a:rPr>
              <a:t>(</a:t>
            </a:r>
            <a:r>
              <a:rPr lang="en-US" altLang="zh-CN" i="1" dirty="0">
                <a:effectLst/>
                <a:latin typeface="Times New Roman" panose="02020603050405020304" pitchFamily="18" charset="0"/>
                <a:ea typeface="楷体_GB2312" pitchFamily="49" charset="-122"/>
                <a:cs typeface="Times New Roman" panose="02020603050405020304" pitchFamily="18" charset="0"/>
              </a:rPr>
              <a:t>n</a:t>
            </a:r>
            <a:r>
              <a:rPr lang="en-US" altLang="zh-CN" dirty="0">
                <a:effectLst/>
                <a:latin typeface="Times New Roman" panose="02020603050405020304" pitchFamily="18" charset="0"/>
                <a:ea typeface="楷体_GB2312" pitchFamily="49" charset="-122"/>
                <a:cs typeface="Times New Roman" panose="02020603050405020304" pitchFamily="18" charset="0"/>
              </a:rPr>
              <a:t>-1)</a:t>
            </a:r>
            <a:r>
              <a:rPr lang="en-US" altLang="zh-CN" i="1" dirty="0">
                <a:effectLst/>
                <a:latin typeface="Times New Roman" panose="02020603050405020304" pitchFamily="18" charset="0"/>
                <a:ea typeface="楷体_GB2312" pitchFamily="49" charset="-122"/>
                <a:cs typeface="Times New Roman" panose="02020603050405020304" pitchFamily="18" charset="0"/>
              </a:rPr>
              <a:t>d</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1~10</a:t>
            </a:r>
            <a:r>
              <a:rPr lang="en-US" altLang="zh-CN" i="1" dirty="0">
                <a:effectLst/>
                <a:latin typeface="Times New Roman" panose="02020603050405020304" pitchFamily="18" charset="0"/>
                <a:ea typeface="楷体_GB2312" pitchFamily="49" charset="-122"/>
                <a:cs typeface="Times New Roman" panose="02020603050405020304" pitchFamily="18" charset="0"/>
              </a:rPr>
              <a:t>ns</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1~2</a:t>
            </a:r>
            <a:r>
              <a:rPr lang="en-US" altLang="zh-CN" dirty="0">
                <a:effectLst/>
                <a:latin typeface="Times New Roman" panose="02020603050405020304" pitchFamily="18" charset="0"/>
                <a:ea typeface="楷体_GB2312" pitchFamily="49" charset="-122"/>
                <a:cs typeface="Times New Roman" panose="02020603050405020304" pitchFamily="18" charset="0"/>
              </a:rPr>
              <a:t>(</a:t>
            </a:r>
            <a:r>
              <a:rPr lang="zh-CN" altLang="en-US" dirty="0">
                <a:effectLst/>
                <a:latin typeface="Times New Roman" panose="02020603050405020304" pitchFamily="18" charset="0"/>
                <a:ea typeface="楷体_GB2312" pitchFamily="49" charset="-122"/>
                <a:cs typeface="Times New Roman" panose="02020603050405020304" pitchFamily="18" charset="0"/>
              </a:rPr>
              <a:t>钯为</a:t>
            </a:r>
            <a:r>
              <a:rPr lang="en-US" altLang="zh-CN" dirty="0">
                <a:effectLst/>
                <a:latin typeface="Times New Roman" panose="02020603050405020304" pitchFamily="18" charset="0"/>
                <a:ea typeface="楷体_GB2312" pitchFamily="49" charset="-122"/>
                <a:cs typeface="Times New Roman" panose="02020603050405020304" pitchFamily="18" charset="0"/>
              </a:rPr>
              <a:t>4</a:t>
            </a:r>
            <a:r>
              <a:rPr lang="en-US" altLang="zh-CN" i="1" dirty="0">
                <a:effectLst/>
                <a:latin typeface="Times New Roman" panose="02020603050405020304" pitchFamily="18" charset="0"/>
                <a:ea typeface="楷体_GB2312" pitchFamily="49" charset="-122"/>
                <a:cs typeface="Times New Roman" panose="02020603050405020304" pitchFamily="18" charset="0"/>
              </a:rPr>
              <a:t>d</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10</a:t>
            </a:r>
            <a:r>
              <a:rPr lang="en-US" altLang="zh-CN" dirty="0">
                <a:effectLst/>
                <a:latin typeface="Times New Roman" panose="02020603050405020304" pitchFamily="18" charset="0"/>
                <a:ea typeface="楷体_GB2312" pitchFamily="49" charset="-122"/>
                <a:cs typeface="Times New Roman" panose="02020603050405020304" pitchFamily="18" charset="0"/>
              </a:rPr>
              <a:t>5</a:t>
            </a:r>
            <a:r>
              <a:rPr lang="en-US" altLang="zh-CN" i="1" dirty="0">
                <a:effectLst/>
                <a:latin typeface="Times New Roman" panose="02020603050405020304" pitchFamily="18" charset="0"/>
                <a:ea typeface="楷体_GB2312" pitchFamily="49" charset="-122"/>
                <a:cs typeface="Times New Roman" panose="02020603050405020304" pitchFamily="18" charset="0"/>
              </a:rPr>
              <a:t>s</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0</a:t>
            </a:r>
            <a:r>
              <a:rPr lang="en-US" altLang="zh-CN" dirty="0">
                <a:effectLst/>
                <a:latin typeface="Times New Roman" panose="02020603050405020304" pitchFamily="18" charset="0"/>
                <a:ea typeface="楷体_GB2312" pitchFamily="49" charset="-122"/>
                <a:cs typeface="Times New Roman" panose="02020603050405020304" pitchFamily="18" charset="0"/>
              </a:rPr>
              <a:t>)</a:t>
            </a:r>
            <a:r>
              <a:rPr lang="zh-CN" altLang="en-US" dirty="0">
                <a:effectLst/>
                <a:latin typeface="Times New Roman" panose="02020603050405020304" pitchFamily="18" charset="0"/>
                <a:ea typeface="楷体_GB2312" pitchFamily="49" charset="-122"/>
                <a:cs typeface="Times New Roman" panose="02020603050405020304" pitchFamily="18" charset="0"/>
              </a:rPr>
              <a:t>。过渡金属的价电子不仅包括最外层的</a:t>
            </a:r>
            <a:r>
              <a:rPr lang="en-US" altLang="zh-CN" i="1" dirty="0">
                <a:effectLst/>
                <a:latin typeface="Times New Roman" panose="02020603050405020304" pitchFamily="18" charset="0"/>
                <a:ea typeface="楷体_GB2312" pitchFamily="49" charset="-122"/>
                <a:cs typeface="Times New Roman" panose="02020603050405020304" pitchFamily="18" charset="0"/>
              </a:rPr>
              <a:t>s</a:t>
            </a:r>
            <a:r>
              <a:rPr lang="zh-CN" altLang="en-US" dirty="0">
                <a:effectLst/>
                <a:latin typeface="Times New Roman" panose="02020603050405020304" pitchFamily="18" charset="0"/>
                <a:ea typeface="楷体_GB2312" pitchFamily="49" charset="-122"/>
                <a:cs typeface="Times New Roman" panose="02020603050405020304" pitchFamily="18" charset="0"/>
              </a:rPr>
              <a:t>电子，还包括次外层的全部或部分</a:t>
            </a:r>
            <a:r>
              <a:rPr lang="en-US" altLang="zh-CN" i="1" dirty="0">
                <a:effectLst/>
                <a:latin typeface="Times New Roman" panose="02020603050405020304" pitchFamily="18" charset="0"/>
                <a:ea typeface="楷体_GB2312" pitchFamily="49" charset="-122"/>
                <a:cs typeface="Times New Roman" panose="02020603050405020304" pitchFamily="18" charset="0"/>
              </a:rPr>
              <a:t>d</a:t>
            </a:r>
            <a:r>
              <a:rPr lang="zh-CN" altLang="en-US" dirty="0">
                <a:effectLst/>
                <a:latin typeface="Times New Roman" panose="02020603050405020304" pitchFamily="18" charset="0"/>
                <a:ea typeface="楷体_GB2312" pitchFamily="49" charset="-122"/>
                <a:cs typeface="Times New Roman" panose="02020603050405020304" pitchFamily="18" charset="0"/>
              </a:rPr>
              <a:t>电子。</a:t>
            </a:r>
            <a:endParaRPr lang="en-US" altLang="zh-CN" dirty="0">
              <a:effectLst/>
              <a:latin typeface="Times New Roman" panose="02020603050405020304" pitchFamily="18" charset="0"/>
              <a:ea typeface="楷体_GB2312" pitchFamily="49" charset="-122"/>
              <a:cs typeface="Times New Roman" panose="02020603050405020304" pitchFamily="18" charset="0"/>
            </a:endParaRPr>
          </a:p>
          <a:p>
            <a:pPr marL="0" indent="0" eaLnBrk="1" hangingPunct="1">
              <a:lnSpc>
                <a:spcPct val="140000"/>
              </a:lnSpc>
              <a:spcBef>
                <a:spcPct val="0"/>
              </a:spcBef>
              <a:buClrTx/>
              <a:buSzTx/>
              <a:buFontTx/>
              <a:buNone/>
              <a:defRPr/>
            </a:pPr>
            <a:r>
              <a:rPr lang="zh-CN" altLang="en-US" dirty="0">
                <a:solidFill>
                  <a:srgbClr val="FF0000"/>
                </a:solidFill>
                <a:effectLst/>
                <a:latin typeface="Times New Roman" panose="02020603050405020304" pitchFamily="18" charset="0"/>
                <a:ea typeface="楷体_GB2312" pitchFamily="49" charset="-122"/>
                <a:cs typeface="Times New Roman" panose="02020603050405020304" pitchFamily="18" charset="0"/>
              </a:rPr>
              <a:t>（</a:t>
            </a:r>
            <a:r>
              <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rPr>
              <a:t>4</a:t>
            </a:r>
            <a:r>
              <a:rPr lang="zh-CN" altLang="en-US" dirty="0">
                <a:solidFill>
                  <a:srgbClr val="FF0000"/>
                </a:solidFill>
                <a:effectLst/>
                <a:latin typeface="Times New Roman" panose="02020603050405020304" pitchFamily="18" charset="0"/>
                <a:ea typeface="楷体_GB2312" pitchFamily="49" charset="-122"/>
                <a:cs typeface="Times New Roman" panose="02020603050405020304" pitchFamily="18" charset="0"/>
              </a:rPr>
              <a:t>）稀土金属</a:t>
            </a:r>
            <a:endParaRPr lang="en-US" altLang="zh-CN" dirty="0">
              <a:solidFill>
                <a:srgbClr val="FF0000"/>
              </a:solidFill>
              <a:effectLst/>
              <a:latin typeface="Times New Roman" panose="02020603050405020304" pitchFamily="18" charset="0"/>
              <a:ea typeface="楷体_GB2312" pitchFamily="49" charset="-122"/>
              <a:cs typeface="Times New Roman" panose="02020603050405020304" pitchFamily="18" charset="0"/>
            </a:endParaRPr>
          </a:p>
          <a:p>
            <a:pPr marL="0" indent="0" eaLnBrk="1" hangingPunct="1">
              <a:lnSpc>
                <a:spcPct val="140000"/>
              </a:lnSpc>
              <a:spcBef>
                <a:spcPct val="0"/>
              </a:spcBef>
              <a:buClrTx/>
              <a:buSzTx/>
              <a:buFontTx/>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包括</a:t>
            </a:r>
            <a:r>
              <a:rPr lang="en-US" altLang="zh-CN" dirty="0">
                <a:effectLst/>
                <a:latin typeface="Times New Roman" panose="02020603050405020304" pitchFamily="18" charset="0"/>
                <a:ea typeface="楷体_GB2312" pitchFamily="49" charset="-122"/>
                <a:cs typeface="Times New Roman" panose="02020603050405020304" pitchFamily="18" charset="0"/>
              </a:rPr>
              <a:t>Sc</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dirty="0">
                <a:effectLst/>
                <a:latin typeface="Times New Roman" panose="02020603050405020304" pitchFamily="18" charset="0"/>
                <a:ea typeface="楷体_GB2312" pitchFamily="49" charset="-122"/>
                <a:cs typeface="Times New Roman" panose="02020603050405020304" pitchFamily="18" charset="0"/>
              </a:rPr>
              <a:t>Y</a:t>
            </a:r>
            <a:r>
              <a:rPr lang="zh-CN" altLang="en-US" dirty="0">
                <a:effectLst/>
                <a:latin typeface="Times New Roman" panose="02020603050405020304" pitchFamily="18" charset="0"/>
                <a:ea typeface="楷体_GB2312" pitchFamily="49" charset="-122"/>
                <a:cs typeface="Times New Roman" panose="02020603050405020304" pitchFamily="18" charset="0"/>
              </a:rPr>
              <a:t>、</a:t>
            </a:r>
            <a:r>
              <a:rPr lang="en-US" altLang="zh-CN" dirty="0">
                <a:effectLst/>
                <a:latin typeface="Times New Roman" panose="02020603050405020304" pitchFamily="18" charset="0"/>
                <a:ea typeface="楷体_GB2312" pitchFamily="49" charset="-122"/>
                <a:cs typeface="Times New Roman" panose="02020603050405020304" pitchFamily="18" charset="0"/>
              </a:rPr>
              <a:t>La</a:t>
            </a:r>
            <a:r>
              <a:rPr lang="zh-CN" altLang="en-US" dirty="0">
                <a:effectLst/>
                <a:latin typeface="Times New Roman" panose="02020603050405020304" pitchFamily="18" charset="0"/>
                <a:ea typeface="楷体_GB2312" pitchFamily="49" charset="-122"/>
                <a:cs typeface="Times New Roman" panose="02020603050405020304" pitchFamily="18" charset="0"/>
              </a:rPr>
              <a:t>和</a:t>
            </a:r>
            <a:r>
              <a:rPr lang="en-US" altLang="zh-CN" dirty="0">
                <a:effectLst/>
                <a:latin typeface="Times New Roman" panose="02020603050405020304" pitchFamily="18" charset="0"/>
                <a:ea typeface="楷体_GB2312" pitchFamily="49" charset="-122"/>
                <a:cs typeface="Times New Roman" panose="02020603050405020304" pitchFamily="18" charset="0"/>
              </a:rPr>
              <a:t>La</a:t>
            </a:r>
            <a:r>
              <a:rPr lang="zh-CN" altLang="en-US" dirty="0">
                <a:effectLst/>
                <a:latin typeface="Times New Roman" panose="02020603050405020304" pitchFamily="18" charset="0"/>
                <a:ea typeface="楷体_GB2312" pitchFamily="49" charset="-122"/>
                <a:cs typeface="Times New Roman" panose="02020603050405020304" pitchFamily="18" charset="0"/>
              </a:rPr>
              <a:t>系元素。稀土金属的化学性质相似。最外层只有</a:t>
            </a:r>
            <a:r>
              <a:rPr lang="en-US" altLang="zh-CN" dirty="0">
                <a:effectLst/>
                <a:latin typeface="Times New Roman" panose="02020603050405020304" pitchFamily="18" charset="0"/>
                <a:ea typeface="楷体_GB2312" pitchFamily="49" charset="-122"/>
                <a:cs typeface="Times New Roman" panose="02020603050405020304" pitchFamily="18" charset="0"/>
              </a:rPr>
              <a:t>2</a:t>
            </a:r>
            <a:r>
              <a:rPr lang="zh-CN" altLang="en-US" dirty="0">
                <a:effectLst/>
                <a:latin typeface="Times New Roman" panose="02020603050405020304" pitchFamily="18" charset="0"/>
                <a:ea typeface="楷体_GB2312" pitchFamily="49" charset="-122"/>
                <a:cs typeface="Times New Roman" panose="02020603050405020304" pitchFamily="18" charset="0"/>
              </a:rPr>
              <a:t>个电子，原子半径又较大，在化学反应中容易失去电子，所以稀土金属的化学性质很活泼。 </a:t>
            </a:r>
          </a:p>
          <a:p>
            <a:pPr marL="0" indent="0" eaLnBrk="1" hangingPunct="1">
              <a:lnSpc>
                <a:spcPct val="120000"/>
              </a:lnSpc>
              <a:buFont typeface="Wingdings" pitchFamily="2" charset="2"/>
              <a:buNone/>
              <a:defRPr/>
            </a:pPr>
            <a:endParaRPr lang="zh-CN" altLang="en-US" dirty="0">
              <a:effectLst/>
              <a:latin typeface="Times New Roman" panose="02020603050405020304" pitchFamily="18" charset="0"/>
              <a:ea typeface="楷体_GB2312" pitchFamily="49" charset="-122"/>
              <a:cs typeface="Times New Roman" panose="02020603050405020304" pitchFamily="18" charset="0"/>
            </a:endParaRPr>
          </a:p>
        </p:txBody>
      </p:sp>
      <p:sp>
        <p:nvSpPr>
          <p:cNvPr id="5" name="Rectangle 2">
            <a:extLst>
              <a:ext uri="{FF2B5EF4-FFF2-40B4-BE49-F238E27FC236}">
                <a16:creationId xmlns:a16="http://schemas.microsoft.com/office/drawing/2014/main" id="{5C97D1D5-D5C4-4709-9EE7-FC49E69BBEB0}"/>
              </a:ext>
            </a:extLst>
          </p:cNvPr>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2.4.1.2  </a:t>
            </a:r>
            <a:r>
              <a:rPr lang="zh-CN" altLang="en-US" dirty="0">
                <a:latin typeface="Times New Roman" pitchFamily="18" charset="0"/>
              </a:rPr>
              <a:t>各区金属元素的基本性质</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251520" y="315913"/>
            <a:ext cx="5257105" cy="676275"/>
          </a:xfrm>
        </p:spPr>
        <p:txBody>
          <a:bodyPr/>
          <a:lstStyle/>
          <a:p>
            <a:pPr eaLnBrk="1" hangingPunct="1"/>
            <a:r>
              <a:rPr lang="en-US" altLang="zh-CN" dirty="0">
                <a:latin typeface="Arial" panose="020B0604020202020204" pitchFamily="34" charset="0"/>
                <a:cs typeface="Arial" panose="020B0604020202020204" pitchFamily="34" charset="0"/>
              </a:rPr>
              <a:t>2.4.2  </a:t>
            </a:r>
            <a:r>
              <a:rPr lang="zh-CN" altLang="en-US" dirty="0">
                <a:latin typeface="Times New Roman" pitchFamily="18" charset="0"/>
              </a:rPr>
              <a:t>非金属元素</a:t>
            </a:r>
          </a:p>
        </p:txBody>
      </p:sp>
      <p:sp>
        <p:nvSpPr>
          <p:cNvPr id="219139" name="Rectangle 3"/>
          <p:cNvSpPr>
            <a:spLocks noGrp="1" noChangeArrowheads="1"/>
          </p:cNvSpPr>
          <p:nvPr>
            <p:ph type="body" idx="1"/>
          </p:nvPr>
        </p:nvSpPr>
        <p:spPr>
          <a:xfrm>
            <a:off x="395288" y="1125537"/>
            <a:ext cx="8497192" cy="5416549"/>
          </a:xfrm>
        </p:spPr>
        <p:txBody>
          <a:bodyPr/>
          <a:lstStyle/>
          <a:p>
            <a:pPr marL="0" indent="0" eaLnBrk="1" hangingPunct="1">
              <a:lnSpc>
                <a:spcPct val="90000"/>
              </a:lnSpc>
              <a:buFont typeface="Wingdings" pitchFamily="2" charset="2"/>
              <a:buNone/>
              <a:defRPr/>
            </a:pPr>
            <a:r>
              <a:rPr lang="en-US" altLang="zh-CN" dirty="0">
                <a:solidFill>
                  <a:srgbClr val="FF0000"/>
                </a:solidFill>
                <a:effectLst/>
                <a:latin typeface="Arial" panose="020B0604020202020204" pitchFamily="34" charset="0"/>
                <a:cs typeface="Arial" panose="020B0604020202020204" pitchFamily="34" charset="0"/>
              </a:rPr>
              <a:t>2.4.2.1 </a:t>
            </a:r>
            <a:r>
              <a:rPr lang="zh-CN" altLang="en-US" dirty="0">
                <a:solidFill>
                  <a:srgbClr val="FF0000"/>
                </a:solidFill>
                <a:effectLst/>
                <a:latin typeface="Arial" panose="020B0604020202020204" pitchFamily="34" charset="0"/>
                <a:cs typeface="Arial" panose="020B0604020202020204" pitchFamily="34" charset="0"/>
              </a:rPr>
              <a:t>非金属单质的性质</a:t>
            </a:r>
            <a:endParaRPr lang="en-US" altLang="zh-CN" dirty="0">
              <a:solidFill>
                <a:srgbClr val="FF0000"/>
              </a:solidFill>
              <a:effectLst/>
              <a:latin typeface="Arial" panose="020B0604020202020204" pitchFamily="34" charset="0"/>
              <a:ea typeface="楷体_GB2312" pitchFamily="49" charset="-122"/>
              <a:cs typeface="Arial" panose="020B0604020202020204" pitchFamily="34" charset="0"/>
            </a:endParaRPr>
          </a:p>
          <a:p>
            <a:pPr marL="0" indent="0" eaLnBrk="1" hangingPunct="1">
              <a:lnSpc>
                <a:spcPct val="125000"/>
              </a:lnSpc>
              <a:spcBef>
                <a:spcPts val="600"/>
              </a:spcBef>
              <a:buFont typeface="Wingdings" pitchFamily="2" charset="2"/>
              <a:buNone/>
              <a:defRPr/>
            </a:pPr>
            <a:r>
              <a:rPr lang="zh-CN" altLang="en-US" dirty="0">
                <a:solidFill>
                  <a:srgbClr val="0000FF"/>
                </a:solidFill>
                <a:effectLst/>
                <a:latin typeface="Times New Roman" pitchFamily="18" charset="0"/>
                <a:ea typeface="宋体" pitchFamily="2" charset="-122"/>
                <a:cs typeface="Times New Roman" pitchFamily="18" charset="0"/>
              </a:rPr>
              <a:t>（</a:t>
            </a:r>
            <a:r>
              <a:rPr lang="en-US" altLang="zh-CN" dirty="0">
                <a:solidFill>
                  <a:srgbClr val="0000FF"/>
                </a:solidFill>
                <a:effectLst/>
                <a:latin typeface="Times New Roman" pitchFamily="18" charset="0"/>
                <a:ea typeface="宋体" pitchFamily="2" charset="-122"/>
                <a:cs typeface="Times New Roman" pitchFamily="18" charset="0"/>
              </a:rPr>
              <a:t>1</a:t>
            </a:r>
            <a:r>
              <a:rPr lang="zh-CN" altLang="en-US" dirty="0">
                <a:solidFill>
                  <a:srgbClr val="0000FF"/>
                </a:solidFill>
                <a:effectLst/>
                <a:latin typeface="Times New Roman" pitchFamily="18" charset="0"/>
                <a:ea typeface="宋体" pitchFamily="2" charset="-122"/>
                <a:cs typeface="Times New Roman" pitchFamily="18" charset="0"/>
              </a:rPr>
              <a:t>）非金属单质的结构与物理性质</a:t>
            </a:r>
          </a:p>
          <a:p>
            <a:pPr marL="0" indent="0" eaLnBrk="1" hangingPunct="1">
              <a:lnSpc>
                <a:spcPct val="125000"/>
              </a:lnSpc>
              <a:spcBef>
                <a:spcPts val="600"/>
              </a:spcBef>
              <a:buClrTx/>
              <a:buSzTx/>
              <a:buFontTx/>
              <a:buNone/>
              <a:defRPr/>
            </a:pPr>
            <a:r>
              <a:rPr lang="zh-CN" altLang="en-US" dirty="0">
                <a:effectLst/>
                <a:latin typeface="Times New Roman" pitchFamily="18" charset="0"/>
                <a:ea typeface="宋体" pitchFamily="2" charset="-122"/>
                <a:cs typeface="Times New Roman" pitchFamily="18" charset="0"/>
              </a:rPr>
              <a:t>大多数的非金属单质不是分子晶体就是原子晶体。</a:t>
            </a:r>
          </a:p>
          <a:p>
            <a:pPr marL="0" indent="0" eaLnBrk="1" hangingPunct="1">
              <a:lnSpc>
                <a:spcPct val="125000"/>
              </a:lnSpc>
              <a:spcBef>
                <a:spcPts val="600"/>
              </a:spcBef>
              <a:buClrTx/>
              <a:buSzTx/>
              <a:buFontTx/>
              <a:buNone/>
              <a:defRPr/>
            </a:pPr>
            <a:r>
              <a:rPr lang="zh-CN" altLang="en-US" dirty="0">
                <a:solidFill>
                  <a:srgbClr val="0000FF"/>
                </a:solidFill>
                <a:effectLst/>
                <a:latin typeface="Times New Roman" pitchFamily="18" charset="0"/>
                <a:ea typeface="宋体" pitchFamily="2" charset="-122"/>
                <a:cs typeface="Times New Roman" pitchFamily="18" charset="0"/>
              </a:rPr>
              <a:t>小分子物质：</a:t>
            </a:r>
            <a:r>
              <a:rPr lang="en-US" altLang="zh-CN" dirty="0">
                <a:effectLst/>
                <a:latin typeface="Times New Roman" pitchFamily="18" charset="0"/>
                <a:ea typeface="宋体" pitchFamily="2" charset="-122"/>
                <a:cs typeface="Times New Roman" pitchFamily="18" charset="0"/>
              </a:rPr>
              <a:t>X</a:t>
            </a:r>
            <a:r>
              <a:rPr lang="en-US" altLang="zh-CN" baseline="-30000" dirty="0">
                <a:effectLst/>
                <a:latin typeface="Times New Roman" pitchFamily="18" charset="0"/>
                <a:ea typeface="宋体" pitchFamily="2" charset="-122"/>
                <a:cs typeface="Times New Roman" pitchFamily="18" charset="0"/>
              </a:rPr>
              <a:t>2</a:t>
            </a:r>
            <a:r>
              <a:rPr lang="en-US" altLang="zh-CN" dirty="0">
                <a:effectLst/>
                <a:latin typeface="Times New Roman" pitchFamily="18" charset="0"/>
                <a:ea typeface="宋体" pitchFamily="2" charset="-122"/>
                <a:cs typeface="Times New Roman" pitchFamily="18" charset="0"/>
              </a:rPr>
              <a:t>(</a:t>
            </a:r>
            <a:r>
              <a:rPr lang="zh-CN" altLang="en-US" dirty="0">
                <a:effectLst/>
                <a:latin typeface="Times New Roman" pitchFamily="18" charset="0"/>
                <a:ea typeface="宋体" pitchFamily="2" charset="-122"/>
                <a:cs typeface="Times New Roman" pitchFamily="18" charset="0"/>
              </a:rPr>
              <a:t>卤素</a:t>
            </a:r>
            <a:r>
              <a:rPr lang="en-US" altLang="zh-CN" dirty="0">
                <a:effectLst/>
                <a:latin typeface="Times New Roman" pitchFamily="18" charset="0"/>
                <a:ea typeface="宋体" pitchFamily="2" charset="-122"/>
                <a:cs typeface="Times New Roman" pitchFamily="18" charset="0"/>
              </a:rPr>
              <a:t>)</a:t>
            </a:r>
            <a:r>
              <a:rPr lang="zh-CN" altLang="en-US" dirty="0">
                <a:effectLst/>
                <a:latin typeface="Times New Roman" pitchFamily="18" charset="0"/>
                <a:ea typeface="宋体" pitchFamily="2" charset="-122"/>
                <a:cs typeface="Times New Roman" pitchFamily="18" charset="0"/>
              </a:rPr>
              <a:t>、</a:t>
            </a:r>
            <a:r>
              <a:rPr lang="en-US" altLang="zh-CN" dirty="0">
                <a:effectLst/>
                <a:latin typeface="Times New Roman" pitchFamily="18" charset="0"/>
                <a:ea typeface="宋体" pitchFamily="2" charset="-122"/>
                <a:cs typeface="Times New Roman" pitchFamily="18" charset="0"/>
              </a:rPr>
              <a:t>O</a:t>
            </a:r>
            <a:r>
              <a:rPr lang="en-US" altLang="zh-CN" baseline="-30000" dirty="0">
                <a:effectLst/>
                <a:latin typeface="Times New Roman" pitchFamily="18" charset="0"/>
                <a:ea typeface="宋体" pitchFamily="2" charset="-122"/>
                <a:cs typeface="Times New Roman" pitchFamily="18" charset="0"/>
              </a:rPr>
              <a:t>2</a:t>
            </a:r>
            <a:r>
              <a:rPr lang="zh-CN" altLang="en-US" dirty="0">
                <a:effectLst/>
                <a:latin typeface="Times New Roman" pitchFamily="18" charset="0"/>
                <a:ea typeface="宋体" pitchFamily="2" charset="-122"/>
                <a:cs typeface="Times New Roman" pitchFamily="18" charset="0"/>
              </a:rPr>
              <a:t>、</a:t>
            </a:r>
            <a:r>
              <a:rPr lang="en-US" altLang="zh-CN" dirty="0">
                <a:effectLst/>
                <a:latin typeface="Times New Roman" pitchFamily="18" charset="0"/>
                <a:ea typeface="宋体" pitchFamily="2" charset="-122"/>
                <a:cs typeface="Times New Roman" pitchFamily="18" charset="0"/>
              </a:rPr>
              <a:t>N</a:t>
            </a:r>
            <a:r>
              <a:rPr lang="en-US" altLang="zh-CN" baseline="-30000" dirty="0">
                <a:effectLst/>
                <a:latin typeface="Times New Roman" pitchFamily="18" charset="0"/>
                <a:ea typeface="宋体" pitchFamily="2" charset="-122"/>
                <a:cs typeface="Times New Roman" pitchFamily="18" charset="0"/>
              </a:rPr>
              <a:t>2</a:t>
            </a:r>
            <a:r>
              <a:rPr lang="zh-CN" altLang="en-US" dirty="0">
                <a:effectLst/>
                <a:latin typeface="Times New Roman" pitchFamily="18" charset="0"/>
                <a:ea typeface="宋体" pitchFamily="2" charset="-122"/>
                <a:cs typeface="Times New Roman" pitchFamily="18" charset="0"/>
              </a:rPr>
              <a:t>、</a:t>
            </a:r>
            <a:r>
              <a:rPr lang="en-US" altLang="zh-CN" dirty="0">
                <a:effectLst/>
                <a:latin typeface="Times New Roman" pitchFamily="18" charset="0"/>
                <a:ea typeface="宋体" pitchFamily="2" charset="-122"/>
                <a:cs typeface="Times New Roman" pitchFamily="18" charset="0"/>
              </a:rPr>
              <a:t>H</a:t>
            </a:r>
            <a:r>
              <a:rPr lang="en-US" altLang="zh-CN" baseline="-30000" dirty="0">
                <a:effectLst/>
                <a:latin typeface="Times New Roman" pitchFamily="18" charset="0"/>
                <a:ea typeface="宋体" pitchFamily="2" charset="-122"/>
                <a:cs typeface="Times New Roman" pitchFamily="18" charset="0"/>
              </a:rPr>
              <a:t>2</a:t>
            </a:r>
            <a:r>
              <a:rPr lang="zh-CN" altLang="en-US" dirty="0">
                <a:effectLst/>
                <a:latin typeface="Times New Roman" pitchFamily="18" charset="0"/>
                <a:ea typeface="宋体" pitchFamily="2" charset="-122"/>
                <a:cs typeface="Times New Roman" pitchFamily="18" charset="0"/>
              </a:rPr>
              <a:t>等。气体，固体时为分子晶体，熔点、沸点都很低。 </a:t>
            </a:r>
            <a:endParaRPr lang="en-US" altLang="zh-CN" dirty="0">
              <a:effectLst/>
              <a:latin typeface="Times New Roman" pitchFamily="18" charset="0"/>
              <a:ea typeface="宋体" pitchFamily="2" charset="-122"/>
              <a:cs typeface="Times New Roman" pitchFamily="18" charset="0"/>
            </a:endParaRPr>
          </a:p>
          <a:p>
            <a:pPr marL="0" indent="0" eaLnBrk="1" hangingPunct="1">
              <a:lnSpc>
                <a:spcPct val="125000"/>
              </a:lnSpc>
              <a:spcBef>
                <a:spcPts val="600"/>
              </a:spcBef>
              <a:buClrTx/>
              <a:buSzTx/>
              <a:buFontTx/>
              <a:buNone/>
              <a:defRPr/>
            </a:pPr>
            <a:r>
              <a:rPr lang="zh-CN" altLang="en-US" dirty="0">
                <a:solidFill>
                  <a:srgbClr val="0000FF"/>
                </a:solidFill>
                <a:effectLst/>
                <a:latin typeface="Times New Roman" pitchFamily="18" charset="0"/>
                <a:ea typeface="宋体" pitchFamily="2" charset="-122"/>
                <a:cs typeface="Times New Roman" pitchFamily="18" charset="0"/>
              </a:rPr>
              <a:t>多原子分子物质：</a:t>
            </a:r>
            <a:r>
              <a:rPr lang="en-US" altLang="zh-CN" dirty="0">
                <a:effectLst/>
                <a:latin typeface="Times New Roman" pitchFamily="18" charset="0"/>
                <a:ea typeface="宋体" pitchFamily="2" charset="-122"/>
                <a:cs typeface="Times New Roman" pitchFamily="18" charset="0"/>
              </a:rPr>
              <a:t>S</a:t>
            </a:r>
            <a:r>
              <a:rPr lang="en-US" altLang="zh-CN" baseline="-30000" dirty="0">
                <a:effectLst/>
                <a:latin typeface="Times New Roman" pitchFamily="18" charset="0"/>
                <a:ea typeface="宋体" pitchFamily="2" charset="-122"/>
                <a:cs typeface="Times New Roman" pitchFamily="18" charset="0"/>
              </a:rPr>
              <a:t>8</a:t>
            </a:r>
            <a:r>
              <a:rPr lang="zh-CN" altLang="en-US" dirty="0">
                <a:effectLst/>
                <a:latin typeface="Times New Roman" pitchFamily="18" charset="0"/>
                <a:ea typeface="宋体" pitchFamily="2" charset="-122"/>
                <a:cs typeface="Times New Roman" pitchFamily="18" charset="0"/>
              </a:rPr>
              <a:t>、</a:t>
            </a:r>
            <a:r>
              <a:rPr lang="en-US" altLang="zh-CN" dirty="0">
                <a:effectLst/>
                <a:latin typeface="Times New Roman" pitchFamily="18" charset="0"/>
                <a:ea typeface="宋体" pitchFamily="2" charset="-122"/>
                <a:cs typeface="Times New Roman" pitchFamily="18" charset="0"/>
              </a:rPr>
              <a:t>P</a:t>
            </a:r>
            <a:r>
              <a:rPr lang="en-US" altLang="zh-CN" baseline="-30000" dirty="0">
                <a:effectLst/>
                <a:latin typeface="Times New Roman" pitchFamily="18" charset="0"/>
                <a:ea typeface="宋体" pitchFamily="2" charset="-122"/>
                <a:cs typeface="Times New Roman" pitchFamily="18" charset="0"/>
              </a:rPr>
              <a:t>4</a:t>
            </a:r>
            <a:r>
              <a:rPr lang="zh-CN" altLang="en-US" dirty="0">
                <a:effectLst/>
                <a:latin typeface="Times New Roman" pitchFamily="18" charset="0"/>
                <a:ea typeface="宋体" pitchFamily="2" charset="-122"/>
                <a:cs typeface="Times New Roman" pitchFamily="18" charset="0"/>
              </a:rPr>
              <a:t>、</a:t>
            </a:r>
            <a:r>
              <a:rPr lang="en-US" altLang="zh-CN" dirty="0">
                <a:effectLst/>
                <a:latin typeface="Times New Roman" pitchFamily="18" charset="0"/>
                <a:ea typeface="宋体" pitchFamily="2" charset="-122"/>
                <a:cs typeface="Times New Roman" pitchFamily="18" charset="0"/>
              </a:rPr>
              <a:t>As</a:t>
            </a:r>
            <a:r>
              <a:rPr lang="en-US" altLang="zh-CN" baseline="-30000" dirty="0">
                <a:effectLst/>
                <a:latin typeface="Times New Roman" pitchFamily="18" charset="0"/>
                <a:ea typeface="宋体" pitchFamily="2" charset="-122"/>
                <a:cs typeface="Times New Roman" pitchFamily="18" charset="0"/>
              </a:rPr>
              <a:t>4</a:t>
            </a:r>
            <a:r>
              <a:rPr lang="zh-CN" altLang="en-US" dirty="0">
                <a:effectLst/>
                <a:latin typeface="Times New Roman" pitchFamily="18" charset="0"/>
                <a:ea typeface="宋体" pitchFamily="2" charset="-122"/>
                <a:cs typeface="Times New Roman" pitchFamily="18" charset="0"/>
              </a:rPr>
              <a:t>等。固体，为分子晶体，熔点、沸点不高，易挥发。 </a:t>
            </a:r>
          </a:p>
          <a:p>
            <a:pPr marL="0" indent="0" algn="just" eaLnBrk="1" hangingPunct="1">
              <a:lnSpc>
                <a:spcPct val="125000"/>
              </a:lnSpc>
              <a:spcBef>
                <a:spcPts val="600"/>
              </a:spcBef>
              <a:buClrTx/>
              <a:buSzTx/>
              <a:buFontTx/>
              <a:buNone/>
              <a:defRPr/>
            </a:pPr>
            <a:r>
              <a:rPr lang="zh-CN" altLang="en-US" dirty="0">
                <a:solidFill>
                  <a:srgbClr val="0000FF"/>
                </a:solidFill>
                <a:effectLst/>
                <a:latin typeface="Times New Roman" pitchFamily="18" charset="0"/>
                <a:ea typeface="宋体" pitchFamily="2" charset="-122"/>
                <a:cs typeface="Times New Roman" pitchFamily="18" charset="0"/>
              </a:rPr>
              <a:t>大分子物质：</a:t>
            </a:r>
            <a:r>
              <a:rPr lang="zh-CN" altLang="en-US" dirty="0">
                <a:effectLst/>
                <a:latin typeface="Times New Roman" pitchFamily="18" charset="0"/>
                <a:ea typeface="宋体" pitchFamily="2" charset="-122"/>
                <a:cs typeface="Times New Roman" pitchFamily="18" charset="0"/>
              </a:rPr>
              <a:t>金刚石、晶体硅、硼等。为原子晶体，熔点、沸点都很高，不易挥发。</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2.4.2.2  </a:t>
            </a:r>
            <a:r>
              <a:rPr lang="zh-CN" altLang="en-US" dirty="0">
                <a:latin typeface="Times New Roman" pitchFamily="18" charset="0"/>
              </a:rPr>
              <a:t>非金属元素的氢化物</a:t>
            </a:r>
          </a:p>
        </p:txBody>
      </p:sp>
      <p:sp>
        <p:nvSpPr>
          <p:cNvPr id="223235" name="Rectangle 3"/>
          <p:cNvSpPr>
            <a:spLocks noGrp="1" noChangeArrowheads="1"/>
          </p:cNvSpPr>
          <p:nvPr>
            <p:ph type="body" idx="1"/>
          </p:nvPr>
        </p:nvSpPr>
        <p:spPr>
          <a:xfrm>
            <a:off x="468313" y="1268413"/>
            <a:ext cx="8134350" cy="4537075"/>
          </a:xfrm>
        </p:spPr>
        <p:txBody>
          <a:bodyPr/>
          <a:lstStyle/>
          <a:p>
            <a:pPr eaLnBrk="1" hangingPunct="1">
              <a:buFont typeface="Wingdings" pitchFamily="2" charset="2"/>
              <a:buNone/>
              <a:defRPr/>
            </a:pPr>
            <a:r>
              <a:rPr lang="en-US" altLang="zh-CN" dirty="0">
                <a:solidFill>
                  <a:srgbClr val="FF0000"/>
                </a:solidFill>
                <a:effectLst/>
                <a:latin typeface="Times New Roman" panose="02020603050405020304" pitchFamily="18" charset="0"/>
                <a:ea typeface="+mj-ea"/>
                <a:cs typeface="Times New Roman" panose="02020603050405020304" pitchFamily="18" charset="0"/>
              </a:rPr>
              <a:t>(1) </a:t>
            </a:r>
            <a:r>
              <a:rPr lang="zh-CN" altLang="en-US" dirty="0">
                <a:solidFill>
                  <a:srgbClr val="FF0000"/>
                </a:solidFill>
                <a:effectLst/>
                <a:latin typeface="Times New Roman" panose="02020603050405020304" pitchFamily="18" charset="0"/>
                <a:ea typeface="+mj-ea"/>
                <a:cs typeface="Times New Roman" panose="02020603050405020304" pitchFamily="18" charset="0"/>
              </a:rPr>
              <a:t>氢化物的还原性</a:t>
            </a:r>
          </a:p>
          <a:p>
            <a:pPr algn="just" eaLnBrk="1" hangingPunct="1">
              <a:buClrTx/>
              <a:buSzTx/>
              <a:buFontTx/>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      非金属元素氢化物大多具有不同程度的还原性，而且随非金属元素电负性的减小而增强。在</a:t>
            </a:r>
            <a:r>
              <a:rPr lang="en-US" altLang="zh-CN" dirty="0">
                <a:effectLst/>
                <a:latin typeface="Times New Roman" panose="02020603050405020304" pitchFamily="18" charset="0"/>
                <a:ea typeface="楷体_GB2312" pitchFamily="49" charset="-122"/>
                <a:cs typeface="Times New Roman" panose="02020603050405020304" pitchFamily="18" charset="0"/>
              </a:rPr>
              <a:t>SiH</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4</a:t>
            </a:r>
            <a:r>
              <a:rPr lang="zh-CN" altLang="en-US" dirty="0">
                <a:effectLst/>
                <a:latin typeface="Times New Roman" panose="02020603050405020304" pitchFamily="18" charset="0"/>
                <a:ea typeface="楷体_GB2312" pitchFamily="49" charset="-122"/>
                <a:cs typeface="Times New Roman" panose="02020603050405020304" pitchFamily="18" charset="0"/>
              </a:rPr>
              <a:t>和</a:t>
            </a:r>
            <a:r>
              <a:rPr lang="en-US" altLang="zh-CN" dirty="0">
                <a:effectLst/>
                <a:latin typeface="Times New Roman" panose="02020603050405020304" pitchFamily="18" charset="0"/>
                <a:ea typeface="楷体_GB2312" pitchFamily="49" charset="-122"/>
                <a:cs typeface="Times New Roman" panose="02020603050405020304" pitchFamily="18" charset="0"/>
              </a:rPr>
              <a:t>PH</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3</a:t>
            </a:r>
            <a:r>
              <a:rPr lang="zh-CN" altLang="en-US" dirty="0">
                <a:effectLst/>
                <a:latin typeface="Times New Roman" panose="02020603050405020304" pitchFamily="18" charset="0"/>
                <a:ea typeface="楷体_GB2312" pitchFamily="49" charset="-122"/>
                <a:cs typeface="Times New Roman" panose="02020603050405020304" pitchFamily="18" charset="0"/>
              </a:rPr>
              <a:t>中，由于</a:t>
            </a:r>
            <a:r>
              <a:rPr lang="en-US" altLang="zh-CN" dirty="0">
                <a:effectLst/>
                <a:latin typeface="Times New Roman" panose="02020603050405020304" pitchFamily="18" charset="0"/>
                <a:ea typeface="楷体_GB2312" pitchFamily="49" charset="-122"/>
                <a:cs typeface="Times New Roman" panose="02020603050405020304" pitchFamily="18" charset="0"/>
              </a:rPr>
              <a:t>Si</a:t>
            </a:r>
            <a:r>
              <a:rPr lang="zh-CN" altLang="en-US" dirty="0">
                <a:effectLst/>
                <a:latin typeface="Times New Roman" panose="02020603050405020304" pitchFamily="18" charset="0"/>
                <a:ea typeface="楷体_GB2312" pitchFamily="49" charset="-122"/>
                <a:cs typeface="Times New Roman" panose="02020603050405020304" pitchFamily="18" charset="0"/>
              </a:rPr>
              <a:t>和</a:t>
            </a:r>
            <a:r>
              <a:rPr lang="en-US" altLang="zh-CN" dirty="0">
                <a:effectLst/>
                <a:latin typeface="Times New Roman" panose="02020603050405020304" pitchFamily="18" charset="0"/>
                <a:ea typeface="楷体_GB2312" pitchFamily="49" charset="-122"/>
                <a:cs typeface="Times New Roman" panose="02020603050405020304" pitchFamily="18" charset="0"/>
              </a:rPr>
              <a:t>P</a:t>
            </a:r>
            <a:r>
              <a:rPr lang="zh-CN" altLang="en-US" dirty="0">
                <a:effectLst/>
                <a:latin typeface="Times New Roman" panose="02020603050405020304" pitchFamily="18" charset="0"/>
                <a:ea typeface="楷体_GB2312" pitchFamily="49" charset="-122"/>
                <a:cs typeface="Times New Roman" panose="02020603050405020304" pitchFamily="18" charset="0"/>
              </a:rPr>
              <a:t>的电负性比</a:t>
            </a:r>
            <a:r>
              <a:rPr lang="en-US" altLang="zh-CN" dirty="0">
                <a:effectLst/>
                <a:latin typeface="Times New Roman" panose="02020603050405020304" pitchFamily="18" charset="0"/>
                <a:ea typeface="楷体_GB2312" pitchFamily="49" charset="-122"/>
                <a:cs typeface="Times New Roman" panose="02020603050405020304" pitchFamily="18" charset="0"/>
              </a:rPr>
              <a:t>H</a:t>
            </a:r>
            <a:r>
              <a:rPr lang="zh-CN" altLang="en-US" dirty="0">
                <a:effectLst/>
                <a:latin typeface="Times New Roman" panose="02020603050405020304" pitchFamily="18" charset="0"/>
                <a:ea typeface="楷体_GB2312" pitchFamily="49" charset="-122"/>
                <a:cs typeface="Times New Roman" panose="02020603050405020304" pitchFamily="18" charset="0"/>
              </a:rPr>
              <a:t>小，所以氢显示</a:t>
            </a:r>
            <a:r>
              <a:rPr lang="en-US" altLang="zh-CN" dirty="0">
                <a:effectLst/>
                <a:latin typeface="Times New Roman" panose="02020603050405020304" pitchFamily="18" charset="0"/>
                <a:ea typeface="楷体_GB2312" pitchFamily="49" charset="-122"/>
                <a:cs typeface="Times New Roman" panose="02020603050405020304" pitchFamily="18" charset="0"/>
              </a:rPr>
              <a:t>-1</a:t>
            </a:r>
            <a:r>
              <a:rPr lang="zh-CN" altLang="en-US" dirty="0">
                <a:effectLst/>
                <a:latin typeface="Times New Roman" panose="02020603050405020304" pitchFamily="18" charset="0"/>
                <a:ea typeface="楷体_GB2312" pitchFamily="49" charset="-122"/>
                <a:cs typeface="Times New Roman" panose="02020603050405020304" pitchFamily="18" charset="0"/>
              </a:rPr>
              <a:t>氧化值，它们与氧化剂反应时能表现出较强的还原性。如：</a:t>
            </a:r>
          </a:p>
          <a:p>
            <a:pPr algn="just">
              <a:buClrTx/>
              <a:buSzTx/>
              <a:buFontTx/>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SiH</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4</a:t>
            </a:r>
            <a:r>
              <a:rPr lang="en-US" altLang="zh-CN" dirty="0">
                <a:effectLst/>
                <a:latin typeface="Times New Roman" panose="02020603050405020304" pitchFamily="18" charset="0"/>
                <a:ea typeface="楷体_GB2312" pitchFamily="49" charset="-122"/>
                <a:cs typeface="Times New Roman" panose="02020603050405020304" pitchFamily="18" charset="0"/>
              </a:rPr>
              <a:t> + 2KMnO</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4 </a:t>
            </a:r>
            <a:r>
              <a:rPr lang="en-US" altLang="zh-CN" dirty="0">
                <a:effectLst/>
                <a:latin typeface="Times New Roman" panose="02020603050405020304" pitchFamily="18" charset="0"/>
                <a:ea typeface="楷体_GB2312" pitchFamily="49" charset="-122"/>
                <a:cs typeface="Times New Roman" panose="02020603050405020304" pitchFamily="18" charset="0"/>
              </a:rPr>
              <a:t>=</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 </a:t>
            </a:r>
            <a:r>
              <a:rPr lang="en-US" altLang="zh-CN" dirty="0">
                <a:effectLst/>
                <a:latin typeface="Times New Roman" panose="02020603050405020304" pitchFamily="18" charset="0"/>
                <a:ea typeface="楷体_GB2312" pitchFamily="49" charset="-122"/>
                <a:cs typeface="Times New Roman" panose="02020603050405020304" pitchFamily="18" charset="0"/>
              </a:rPr>
              <a:t>K</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SiO</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3</a:t>
            </a:r>
            <a:r>
              <a:rPr lang="en-US" altLang="zh-CN" dirty="0">
                <a:effectLst/>
                <a:latin typeface="Times New Roman" panose="02020603050405020304" pitchFamily="18" charset="0"/>
                <a:ea typeface="楷体_GB2312" pitchFamily="49" charset="-122"/>
                <a:cs typeface="Times New Roman" panose="02020603050405020304" pitchFamily="18" charset="0"/>
              </a:rPr>
              <a:t> + 2MnO</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 + H</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O + H</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endParaRPr lang="en-US" altLang="zh-CN" dirty="0">
              <a:effectLst/>
              <a:latin typeface="Times New Roman" panose="02020603050405020304" pitchFamily="18" charset="0"/>
              <a:ea typeface="楷体_GB2312" pitchFamily="49" charset="-122"/>
              <a:cs typeface="Times New Roman" panose="02020603050405020304" pitchFamily="18" charset="0"/>
            </a:endParaRPr>
          </a:p>
          <a:p>
            <a:pPr algn="just">
              <a:buClrTx/>
              <a:buSzTx/>
              <a:buFontTx/>
              <a:buNone/>
              <a:defRPr/>
            </a:pPr>
            <a:r>
              <a:rPr lang="en-US" altLang="zh-CN" dirty="0">
                <a:effectLst/>
                <a:latin typeface="Times New Roman" panose="02020603050405020304" pitchFamily="18" charset="0"/>
                <a:ea typeface="楷体_GB2312" pitchFamily="49" charset="-122"/>
                <a:cs typeface="Times New Roman" panose="02020603050405020304" pitchFamily="18" charset="0"/>
              </a:rPr>
              <a:t>         2PH</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3</a:t>
            </a:r>
            <a:r>
              <a:rPr lang="en-US" altLang="zh-CN" dirty="0">
                <a:effectLst/>
                <a:latin typeface="Times New Roman" panose="02020603050405020304" pitchFamily="18" charset="0"/>
                <a:ea typeface="楷体_GB2312" pitchFamily="49" charset="-122"/>
                <a:cs typeface="Times New Roman" panose="02020603050405020304" pitchFamily="18" charset="0"/>
              </a:rPr>
              <a:t> + 4O</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 </a:t>
            </a:r>
            <a:r>
              <a:rPr lang="en-US" altLang="zh-CN" dirty="0">
                <a:effectLst/>
                <a:latin typeface="Times New Roman" panose="02020603050405020304" pitchFamily="18" charset="0"/>
                <a:ea typeface="楷体_GB2312" pitchFamily="49" charset="-122"/>
                <a:cs typeface="Times New Roman" panose="02020603050405020304" pitchFamily="18" charset="0"/>
              </a:rPr>
              <a:t>=</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 </a:t>
            </a:r>
            <a:r>
              <a:rPr lang="en-US" altLang="zh-CN" dirty="0">
                <a:effectLst/>
                <a:latin typeface="Times New Roman" panose="02020603050405020304" pitchFamily="18" charset="0"/>
                <a:ea typeface="楷体_GB2312" pitchFamily="49" charset="-122"/>
                <a:cs typeface="Times New Roman" panose="02020603050405020304" pitchFamily="18" charset="0"/>
              </a:rPr>
              <a:t>P</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O</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5</a:t>
            </a:r>
            <a:r>
              <a:rPr lang="en-US" altLang="zh-CN" dirty="0">
                <a:effectLst/>
                <a:latin typeface="Times New Roman" panose="02020603050405020304" pitchFamily="18" charset="0"/>
                <a:ea typeface="楷体_GB2312" pitchFamily="49" charset="-122"/>
                <a:cs typeface="Times New Roman" panose="02020603050405020304" pitchFamily="18" charset="0"/>
              </a:rPr>
              <a:t> + 3H</a:t>
            </a:r>
            <a:r>
              <a:rPr lang="en-US" altLang="zh-CN" baseline="-30000" dirty="0">
                <a:effectLst/>
                <a:latin typeface="Times New Roman" panose="02020603050405020304" pitchFamily="18" charset="0"/>
                <a:ea typeface="楷体_GB2312" pitchFamily="49" charset="-122"/>
                <a:cs typeface="Times New Roman" panose="02020603050405020304" pitchFamily="18" charset="0"/>
              </a:rPr>
              <a:t>2</a:t>
            </a:r>
            <a:r>
              <a:rPr lang="en-US" altLang="zh-CN" dirty="0">
                <a:effectLst/>
                <a:latin typeface="Times New Roman" panose="02020603050405020304" pitchFamily="18" charset="0"/>
                <a:ea typeface="楷体_GB2312" pitchFamily="49" charset="-122"/>
                <a:cs typeface="Times New Roman" panose="02020603050405020304" pitchFamily="18" charset="0"/>
              </a:rPr>
              <a:t>O</a:t>
            </a:r>
            <a:r>
              <a:rPr lang="en-US" altLang="zh-CN" sz="2400" dirty="0">
                <a:effectLst/>
                <a:latin typeface="Times New Roman" panose="02020603050405020304" pitchFamily="18" charset="0"/>
                <a:ea typeface="楷体_GB2312" pitchFamily="49" charset="-122"/>
                <a:cs typeface="Times New Roman" panose="02020603050405020304" pitchFamily="18" charset="0"/>
              </a:rPr>
              <a:t>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
          <p:cNvSpPr>
            <a:spLocks noGrp="1"/>
          </p:cNvSpPr>
          <p:nvPr>
            <p:ph type="title"/>
          </p:nvPr>
        </p:nvSpPr>
        <p:spPr>
          <a:xfrm>
            <a:off x="251520" y="315913"/>
            <a:ext cx="6609655" cy="676275"/>
          </a:xfrm>
        </p:spPr>
        <p:txBody>
          <a:bodyPr/>
          <a:lstStyle/>
          <a:p>
            <a:r>
              <a:rPr lang="zh-CN" altLang="en-US" dirty="0"/>
              <a:t>本章复习</a:t>
            </a:r>
          </a:p>
        </p:txBody>
      </p:sp>
      <p:sp>
        <p:nvSpPr>
          <p:cNvPr id="3" name="内容占位符 2"/>
          <p:cNvSpPr>
            <a:spLocks noGrp="1"/>
          </p:cNvSpPr>
          <p:nvPr>
            <p:ph idx="1"/>
          </p:nvPr>
        </p:nvSpPr>
        <p:spPr>
          <a:xfrm>
            <a:off x="251521" y="1017660"/>
            <a:ext cx="8496944" cy="5545137"/>
          </a:xfrm>
        </p:spPr>
        <p:txBody>
          <a:bodyPr/>
          <a:lstStyle/>
          <a:p>
            <a:pPr marL="0" indent="0">
              <a:buNone/>
              <a:defRPr/>
            </a:pPr>
            <a:r>
              <a:rPr lang="zh-CN" altLang="en-US" u="sng" dirty="0">
                <a:solidFill>
                  <a:srgbClr val="FF0000"/>
                </a:solidFill>
                <a:effectLst/>
                <a:latin typeface="Times New Roman" panose="02020603050405020304" pitchFamily="18" charset="0"/>
                <a:cs typeface="Times New Roman" panose="02020603050405020304" pitchFamily="18" charset="0"/>
              </a:rPr>
              <a:t>基本概念</a:t>
            </a:r>
            <a:endParaRPr lang="en-US" altLang="zh-CN" u="sng" dirty="0">
              <a:solidFill>
                <a:srgbClr val="FF0000"/>
              </a:solidFill>
              <a:effectLst/>
              <a:latin typeface="Times New Roman" panose="02020603050405020304" pitchFamily="18" charset="0"/>
              <a:cs typeface="Times New Roman" panose="02020603050405020304" pitchFamily="18" charset="0"/>
            </a:endParaRPr>
          </a:p>
          <a:p>
            <a:pPr>
              <a:buClrTx/>
              <a:defRPr/>
            </a:pPr>
            <a:r>
              <a:rPr lang="zh-CN" altLang="en-US" dirty="0">
                <a:effectLst/>
                <a:latin typeface="Times New Roman" panose="02020603050405020304" pitchFamily="18" charset="0"/>
                <a:cs typeface="Times New Roman" panose="02020603050405020304" pitchFamily="18" charset="0"/>
              </a:rPr>
              <a:t>聚集状态、原子模型、玻尔理论、波粒二象性、波函数和原子轨道、四个量子数、核外电子排布和元素周期律。</a:t>
            </a:r>
            <a:endParaRPr lang="en-US" altLang="zh-CN" dirty="0">
              <a:effectLst/>
              <a:latin typeface="Times New Roman" panose="02020603050405020304" pitchFamily="18" charset="0"/>
              <a:cs typeface="Times New Roman" panose="02020603050405020304" pitchFamily="18" charset="0"/>
            </a:endParaRPr>
          </a:p>
          <a:p>
            <a:pPr>
              <a:buClrTx/>
              <a:defRPr/>
            </a:pPr>
            <a:r>
              <a:rPr lang="zh-CN" altLang="en-US" dirty="0">
                <a:effectLst/>
                <a:latin typeface="Times New Roman" panose="02020603050405020304" pitchFamily="18" charset="0"/>
                <a:cs typeface="Times New Roman" panose="02020603050405020304" pitchFamily="18" charset="0"/>
              </a:rPr>
              <a:t>化学键与分子结构、价键理论、分子轨道理论杂化轨道理论。</a:t>
            </a:r>
            <a:endParaRPr lang="en-US" altLang="zh-CN" dirty="0">
              <a:effectLst/>
              <a:latin typeface="Times New Roman" panose="02020603050405020304" pitchFamily="18" charset="0"/>
              <a:cs typeface="Times New Roman" panose="02020603050405020304" pitchFamily="18" charset="0"/>
            </a:endParaRPr>
          </a:p>
          <a:p>
            <a:pPr>
              <a:buClrTx/>
              <a:defRPr/>
            </a:pPr>
            <a:r>
              <a:rPr lang="zh-CN" altLang="en-US" dirty="0">
                <a:effectLst/>
                <a:latin typeface="Times New Roman" panose="02020603050405020304" pitchFamily="18" charset="0"/>
                <a:cs typeface="Times New Roman" panose="02020603050405020304" pitchFamily="18" charset="0"/>
              </a:rPr>
              <a:t>离子键、共价键、分子间力和氢键的定义和区别。</a:t>
            </a:r>
            <a:endParaRPr lang="en-US" altLang="zh-CN" dirty="0">
              <a:effectLst/>
              <a:latin typeface="Times New Roman" panose="02020603050405020304" pitchFamily="18" charset="0"/>
              <a:cs typeface="Times New Roman" panose="02020603050405020304" pitchFamily="18" charset="0"/>
            </a:endParaRPr>
          </a:p>
          <a:p>
            <a:pPr>
              <a:buClrTx/>
              <a:defRPr/>
            </a:pPr>
            <a:r>
              <a:rPr lang="en-US" altLang="zh-CN" dirty="0" err="1">
                <a:effectLst/>
                <a:latin typeface="Times New Roman" panose="02020603050405020304" pitchFamily="18" charset="0"/>
                <a:cs typeface="Times New Roman" panose="02020603050405020304" pitchFamily="18" charset="0"/>
              </a:rPr>
              <a:t>sp</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sp</a:t>
            </a:r>
            <a:r>
              <a:rPr lang="en-US" altLang="zh-CN" baseline="30000" dirty="0">
                <a:effectLst/>
                <a:latin typeface="Times New Roman" panose="02020603050405020304" pitchFamily="18" charset="0"/>
                <a:cs typeface="Times New Roman" panose="02020603050405020304" pitchFamily="18" charset="0"/>
              </a:rPr>
              <a:t>2</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sp</a:t>
            </a:r>
            <a:r>
              <a:rPr lang="en-US" altLang="zh-CN" baseline="30000" dirty="0">
                <a:effectLst/>
                <a:latin typeface="Times New Roman" panose="02020603050405020304" pitchFamily="18" charset="0"/>
                <a:cs typeface="Times New Roman" panose="02020603050405020304" pitchFamily="18" charset="0"/>
              </a:rPr>
              <a:t>3</a:t>
            </a:r>
            <a:r>
              <a:rPr lang="zh-CN" altLang="en-US" dirty="0">
                <a:effectLst/>
                <a:latin typeface="Times New Roman" panose="02020603050405020304" pitchFamily="18" charset="0"/>
                <a:cs typeface="Times New Roman" panose="02020603050405020304" pitchFamily="18" charset="0"/>
              </a:rPr>
              <a:t>和不等性</a:t>
            </a:r>
            <a:r>
              <a:rPr lang="en-US" altLang="zh-CN" dirty="0">
                <a:effectLst/>
                <a:latin typeface="Times New Roman" panose="02020603050405020304" pitchFamily="18" charset="0"/>
                <a:cs typeface="Times New Roman" panose="02020603050405020304" pitchFamily="18" charset="0"/>
              </a:rPr>
              <a:t>sp</a:t>
            </a:r>
            <a:r>
              <a:rPr lang="en-US" altLang="zh-CN" baseline="30000" dirty="0">
                <a:effectLst/>
                <a:latin typeface="Times New Roman" panose="02020603050405020304" pitchFamily="18" charset="0"/>
                <a:cs typeface="Times New Roman" panose="02020603050405020304" pitchFamily="18" charset="0"/>
              </a:rPr>
              <a:t>3</a:t>
            </a:r>
            <a:r>
              <a:rPr lang="zh-CN" altLang="en-US" dirty="0">
                <a:effectLst/>
                <a:latin typeface="Times New Roman" panose="02020603050405020304" pitchFamily="18" charset="0"/>
                <a:cs typeface="Times New Roman" panose="02020603050405020304" pitchFamily="18" charset="0"/>
              </a:rPr>
              <a:t>杂化轨道与分子构型的关系。</a:t>
            </a:r>
            <a:endParaRPr lang="en-US" altLang="zh-CN" dirty="0">
              <a:effectLst/>
              <a:latin typeface="Times New Roman" panose="02020603050405020304" pitchFamily="18" charset="0"/>
              <a:cs typeface="Times New Roman" panose="02020603050405020304" pitchFamily="18" charset="0"/>
            </a:endParaRPr>
          </a:p>
          <a:p>
            <a:pPr>
              <a:buClrTx/>
              <a:defRPr/>
            </a:pPr>
            <a:r>
              <a:rPr lang="zh-CN" altLang="en-US" dirty="0">
                <a:effectLst/>
                <a:latin typeface="Times New Roman" panose="02020603050405020304" pitchFamily="18" charset="0"/>
                <a:cs typeface="Times New Roman" panose="02020603050405020304" pitchFamily="18" charset="0"/>
              </a:rPr>
              <a:t>离子晶体、原子晶体、分子晶体以及过渡晶体的物理通性。</a:t>
            </a:r>
            <a:endParaRPr lang="en-US" altLang="zh-CN" dirty="0">
              <a:effectLst/>
              <a:latin typeface="Times New Roman" panose="02020603050405020304" pitchFamily="18" charset="0"/>
              <a:cs typeface="Times New Roman" panose="02020603050405020304" pitchFamily="18" charset="0"/>
            </a:endParaRPr>
          </a:p>
          <a:p>
            <a:pPr>
              <a:defRPr/>
            </a:pPr>
            <a:endParaRPr lang="en-US" altLang="zh-CN" dirty="0">
              <a:solidFill>
                <a:srgbClr val="C00000"/>
              </a:solidFill>
              <a:effectLst/>
              <a:latin typeface="Times New Roman" panose="02020603050405020304" pitchFamily="18" charset="0"/>
              <a:cs typeface="Times New Roman" panose="02020603050405020304" pitchFamily="18" charset="0"/>
            </a:endParaRPr>
          </a:p>
          <a:p>
            <a:pPr>
              <a:defRPr/>
            </a:pPr>
            <a:endParaRPr lang="en-US" altLang="zh-CN" dirty="0">
              <a:effectLst/>
              <a:latin typeface="Times New Roman" panose="02020603050405020304" pitchFamily="18" charset="0"/>
              <a:cs typeface="Times New Roman" panose="02020603050405020304" pitchFamily="18" charset="0"/>
            </a:endParaRPr>
          </a:p>
          <a:p>
            <a:pPr>
              <a:defRPr/>
            </a:pPr>
            <a:endParaRPr lang="zh-CN" altLang="en-US" dirty="0">
              <a:effectLst/>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10" name="Rectangle 2"/>
          <p:cNvSpPr>
            <a:spLocks noChangeArrowheads="1"/>
          </p:cNvSpPr>
          <p:nvPr/>
        </p:nvSpPr>
        <p:spPr bwMode="auto">
          <a:xfrm>
            <a:off x="323850" y="981075"/>
            <a:ext cx="8424863" cy="3970338"/>
          </a:xfrm>
          <a:prstGeom prst="rect">
            <a:avLst/>
          </a:prstGeom>
          <a:noFill/>
          <a:ln w="9525">
            <a:noFill/>
            <a:miter lim="800000"/>
            <a:headEnd/>
            <a:tailEnd/>
          </a:ln>
          <a:effectLst/>
        </p:spPr>
        <p:txBody>
          <a:bodyPr>
            <a:spAutoFit/>
          </a:bodyPr>
          <a:lstStyle/>
          <a:p>
            <a:pPr>
              <a:lnSpc>
                <a:spcPct val="150000"/>
              </a:lnSpc>
              <a:buClr>
                <a:schemeClr val="bg1"/>
              </a:buClr>
              <a:buSzPct val="80000"/>
              <a:defRPr/>
            </a:pPr>
            <a:r>
              <a:rPr kumimoji="1" lang="zh-CN" altLang="en-US" sz="2400" dirty="0">
                <a:solidFill>
                  <a:srgbClr val="000000"/>
                </a:solidFill>
                <a:effectLst>
                  <a:outerShdw blurRad="38100" dist="38100" dir="2700000" algn="tl">
                    <a:srgbClr val="FFFFFF"/>
                  </a:outerShdw>
                </a:effectLst>
                <a:latin typeface="Times New Roman" pitchFamily="18" charset="0"/>
                <a:ea typeface="楷体_GB2312" pitchFamily="49" charset="-122"/>
              </a:rPr>
              <a:t>      </a:t>
            </a: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rPr>
              <a:t>道尔顿用来表示原子的符号，是最早的元素符号。图中他给出的许多分子组成是错误的。这给人以历史的教训</a:t>
            </a:r>
            <a:r>
              <a:rPr kumimoji="1" lang="en-US" altLang="zh-CN" sz="2400" b="1" dirty="0">
                <a:solidFill>
                  <a:srgbClr val="000000"/>
                </a:solidFill>
                <a:effectLst>
                  <a:outerShdw blurRad="38100" dist="38100" dir="2700000" algn="tl">
                    <a:srgbClr val="FFFFFF"/>
                  </a:outerShdw>
                </a:effectLst>
                <a:latin typeface="华文仿宋"/>
                <a:ea typeface="华文仿宋" pitchFamily="2" charset="-122"/>
              </a:rPr>
              <a:t>——</a:t>
            </a: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rPr>
              <a:t>要揭示科学的真理不能光凭</a:t>
            </a:r>
          </a:p>
          <a:p>
            <a:pPr>
              <a:lnSpc>
                <a:spcPct val="150000"/>
              </a:lnSpc>
              <a:buClr>
                <a:schemeClr val="bg1"/>
              </a:buClr>
              <a:buSzPct val="80000"/>
              <a:defRPr/>
            </a:pP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rPr>
              <a:t>想象，客观世界的复杂</a:t>
            </a:r>
          </a:p>
          <a:p>
            <a:pPr>
              <a:lnSpc>
                <a:spcPct val="150000"/>
              </a:lnSpc>
              <a:buClr>
                <a:schemeClr val="bg1"/>
              </a:buClr>
              <a:buSzPct val="80000"/>
              <a:defRPr/>
            </a:pP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rPr>
              <a:t>性不会因为人类或某个</a:t>
            </a:r>
          </a:p>
          <a:p>
            <a:pPr>
              <a:lnSpc>
                <a:spcPct val="150000"/>
              </a:lnSpc>
              <a:buClr>
                <a:schemeClr val="bg1"/>
              </a:buClr>
              <a:buSzPct val="80000"/>
              <a:defRPr/>
            </a:pP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rPr>
              <a:t>人主观意念的简单化而</a:t>
            </a:r>
          </a:p>
          <a:p>
            <a:pPr>
              <a:lnSpc>
                <a:spcPct val="150000"/>
              </a:lnSpc>
              <a:buClr>
                <a:schemeClr val="bg1"/>
              </a:buClr>
              <a:buSzPct val="80000"/>
              <a:defRPr/>
            </a:pP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rPr>
              <a:t>改变。</a:t>
            </a:r>
          </a:p>
        </p:txBody>
      </p:sp>
      <p:sp>
        <p:nvSpPr>
          <p:cNvPr id="21507" name="Rectangle 3"/>
          <p:cNvSpPr>
            <a:spLocks noChangeArrowheads="1"/>
          </p:cNvSpPr>
          <p:nvPr/>
        </p:nvSpPr>
        <p:spPr bwMode="auto">
          <a:xfrm>
            <a:off x="323850" y="5013325"/>
            <a:ext cx="3838575" cy="1176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55000"/>
              </a:lnSpc>
              <a:spcBef>
                <a:spcPct val="100000"/>
              </a:spcBef>
              <a:buClr>
                <a:schemeClr val="bg1"/>
              </a:buClr>
              <a:buFontTx/>
              <a:buNone/>
            </a:pPr>
            <a:r>
              <a:rPr kumimoji="1" lang="zh-CN" altLang="en-US" sz="2400" dirty="0">
                <a:solidFill>
                  <a:srgbClr val="FF0000"/>
                </a:solidFill>
                <a:latin typeface="Times New Roman" pitchFamily="18" charset="0"/>
              </a:rPr>
              <a:t>尽管如此，道尔顿原子论极大地推动了化学的发展。</a:t>
            </a:r>
          </a:p>
        </p:txBody>
      </p:sp>
      <p:grpSp>
        <p:nvGrpSpPr>
          <p:cNvPr id="21508" name="Group 4"/>
          <p:cNvGrpSpPr>
            <a:grpSpLocks/>
          </p:cNvGrpSpPr>
          <p:nvPr/>
        </p:nvGrpSpPr>
        <p:grpSpPr bwMode="auto">
          <a:xfrm>
            <a:off x="4140200" y="2205038"/>
            <a:ext cx="4535488" cy="4218888"/>
            <a:chOff x="2448" y="1200"/>
            <a:chExt cx="2928" cy="2749"/>
          </a:xfrm>
        </p:grpSpPr>
        <p:sp>
          <p:nvSpPr>
            <p:cNvPr id="21511" name="Oval 5"/>
            <p:cNvSpPr>
              <a:spLocks noChangeArrowheads="1"/>
            </p:cNvSpPr>
            <p:nvPr/>
          </p:nvSpPr>
          <p:spPr bwMode="auto">
            <a:xfrm>
              <a:off x="2726" y="1200"/>
              <a:ext cx="325" cy="297"/>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12" name="Oval 6" descr="宽上对角线"/>
            <p:cNvSpPr>
              <a:spLocks noChangeArrowheads="1"/>
            </p:cNvSpPr>
            <p:nvPr/>
          </p:nvSpPr>
          <p:spPr bwMode="auto">
            <a:xfrm>
              <a:off x="4772" y="1200"/>
              <a:ext cx="325" cy="297"/>
            </a:xfrm>
            <a:prstGeom prst="ellipse">
              <a:avLst/>
            </a:prstGeom>
            <a:pattFill prst="wdUpDiag">
              <a:fgClr>
                <a:srgbClr val="000000"/>
              </a:fgClr>
              <a:bgClr>
                <a:srgbClr val="FFFFFF"/>
              </a:bgClr>
            </a:pattFill>
            <a:ln w="2857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13" name="Oval 7"/>
            <p:cNvSpPr>
              <a:spLocks noChangeArrowheads="1"/>
            </p:cNvSpPr>
            <p:nvPr/>
          </p:nvSpPr>
          <p:spPr bwMode="auto">
            <a:xfrm>
              <a:off x="3312" y="1200"/>
              <a:ext cx="326" cy="297"/>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14" name="Oval 8"/>
            <p:cNvSpPr>
              <a:spLocks noChangeArrowheads="1"/>
            </p:cNvSpPr>
            <p:nvPr/>
          </p:nvSpPr>
          <p:spPr bwMode="auto">
            <a:xfrm>
              <a:off x="2880" y="1344"/>
              <a:ext cx="46" cy="43"/>
            </a:xfrm>
            <a:prstGeom prst="ellipse">
              <a:avLst/>
            </a:prstGeom>
            <a:solidFill>
              <a:srgbClr val="000000"/>
            </a:solidFill>
            <a:ln w="9525">
              <a:solidFill>
                <a:schemeClr val="bg2"/>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grpSp>
          <p:nvGrpSpPr>
            <p:cNvPr id="21515" name="Group 9"/>
            <p:cNvGrpSpPr>
              <a:grpSpLocks/>
            </p:cNvGrpSpPr>
            <p:nvPr/>
          </p:nvGrpSpPr>
          <p:grpSpPr bwMode="auto">
            <a:xfrm>
              <a:off x="4028" y="1200"/>
              <a:ext cx="325" cy="297"/>
              <a:chOff x="3936" y="1344"/>
              <a:chExt cx="336" cy="336"/>
            </a:xfrm>
          </p:grpSpPr>
          <p:sp>
            <p:nvSpPr>
              <p:cNvPr id="21595" name="Oval 10"/>
              <p:cNvSpPr>
                <a:spLocks noChangeArrowheads="1"/>
              </p:cNvSpPr>
              <p:nvPr/>
            </p:nvSpPr>
            <p:spPr bwMode="auto">
              <a:xfrm>
                <a:off x="3936" y="1344"/>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96" name="Line 11"/>
              <p:cNvSpPr>
                <a:spLocks noChangeShapeType="1"/>
              </p:cNvSpPr>
              <p:nvPr/>
            </p:nvSpPr>
            <p:spPr bwMode="auto">
              <a:xfrm>
                <a:off x="4128" y="1344"/>
                <a:ext cx="0" cy="3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21516" name="Group 12"/>
            <p:cNvGrpSpPr>
              <a:grpSpLocks/>
            </p:cNvGrpSpPr>
            <p:nvPr/>
          </p:nvGrpSpPr>
          <p:grpSpPr bwMode="auto">
            <a:xfrm>
              <a:off x="2726" y="1794"/>
              <a:ext cx="325" cy="297"/>
              <a:chOff x="2592" y="1824"/>
              <a:chExt cx="336" cy="336"/>
            </a:xfrm>
          </p:grpSpPr>
          <p:sp>
            <p:nvSpPr>
              <p:cNvPr id="21591" name="Oval 13"/>
              <p:cNvSpPr>
                <a:spLocks noChangeArrowheads="1"/>
              </p:cNvSpPr>
              <p:nvPr/>
            </p:nvSpPr>
            <p:spPr bwMode="auto">
              <a:xfrm>
                <a:off x="2592" y="1824"/>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92" name="Line 14"/>
              <p:cNvSpPr>
                <a:spLocks noChangeShapeType="1"/>
              </p:cNvSpPr>
              <p:nvPr/>
            </p:nvSpPr>
            <p:spPr bwMode="auto">
              <a:xfrm flipV="1">
                <a:off x="2784" y="1824"/>
                <a:ext cx="0" cy="1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93" name="Line 15"/>
              <p:cNvSpPr>
                <a:spLocks noChangeShapeType="1"/>
              </p:cNvSpPr>
              <p:nvPr/>
            </p:nvSpPr>
            <p:spPr bwMode="auto">
              <a:xfrm flipV="1">
                <a:off x="2640" y="2016"/>
                <a:ext cx="144"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94" name="Line 16"/>
              <p:cNvSpPr>
                <a:spLocks noChangeShapeType="1"/>
              </p:cNvSpPr>
              <p:nvPr/>
            </p:nvSpPr>
            <p:spPr bwMode="auto">
              <a:xfrm flipH="1" flipV="1">
                <a:off x="2784" y="2016"/>
                <a:ext cx="96"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21517" name="Group 17"/>
            <p:cNvGrpSpPr>
              <a:grpSpLocks/>
            </p:cNvGrpSpPr>
            <p:nvPr/>
          </p:nvGrpSpPr>
          <p:grpSpPr bwMode="auto">
            <a:xfrm>
              <a:off x="3330" y="1794"/>
              <a:ext cx="326" cy="297"/>
              <a:chOff x="1680" y="1344"/>
              <a:chExt cx="288" cy="288"/>
            </a:xfrm>
          </p:grpSpPr>
          <p:sp>
            <p:nvSpPr>
              <p:cNvPr id="21588" name="Oval 18"/>
              <p:cNvSpPr>
                <a:spLocks noChangeArrowheads="1"/>
              </p:cNvSpPr>
              <p:nvPr/>
            </p:nvSpPr>
            <p:spPr bwMode="auto">
              <a:xfrm>
                <a:off x="1680" y="1344"/>
                <a:ext cx="288" cy="288"/>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89" name="Line 19"/>
              <p:cNvSpPr>
                <a:spLocks noChangeShapeType="1"/>
              </p:cNvSpPr>
              <p:nvPr/>
            </p:nvSpPr>
            <p:spPr bwMode="auto">
              <a:xfrm flipH="1" flipV="1">
                <a:off x="1680" y="1488"/>
                <a:ext cx="28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90" name="Line 20"/>
              <p:cNvSpPr>
                <a:spLocks noChangeShapeType="1"/>
              </p:cNvSpPr>
              <p:nvPr/>
            </p:nvSpPr>
            <p:spPr bwMode="auto">
              <a:xfrm flipV="1">
                <a:off x="1824" y="1344"/>
                <a:ext cx="0" cy="2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21518" name="Oval 21"/>
            <p:cNvSpPr>
              <a:spLocks noChangeArrowheads="1"/>
            </p:cNvSpPr>
            <p:nvPr/>
          </p:nvSpPr>
          <p:spPr bwMode="auto">
            <a:xfrm>
              <a:off x="4028" y="1794"/>
              <a:ext cx="325" cy="297"/>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19" name="Line 22"/>
            <p:cNvSpPr>
              <a:spLocks noChangeShapeType="1"/>
            </p:cNvSpPr>
            <p:nvPr/>
          </p:nvSpPr>
          <p:spPr bwMode="auto">
            <a:xfrm>
              <a:off x="4214" y="1794"/>
              <a:ext cx="0" cy="29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20" name="Line 23"/>
            <p:cNvSpPr>
              <a:spLocks noChangeShapeType="1"/>
            </p:cNvSpPr>
            <p:nvPr/>
          </p:nvSpPr>
          <p:spPr bwMode="auto">
            <a:xfrm>
              <a:off x="4121" y="1836"/>
              <a:ext cx="0" cy="2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21" name="Line 24"/>
            <p:cNvSpPr>
              <a:spLocks noChangeShapeType="1"/>
            </p:cNvSpPr>
            <p:nvPr/>
          </p:nvSpPr>
          <p:spPr bwMode="auto">
            <a:xfrm>
              <a:off x="4307" y="1836"/>
              <a:ext cx="0" cy="21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21522" name="Group 25"/>
            <p:cNvGrpSpPr>
              <a:grpSpLocks/>
            </p:cNvGrpSpPr>
            <p:nvPr/>
          </p:nvGrpSpPr>
          <p:grpSpPr bwMode="auto">
            <a:xfrm>
              <a:off x="2493" y="2430"/>
              <a:ext cx="651" cy="297"/>
              <a:chOff x="2352" y="2352"/>
              <a:chExt cx="672" cy="336"/>
            </a:xfrm>
          </p:grpSpPr>
          <p:sp>
            <p:nvSpPr>
              <p:cNvPr id="21584" name="Oval 26"/>
              <p:cNvSpPr>
                <a:spLocks noChangeArrowheads="1"/>
              </p:cNvSpPr>
              <p:nvPr/>
            </p:nvSpPr>
            <p:spPr bwMode="auto">
              <a:xfrm>
                <a:off x="2688" y="2352"/>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grpSp>
            <p:nvGrpSpPr>
              <p:cNvPr id="21585" name="Group 27"/>
              <p:cNvGrpSpPr>
                <a:grpSpLocks/>
              </p:cNvGrpSpPr>
              <p:nvPr/>
            </p:nvGrpSpPr>
            <p:grpSpPr bwMode="auto">
              <a:xfrm>
                <a:off x="2352" y="2352"/>
                <a:ext cx="336" cy="336"/>
                <a:chOff x="3168" y="1344"/>
                <a:chExt cx="336" cy="336"/>
              </a:xfrm>
            </p:grpSpPr>
            <p:sp>
              <p:nvSpPr>
                <p:cNvPr id="21586" name="Oval 28"/>
                <p:cNvSpPr>
                  <a:spLocks noChangeArrowheads="1"/>
                </p:cNvSpPr>
                <p:nvPr/>
              </p:nvSpPr>
              <p:spPr bwMode="auto">
                <a:xfrm>
                  <a:off x="3168" y="1344"/>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87" name="Oval 29"/>
                <p:cNvSpPr>
                  <a:spLocks noChangeArrowheads="1"/>
                </p:cNvSpPr>
                <p:nvPr/>
              </p:nvSpPr>
              <p:spPr bwMode="auto">
                <a:xfrm>
                  <a:off x="3312" y="1488"/>
                  <a:ext cx="48" cy="48"/>
                </a:xfrm>
                <a:prstGeom prst="ellipse">
                  <a:avLst/>
                </a:prstGeom>
                <a:solidFill>
                  <a:srgbClr val="000000"/>
                </a:solidFill>
                <a:ln w="9525">
                  <a:solidFill>
                    <a:schemeClr val="bg2"/>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grpSp>
        </p:grpSp>
        <p:grpSp>
          <p:nvGrpSpPr>
            <p:cNvPr id="21523" name="Group 30"/>
            <p:cNvGrpSpPr>
              <a:grpSpLocks/>
            </p:cNvGrpSpPr>
            <p:nvPr/>
          </p:nvGrpSpPr>
          <p:grpSpPr bwMode="auto">
            <a:xfrm>
              <a:off x="4224" y="2400"/>
              <a:ext cx="976" cy="297"/>
              <a:chOff x="4128" y="2352"/>
              <a:chExt cx="1008" cy="336"/>
            </a:xfrm>
          </p:grpSpPr>
          <p:grpSp>
            <p:nvGrpSpPr>
              <p:cNvPr id="21578" name="Group 31"/>
              <p:cNvGrpSpPr>
                <a:grpSpLocks/>
              </p:cNvGrpSpPr>
              <p:nvPr/>
            </p:nvGrpSpPr>
            <p:grpSpPr bwMode="auto">
              <a:xfrm>
                <a:off x="4464" y="2352"/>
                <a:ext cx="336" cy="336"/>
                <a:chOff x="1680" y="1344"/>
                <a:chExt cx="288" cy="288"/>
              </a:xfrm>
            </p:grpSpPr>
            <p:sp>
              <p:nvSpPr>
                <p:cNvPr id="21581" name="Oval 32"/>
                <p:cNvSpPr>
                  <a:spLocks noChangeArrowheads="1"/>
                </p:cNvSpPr>
                <p:nvPr/>
              </p:nvSpPr>
              <p:spPr bwMode="auto">
                <a:xfrm>
                  <a:off x="1680" y="1344"/>
                  <a:ext cx="288" cy="288"/>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82" name="Line 33"/>
                <p:cNvSpPr>
                  <a:spLocks noChangeShapeType="1"/>
                </p:cNvSpPr>
                <p:nvPr/>
              </p:nvSpPr>
              <p:spPr bwMode="auto">
                <a:xfrm flipH="1" flipV="1">
                  <a:off x="1680" y="1488"/>
                  <a:ext cx="28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83" name="Line 34"/>
                <p:cNvSpPr>
                  <a:spLocks noChangeShapeType="1"/>
                </p:cNvSpPr>
                <p:nvPr/>
              </p:nvSpPr>
              <p:spPr bwMode="auto">
                <a:xfrm flipV="1">
                  <a:off x="1824" y="1344"/>
                  <a:ext cx="0" cy="2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21579" name="Oval 35"/>
              <p:cNvSpPr>
                <a:spLocks noChangeArrowheads="1"/>
              </p:cNvSpPr>
              <p:nvPr/>
            </p:nvSpPr>
            <p:spPr bwMode="auto">
              <a:xfrm>
                <a:off x="4128" y="2352"/>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80" name="Oval 36"/>
              <p:cNvSpPr>
                <a:spLocks noChangeArrowheads="1"/>
              </p:cNvSpPr>
              <p:nvPr/>
            </p:nvSpPr>
            <p:spPr bwMode="auto">
              <a:xfrm>
                <a:off x="4800" y="2352"/>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grpSp>
        <p:grpSp>
          <p:nvGrpSpPr>
            <p:cNvPr id="21524" name="Group 37"/>
            <p:cNvGrpSpPr>
              <a:grpSpLocks/>
            </p:cNvGrpSpPr>
            <p:nvPr/>
          </p:nvGrpSpPr>
          <p:grpSpPr bwMode="auto">
            <a:xfrm>
              <a:off x="2586" y="3024"/>
              <a:ext cx="605" cy="594"/>
              <a:chOff x="2400" y="2880"/>
              <a:chExt cx="624" cy="672"/>
            </a:xfrm>
          </p:grpSpPr>
          <p:grpSp>
            <p:nvGrpSpPr>
              <p:cNvPr id="21571" name="Group 38"/>
              <p:cNvGrpSpPr>
                <a:grpSpLocks/>
              </p:cNvGrpSpPr>
              <p:nvPr/>
            </p:nvGrpSpPr>
            <p:grpSpPr bwMode="auto">
              <a:xfrm>
                <a:off x="2688" y="3072"/>
                <a:ext cx="336" cy="336"/>
                <a:chOff x="3936" y="1776"/>
                <a:chExt cx="336" cy="336"/>
              </a:xfrm>
            </p:grpSpPr>
            <p:sp>
              <p:nvSpPr>
                <p:cNvPr id="21574" name="Oval 39"/>
                <p:cNvSpPr>
                  <a:spLocks noChangeArrowheads="1"/>
                </p:cNvSpPr>
                <p:nvPr/>
              </p:nvSpPr>
              <p:spPr bwMode="auto">
                <a:xfrm>
                  <a:off x="3936" y="1776"/>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75" name="Line 40"/>
                <p:cNvSpPr>
                  <a:spLocks noChangeShapeType="1"/>
                </p:cNvSpPr>
                <p:nvPr/>
              </p:nvSpPr>
              <p:spPr bwMode="auto">
                <a:xfrm>
                  <a:off x="4128" y="1776"/>
                  <a:ext cx="0" cy="3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76" name="Line 41"/>
                <p:cNvSpPr>
                  <a:spLocks noChangeShapeType="1"/>
                </p:cNvSpPr>
                <p:nvPr/>
              </p:nvSpPr>
              <p:spPr bwMode="auto">
                <a:xfrm>
                  <a:off x="4032" y="1824"/>
                  <a:ext cx="0" cy="2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77" name="Line 42"/>
                <p:cNvSpPr>
                  <a:spLocks noChangeShapeType="1"/>
                </p:cNvSpPr>
                <p:nvPr/>
              </p:nvSpPr>
              <p:spPr bwMode="auto">
                <a:xfrm>
                  <a:off x="4224" y="1824"/>
                  <a:ext cx="0" cy="24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21572" name="Oval 43"/>
              <p:cNvSpPr>
                <a:spLocks noChangeArrowheads="1"/>
              </p:cNvSpPr>
              <p:nvPr/>
            </p:nvSpPr>
            <p:spPr bwMode="auto">
              <a:xfrm>
                <a:off x="2400" y="2880"/>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73" name="Oval 44"/>
              <p:cNvSpPr>
                <a:spLocks noChangeArrowheads="1"/>
              </p:cNvSpPr>
              <p:nvPr/>
            </p:nvSpPr>
            <p:spPr bwMode="auto">
              <a:xfrm>
                <a:off x="2400" y="3216"/>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grpSp>
        <p:grpSp>
          <p:nvGrpSpPr>
            <p:cNvPr id="21525" name="Group 45"/>
            <p:cNvGrpSpPr>
              <a:grpSpLocks/>
            </p:cNvGrpSpPr>
            <p:nvPr/>
          </p:nvGrpSpPr>
          <p:grpSpPr bwMode="auto">
            <a:xfrm>
              <a:off x="4818" y="1794"/>
              <a:ext cx="326" cy="297"/>
              <a:chOff x="4704" y="1776"/>
              <a:chExt cx="336" cy="336"/>
            </a:xfrm>
          </p:grpSpPr>
          <p:sp>
            <p:nvSpPr>
              <p:cNvPr id="21564" name="Line 46"/>
              <p:cNvSpPr>
                <a:spLocks noChangeShapeType="1"/>
              </p:cNvSpPr>
              <p:nvPr/>
            </p:nvSpPr>
            <p:spPr bwMode="auto">
              <a:xfrm>
                <a:off x="4896" y="2016"/>
                <a:ext cx="0"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65" name="Oval 47"/>
              <p:cNvSpPr>
                <a:spLocks noChangeArrowheads="1"/>
              </p:cNvSpPr>
              <p:nvPr/>
            </p:nvSpPr>
            <p:spPr bwMode="auto">
              <a:xfrm>
                <a:off x="4704" y="1776"/>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66" name="Line 48"/>
              <p:cNvSpPr>
                <a:spLocks noChangeShapeType="1"/>
              </p:cNvSpPr>
              <p:nvPr/>
            </p:nvSpPr>
            <p:spPr bwMode="auto">
              <a:xfrm>
                <a:off x="4896" y="1776"/>
                <a:ext cx="0"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67" name="Line 49"/>
              <p:cNvSpPr>
                <a:spLocks noChangeShapeType="1"/>
              </p:cNvSpPr>
              <p:nvPr/>
            </p:nvSpPr>
            <p:spPr bwMode="auto">
              <a:xfrm flipH="1">
                <a:off x="4896" y="1824"/>
                <a:ext cx="96"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68" name="Line 50"/>
              <p:cNvSpPr>
                <a:spLocks noChangeShapeType="1"/>
              </p:cNvSpPr>
              <p:nvPr/>
            </p:nvSpPr>
            <p:spPr bwMode="auto">
              <a:xfrm flipH="1">
                <a:off x="4752" y="1968"/>
                <a:ext cx="96"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69" name="Line 51"/>
              <p:cNvSpPr>
                <a:spLocks noChangeShapeType="1"/>
              </p:cNvSpPr>
              <p:nvPr/>
            </p:nvSpPr>
            <p:spPr bwMode="auto">
              <a:xfrm>
                <a:off x="4944" y="1968"/>
                <a:ext cx="96" cy="4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70" name="Line 52"/>
              <p:cNvSpPr>
                <a:spLocks noChangeShapeType="1"/>
              </p:cNvSpPr>
              <p:nvPr/>
            </p:nvSpPr>
            <p:spPr bwMode="auto">
              <a:xfrm>
                <a:off x="4704" y="1872"/>
                <a:ext cx="96" cy="4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21526" name="Group 53"/>
            <p:cNvGrpSpPr>
              <a:grpSpLocks/>
            </p:cNvGrpSpPr>
            <p:nvPr/>
          </p:nvGrpSpPr>
          <p:grpSpPr bwMode="auto">
            <a:xfrm>
              <a:off x="3516" y="2982"/>
              <a:ext cx="558" cy="636"/>
              <a:chOff x="3456" y="3072"/>
              <a:chExt cx="576" cy="720"/>
            </a:xfrm>
          </p:grpSpPr>
          <p:sp>
            <p:nvSpPr>
              <p:cNvPr id="21554" name="Line 54"/>
              <p:cNvSpPr>
                <a:spLocks noChangeShapeType="1"/>
              </p:cNvSpPr>
              <p:nvPr/>
            </p:nvSpPr>
            <p:spPr bwMode="auto">
              <a:xfrm>
                <a:off x="3888" y="3504"/>
                <a:ext cx="0"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55" name="Oval 55"/>
              <p:cNvSpPr>
                <a:spLocks noChangeArrowheads="1"/>
              </p:cNvSpPr>
              <p:nvPr/>
            </p:nvSpPr>
            <p:spPr bwMode="auto">
              <a:xfrm>
                <a:off x="3696" y="3264"/>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56" name="Line 56"/>
              <p:cNvSpPr>
                <a:spLocks noChangeShapeType="1"/>
              </p:cNvSpPr>
              <p:nvPr/>
            </p:nvSpPr>
            <p:spPr bwMode="auto">
              <a:xfrm>
                <a:off x="3888" y="3264"/>
                <a:ext cx="0"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57" name="Line 57"/>
              <p:cNvSpPr>
                <a:spLocks noChangeShapeType="1"/>
              </p:cNvSpPr>
              <p:nvPr/>
            </p:nvSpPr>
            <p:spPr bwMode="auto">
              <a:xfrm flipH="1">
                <a:off x="3888" y="3312"/>
                <a:ext cx="96"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58" name="Line 58"/>
              <p:cNvSpPr>
                <a:spLocks noChangeShapeType="1"/>
              </p:cNvSpPr>
              <p:nvPr/>
            </p:nvSpPr>
            <p:spPr bwMode="auto">
              <a:xfrm flipH="1">
                <a:off x="3744" y="3456"/>
                <a:ext cx="96"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59" name="Line 59"/>
              <p:cNvSpPr>
                <a:spLocks noChangeShapeType="1"/>
              </p:cNvSpPr>
              <p:nvPr/>
            </p:nvSpPr>
            <p:spPr bwMode="auto">
              <a:xfrm>
                <a:off x="3936" y="3456"/>
                <a:ext cx="96" cy="4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60" name="Line 60"/>
              <p:cNvSpPr>
                <a:spLocks noChangeShapeType="1"/>
              </p:cNvSpPr>
              <p:nvPr/>
            </p:nvSpPr>
            <p:spPr bwMode="auto">
              <a:xfrm>
                <a:off x="3696" y="3360"/>
                <a:ext cx="96" cy="4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21561" name="Oval 61"/>
              <p:cNvSpPr>
                <a:spLocks noChangeArrowheads="1"/>
              </p:cNvSpPr>
              <p:nvPr/>
            </p:nvSpPr>
            <p:spPr bwMode="auto">
              <a:xfrm>
                <a:off x="3552" y="3552"/>
                <a:ext cx="240" cy="240"/>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62" name="Oval 62" descr="宽上对角线"/>
              <p:cNvSpPr>
                <a:spLocks noChangeArrowheads="1"/>
              </p:cNvSpPr>
              <p:nvPr/>
            </p:nvSpPr>
            <p:spPr bwMode="auto">
              <a:xfrm>
                <a:off x="3456" y="3312"/>
                <a:ext cx="240" cy="240"/>
              </a:xfrm>
              <a:prstGeom prst="ellipse">
                <a:avLst/>
              </a:prstGeom>
              <a:pattFill prst="wdUpDiag">
                <a:fgClr>
                  <a:srgbClr val="000000"/>
                </a:fgClr>
                <a:bgClr>
                  <a:srgbClr val="FFFFFF"/>
                </a:bgClr>
              </a:pattFill>
              <a:ln w="2857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63" name="Oval 63"/>
              <p:cNvSpPr>
                <a:spLocks noChangeArrowheads="1"/>
              </p:cNvSpPr>
              <p:nvPr/>
            </p:nvSpPr>
            <p:spPr bwMode="auto">
              <a:xfrm>
                <a:off x="3552" y="3072"/>
                <a:ext cx="240" cy="240"/>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grpSp>
        <p:grpSp>
          <p:nvGrpSpPr>
            <p:cNvPr id="21527" name="Group 64"/>
            <p:cNvGrpSpPr>
              <a:grpSpLocks/>
            </p:cNvGrpSpPr>
            <p:nvPr/>
          </p:nvGrpSpPr>
          <p:grpSpPr bwMode="auto">
            <a:xfrm>
              <a:off x="3377" y="2430"/>
              <a:ext cx="651" cy="297"/>
              <a:chOff x="3168" y="2352"/>
              <a:chExt cx="672" cy="336"/>
            </a:xfrm>
          </p:grpSpPr>
          <p:grpSp>
            <p:nvGrpSpPr>
              <p:cNvPr id="21550" name="Group 65"/>
              <p:cNvGrpSpPr>
                <a:grpSpLocks/>
              </p:cNvGrpSpPr>
              <p:nvPr/>
            </p:nvGrpSpPr>
            <p:grpSpPr bwMode="auto">
              <a:xfrm>
                <a:off x="3168" y="2352"/>
                <a:ext cx="336" cy="336"/>
                <a:chOff x="3936" y="1344"/>
                <a:chExt cx="336" cy="336"/>
              </a:xfrm>
            </p:grpSpPr>
            <p:sp>
              <p:nvSpPr>
                <p:cNvPr id="21552" name="Oval 66"/>
                <p:cNvSpPr>
                  <a:spLocks noChangeArrowheads="1"/>
                </p:cNvSpPr>
                <p:nvPr/>
              </p:nvSpPr>
              <p:spPr bwMode="auto">
                <a:xfrm>
                  <a:off x="3936" y="1344"/>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53" name="Line 67"/>
                <p:cNvSpPr>
                  <a:spLocks noChangeShapeType="1"/>
                </p:cNvSpPr>
                <p:nvPr/>
              </p:nvSpPr>
              <p:spPr bwMode="auto">
                <a:xfrm>
                  <a:off x="4128" y="1344"/>
                  <a:ext cx="0" cy="3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21551" name="Oval 68"/>
              <p:cNvSpPr>
                <a:spLocks noChangeArrowheads="1"/>
              </p:cNvSpPr>
              <p:nvPr/>
            </p:nvSpPr>
            <p:spPr bwMode="auto">
              <a:xfrm>
                <a:off x="3504" y="2352"/>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grpSp>
        <p:sp>
          <p:nvSpPr>
            <p:cNvPr id="21528" name="Oval 69" descr="宽上对角线"/>
            <p:cNvSpPr>
              <a:spLocks noChangeArrowheads="1"/>
            </p:cNvSpPr>
            <p:nvPr/>
          </p:nvSpPr>
          <p:spPr bwMode="auto">
            <a:xfrm>
              <a:off x="4725" y="3151"/>
              <a:ext cx="326" cy="297"/>
            </a:xfrm>
            <a:prstGeom prst="ellipse">
              <a:avLst/>
            </a:prstGeom>
            <a:pattFill prst="wdUpDiag">
              <a:fgClr>
                <a:srgbClr val="000000"/>
              </a:fgClr>
              <a:bgClr>
                <a:srgbClr val="FFFFFF"/>
              </a:bgClr>
            </a:pattFill>
            <a:ln w="2857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grpSp>
          <p:nvGrpSpPr>
            <p:cNvPr id="21529" name="Group 70"/>
            <p:cNvGrpSpPr>
              <a:grpSpLocks/>
            </p:cNvGrpSpPr>
            <p:nvPr/>
          </p:nvGrpSpPr>
          <p:grpSpPr bwMode="auto">
            <a:xfrm>
              <a:off x="4400" y="3151"/>
              <a:ext cx="325" cy="297"/>
              <a:chOff x="3168" y="1344"/>
              <a:chExt cx="336" cy="336"/>
            </a:xfrm>
          </p:grpSpPr>
          <p:sp>
            <p:nvSpPr>
              <p:cNvPr id="21548" name="Oval 71"/>
              <p:cNvSpPr>
                <a:spLocks noChangeArrowheads="1"/>
              </p:cNvSpPr>
              <p:nvPr/>
            </p:nvSpPr>
            <p:spPr bwMode="auto">
              <a:xfrm>
                <a:off x="3168" y="1344"/>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49" name="Oval 72"/>
              <p:cNvSpPr>
                <a:spLocks noChangeArrowheads="1"/>
              </p:cNvSpPr>
              <p:nvPr/>
            </p:nvSpPr>
            <p:spPr bwMode="auto">
              <a:xfrm>
                <a:off x="3312" y="1488"/>
                <a:ext cx="48" cy="48"/>
              </a:xfrm>
              <a:prstGeom prst="ellipse">
                <a:avLst/>
              </a:prstGeom>
              <a:solidFill>
                <a:srgbClr val="000000"/>
              </a:solidFill>
              <a:ln w="9525">
                <a:solidFill>
                  <a:schemeClr val="bg2"/>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grpSp>
        <p:grpSp>
          <p:nvGrpSpPr>
            <p:cNvPr id="21530" name="Group 73"/>
            <p:cNvGrpSpPr>
              <a:grpSpLocks/>
            </p:cNvGrpSpPr>
            <p:nvPr/>
          </p:nvGrpSpPr>
          <p:grpSpPr bwMode="auto">
            <a:xfrm>
              <a:off x="5051" y="3151"/>
              <a:ext cx="325" cy="297"/>
              <a:chOff x="3168" y="1344"/>
              <a:chExt cx="336" cy="336"/>
            </a:xfrm>
          </p:grpSpPr>
          <p:sp>
            <p:nvSpPr>
              <p:cNvPr id="21546" name="Oval 74"/>
              <p:cNvSpPr>
                <a:spLocks noChangeArrowheads="1"/>
              </p:cNvSpPr>
              <p:nvPr/>
            </p:nvSpPr>
            <p:spPr bwMode="auto">
              <a:xfrm>
                <a:off x="3168" y="1344"/>
                <a:ext cx="336" cy="33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sp>
            <p:nvSpPr>
              <p:cNvPr id="21547" name="Oval 75"/>
              <p:cNvSpPr>
                <a:spLocks noChangeArrowheads="1"/>
              </p:cNvSpPr>
              <p:nvPr/>
            </p:nvSpPr>
            <p:spPr bwMode="auto">
              <a:xfrm>
                <a:off x="3312" y="1488"/>
                <a:ext cx="48" cy="48"/>
              </a:xfrm>
              <a:prstGeom prst="ellipse">
                <a:avLst/>
              </a:prstGeom>
              <a:solidFill>
                <a:srgbClr val="000000"/>
              </a:solidFill>
              <a:ln w="9525">
                <a:solidFill>
                  <a:schemeClr val="bg2"/>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grpSp>
        <p:sp>
          <p:nvSpPr>
            <p:cNvPr id="1092684" name="Rectangle 76"/>
            <p:cNvSpPr>
              <a:spLocks noChangeArrowheads="1"/>
            </p:cNvSpPr>
            <p:nvPr/>
          </p:nvSpPr>
          <p:spPr bwMode="auto">
            <a:xfrm>
              <a:off x="2726" y="1497"/>
              <a:ext cx="318" cy="301"/>
            </a:xfrm>
            <a:prstGeom prst="rect">
              <a:avLst/>
            </a:prstGeom>
            <a:noFill/>
            <a:ln w="9525">
              <a:noFill/>
              <a:miter lim="800000"/>
              <a:headEnd/>
              <a:tailEnd/>
            </a:ln>
            <a:effectLst/>
          </p:spPr>
          <p:txBody>
            <a:bodyPr wrap="none">
              <a:spAutoFit/>
            </a:bodyPr>
            <a:lstStyle/>
            <a:p>
              <a:pPr>
                <a:defRPr/>
              </a:pPr>
              <a:r>
                <a:rPr kumimoji="1" lang="zh-CN" altLang="en-US" sz="2400" dirty="0">
                  <a:solidFill>
                    <a:srgbClr val="0000FF"/>
                  </a:solidFill>
                  <a:latin typeface="Times New Roman" pitchFamily="18" charset="0"/>
                  <a:ea typeface="楷体_GB2312" pitchFamily="49" charset="-122"/>
                </a:rPr>
                <a:t>氢</a:t>
              </a:r>
            </a:p>
          </p:txBody>
        </p:sp>
        <p:sp>
          <p:nvSpPr>
            <p:cNvPr id="1092685" name="Rectangle 77"/>
            <p:cNvSpPr>
              <a:spLocks noChangeArrowheads="1"/>
            </p:cNvSpPr>
            <p:nvPr/>
          </p:nvSpPr>
          <p:spPr bwMode="auto">
            <a:xfrm>
              <a:off x="3330" y="1497"/>
              <a:ext cx="318" cy="301"/>
            </a:xfrm>
            <a:prstGeom prst="rect">
              <a:avLst/>
            </a:prstGeom>
            <a:noFill/>
            <a:ln w="9525">
              <a:noFill/>
              <a:miter lim="800000"/>
              <a:headEnd/>
              <a:tailEnd/>
            </a:ln>
            <a:effectLst/>
          </p:spPr>
          <p:txBody>
            <a:bodyPr wrap="none">
              <a:spAutoFit/>
            </a:bodyPr>
            <a:lstStyle/>
            <a:p>
              <a:pPr>
                <a:defRPr/>
              </a:pPr>
              <a:r>
                <a:rPr kumimoji="1" lang="zh-CN" altLang="en-US" sz="2400" dirty="0">
                  <a:solidFill>
                    <a:srgbClr val="0000FF"/>
                  </a:solidFill>
                  <a:latin typeface="Times New Roman" pitchFamily="18" charset="0"/>
                  <a:ea typeface="楷体_GB2312" pitchFamily="49" charset="-122"/>
                </a:rPr>
                <a:t>氧</a:t>
              </a:r>
            </a:p>
          </p:txBody>
        </p:sp>
        <p:sp>
          <p:nvSpPr>
            <p:cNvPr id="1092686" name="Rectangle 78"/>
            <p:cNvSpPr>
              <a:spLocks noChangeArrowheads="1"/>
            </p:cNvSpPr>
            <p:nvPr/>
          </p:nvSpPr>
          <p:spPr bwMode="auto">
            <a:xfrm>
              <a:off x="4028" y="1497"/>
              <a:ext cx="318" cy="301"/>
            </a:xfrm>
            <a:prstGeom prst="rect">
              <a:avLst/>
            </a:prstGeom>
            <a:noFill/>
            <a:ln w="9525">
              <a:noFill/>
              <a:miter lim="800000"/>
              <a:headEnd/>
              <a:tailEnd/>
            </a:ln>
            <a:effectLst/>
          </p:spPr>
          <p:txBody>
            <a:bodyPr wrap="none">
              <a:spAutoFit/>
            </a:bodyPr>
            <a:lstStyle/>
            <a:p>
              <a:pPr>
                <a:defRPr/>
              </a:pPr>
              <a:r>
                <a:rPr kumimoji="1" lang="zh-CN" altLang="en-US" sz="2400">
                  <a:solidFill>
                    <a:srgbClr val="0000FF"/>
                  </a:solidFill>
                  <a:latin typeface="Times New Roman" pitchFamily="18" charset="0"/>
                  <a:ea typeface="楷体_GB2312" pitchFamily="49" charset="-122"/>
                </a:rPr>
                <a:t>氮</a:t>
              </a:r>
            </a:p>
          </p:txBody>
        </p:sp>
        <p:sp>
          <p:nvSpPr>
            <p:cNvPr id="1092687" name="Rectangle 79"/>
            <p:cNvSpPr>
              <a:spLocks noChangeArrowheads="1"/>
            </p:cNvSpPr>
            <p:nvPr/>
          </p:nvSpPr>
          <p:spPr bwMode="auto">
            <a:xfrm>
              <a:off x="4772" y="1497"/>
              <a:ext cx="318" cy="301"/>
            </a:xfrm>
            <a:prstGeom prst="rect">
              <a:avLst/>
            </a:prstGeom>
            <a:noFill/>
            <a:ln w="9525">
              <a:noFill/>
              <a:miter lim="800000"/>
              <a:headEnd/>
              <a:tailEnd/>
            </a:ln>
            <a:effectLst/>
          </p:spPr>
          <p:txBody>
            <a:bodyPr wrap="none">
              <a:spAutoFit/>
            </a:bodyPr>
            <a:lstStyle/>
            <a:p>
              <a:pPr>
                <a:defRPr/>
              </a:pPr>
              <a:r>
                <a:rPr kumimoji="1" lang="zh-CN" altLang="en-US" sz="2400">
                  <a:solidFill>
                    <a:srgbClr val="0000FF"/>
                  </a:solidFill>
                  <a:latin typeface="Times New Roman" pitchFamily="18" charset="0"/>
                  <a:ea typeface="楷体_GB2312" pitchFamily="49" charset="-122"/>
                </a:rPr>
                <a:t>碳</a:t>
              </a:r>
            </a:p>
          </p:txBody>
        </p:sp>
        <p:sp>
          <p:nvSpPr>
            <p:cNvPr id="1092688" name="Rectangle 80"/>
            <p:cNvSpPr>
              <a:spLocks noChangeArrowheads="1"/>
            </p:cNvSpPr>
            <p:nvPr/>
          </p:nvSpPr>
          <p:spPr bwMode="auto">
            <a:xfrm>
              <a:off x="2726" y="2091"/>
              <a:ext cx="298" cy="301"/>
            </a:xfrm>
            <a:prstGeom prst="rect">
              <a:avLst/>
            </a:prstGeom>
            <a:noFill/>
            <a:ln w="9525">
              <a:noFill/>
              <a:miter lim="800000"/>
              <a:headEnd/>
              <a:tailEnd/>
            </a:ln>
            <a:effectLst/>
          </p:spPr>
          <p:txBody>
            <a:bodyPr>
              <a:spAutoFit/>
            </a:bodyPr>
            <a:lstStyle/>
            <a:p>
              <a:pPr>
                <a:defRPr/>
              </a:pPr>
              <a:r>
                <a:rPr kumimoji="1" lang="zh-CN" altLang="en-US" sz="2400">
                  <a:solidFill>
                    <a:srgbClr val="0000FF"/>
                  </a:solidFill>
                  <a:latin typeface="Times New Roman" pitchFamily="18" charset="0"/>
                  <a:ea typeface="楷体_GB2312" pitchFamily="49" charset="-122"/>
                </a:rPr>
                <a:t>磷</a:t>
              </a:r>
            </a:p>
          </p:txBody>
        </p:sp>
        <p:sp>
          <p:nvSpPr>
            <p:cNvPr id="1092689" name="Rectangle 81"/>
            <p:cNvSpPr>
              <a:spLocks noChangeArrowheads="1"/>
            </p:cNvSpPr>
            <p:nvPr/>
          </p:nvSpPr>
          <p:spPr bwMode="auto">
            <a:xfrm>
              <a:off x="3330" y="2091"/>
              <a:ext cx="318" cy="301"/>
            </a:xfrm>
            <a:prstGeom prst="rect">
              <a:avLst/>
            </a:prstGeom>
            <a:noFill/>
            <a:ln w="9525">
              <a:noFill/>
              <a:miter lim="800000"/>
              <a:headEnd/>
              <a:tailEnd/>
            </a:ln>
            <a:effectLst/>
          </p:spPr>
          <p:txBody>
            <a:bodyPr wrap="none">
              <a:spAutoFit/>
            </a:bodyPr>
            <a:lstStyle/>
            <a:p>
              <a:pPr>
                <a:defRPr/>
              </a:pPr>
              <a:r>
                <a:rPr kumimoji="1" lang="zh-CN" altLang="en-US" sz="2400">
                  <a:solidFill>
                    <a:srgbClr val="0000FF"/>
                  </a:solidFill>
                  <a:latin typeface="Times New Roman" pitchFamily="18" charset="0"/>
                  <a:ea typeface="楷体_GB2312" pitchFamily="49" charset="-122"/>
                </a:rPr>
                <a:t>硫</a:t>
              </a:r>
            </a:p>
          </p:txBody>
        </p:sp>
        <p:sp>
          <p:nvSpPr>
            <p:cNvPr id="1092690" name="Rectangle 82"/>
            <p:cNvSpPr>
              <a:spLocks noChangeArrowheads="1"/>
            </p:cNvSpPr>
            <p:nvPr/>
          </p:nvSpPr>
          <p:spPr bwMode="auto">
            <a:xfrm>
              <a:off x="4028" y="2091"/>
              <a:ext cx="296" cy="301"/>
            </a:xfrm>
            <a:prstGeom prst="rect">
              <a:avLst/>
            </a:prstGeom>
            <a:noFill/>
            <a:ln w="9525">
              <a:noFill/>
              <a:miter lim="800000"/>
              <a:headEnd/>
              <a:tailEnd/>
            </a:ln>
            <a:effectLst/>
          </p:spPr>
          <p:txBody>
            <a:bodyPr>
              <a:spAutoFit/>
            </a:bodyPr>
            <a:lstStyle/>
            <a:p>
              <a:pPr>
                <a:defRPr/>
              </a:pPr>
              <a:r>
                <a:rPr kumimoji="1" lang="zh-CN" altLang="en-US" sz="2400">
                  <a:solidFill>
                    <a:srgbClr val="0000FF"/>
                  </a:solidFill>
                  <a:latin typeface="Times New Roman" pitchFamily="18" charset="0"/>
                  <a:ea typeface="楷体_GB2312" pitchFamily="49" charset="-122"/>
                </a:rPr>
                <a:t>钾</a:t>
              </a:r>
            </a:p>
          </p:txBody>
        </p:sp>
        <p:sp>
          <p:nvSpPr>
            <p:cNvPr id="1092691" name="Rectangle 83"/>
            <p:cNvSpPr>
              <a:spLocks noChangeArrowheads="1"/>
            </p:cNvSpPr>
            <p:nvPr/>
          </p:nvSpPr>
          <p:spPr bwMode="auto">
            <a:xfrm>
              <a:off x="4818" y="2091"/>
              <a:ext cx="318" cy="301"/>
            </a:xfrm>
            <a:prstGeom prst="rect">
              <a:avLst/>
            </a:prstGeom>
            <a:noFill/>
            <a:ln w="9525">
              <a:noFill/>
              <a:miter lim="800000"/>
              <a:headEnd/>
              <a:tailEnd/>
            </a:ln>
            <a:effectLst/>
          </p:spPr>
          <p:txBody>
            <a:bodyPr wrap="none">
              <a:spAutoFit/>
            </a:bodyPr>
            <a:lstStyle/>
            <a:p>
              <a:pPr>
                <a:defRPr/>
              </a:pPr>
              <a:r>
                <a:rPr kumimoji="1" lang="zh-CN" altLang="en-US" sz="2400">
                  <a:solidFill>
                    <a:srgbClr val="0000FF"/>
                  </a:solidFill>
                  <a:latin typeface="Times New Roman" pitchFamily="18" charset="0"/>
                  <a:ea typeface="楷体_GB2312" pitchFamily="49" charset="-122"/>
                </a:rPr>
                <a:t>钡</a:t>
              </a:r>
            </a:p>
          </p:txBody>
        </p:sp>
        <p:sp>
          <p:nvSpPr>
            <p:cNvPr id="1092692" name="Rectangle 84"/>
            <p:cNvSpPr>
              <a:spLocks noChangeArrowheads="1"/>
            </p:cNvSpPr>
            <p:nvPr/>
          </p:nvSpPr>
          <p:spPr bwMode="auto">
            <a:xfrm>
              <a:off x="2679" y="2685"/>
              <a:ext cx="326" cy="301"/>
            </a:xfrm>
            <a:prstGeom prst="rect">
              <a:avLst/>
            </a:prstGeom>
            <a:noFill/>
            <a:ln w="9525">
              <a:noFill/>
              <a:miter lim="800000"/>
              <a:headEnd/>
              <a:tailEnd/>
            </a:ln>
            <a:effectLst/>
          </p:spPr>
          <p:txBody>
            <a:bodyPr>
              <a:spAutoFit/>
            </a:bodyPr>
            <a:lstStyle/>
            <a:p>
              <a:pPr>
                <a:defRPr/>
              </a:pPr>
              <a:r>
                <a:rPr kumimoji="1" lang="zh-CN" altLang="en-US" sz="2400">
                  <a:solidFill>
                    <a:srgbClr val="0000FF"/>
                  </a:solidFill>
                  <a:latin typeface="Times New Roman" pitchFamily="18" charset="0"/>
                  <a:ea typeface="楷体_GB2312" pitchFamily="49" charset="-122"/>
                </a:rPr>
                <a:t>水</a:t>
              </a:r>
            </a:p>
          </p:txBody>
        </p:sp>
        <p:sp>
          <p:nvSpPr>
            <p:cNvPr id="1092693" name="Rectangle 85"/>
            <p:cNvSpPr>
              <a:spLocks noChangeArrowheads="1"/>
            </p:cNvSpPr>
            <p:nvPr/>
          </p:nvSpPr>
          <p:spPr bwMode="auto">
            <a:xfrm>
              <a:off x="3237" y="2685"/>
              <a:ext cx="930" cy="301"/>
            </a:xfrm>
            <a:prstGeom prst="rect">
              <a:avLst/>
            </a:prstGeom>
            <a:noFill/>
            <a:ln w="9525">
              <a:noFill/>
              <a:miter lim="800000"/>
              <a:headEnd/>
              <a:tailEnd/>
            </a:ln>
            <a:effectLst/>
          </p:spPr>
          <p:txBody>
            <a:bodyPr>
              <a:spAutoFit/>
            </a:bodyPr>
            <a:lstStyle/>
            <a:p>
              <a:pPr>
                <a:defRPr/>
              </a:pPr>
              <a:r>
                <a:rPr kumimoji="1" lang="zh-CN" altLang="en-US" sz="2400">
                  <a:solidFill>
                    <a:srgbClr val="0000FF"/>
                  </a:solidFill>
                  <a:latin typeface="Times New Roman" pitchFamily="18" charset="0"/>
                  <a:ea typeface="楷体_GB2312" pitchFamily="49" charset="-122"/>
                </a:rPr>
                <a:t>一氧化氮</a:t>
              </a:r>
            </a:p>
          </p:txBody>
        </p:sp>
        <p:sp>
          <p:nvSpPr>
            <p:cNvPr id="1092694" name="Rectangle 86"/>
            <p:cNvSpPr>
              <a:spLocks noChangeArrowheads="1"/>
            </p:cNvSpPr>
            <p:nvPr/>
          </p:nvSpPr>
          <p:spPr bwMode="auto">
            <a:xfrm>
              <a:off x="4272" y="2689"/>
              <a:ext cx="976" cy="301"/>
            </a:xfrm>
            <a:prstGeom prst="rect">
              <a:avLst/>
            </a:prstGeom>
            <a:noFill/>
            <a:ln w="9525">
              <a:noFill/>
              <a:miter lim="800000"/>
              <a:headEnd/>
              <a:tailEnd/>
            </a:ln>
            <a:effectLst/>
          </p:spPr>
          <p:txBody>
            <a:bodyPr>
              <a:spAutoFit/>
            </a:bodyPr>
            <a:lstStyle/>
            <a:p>
              <a:pPr>
                <a:defRPr/>
              </a:pPr>
              <a:r>
                <a:rPr kumimoji="1" lang="zh-CN" altLang="en-US" sz="2400">
                  <a:solidFill>
                    <a:srgbClr val="0000FF"/>
                  </a:solidFill>
                  <a:latin typeface="Times New Roman" pitchFamily="18" charset="0"/>
                  <a:ea typeface="楷体_GB2312" pitchFamily="49" charset="-122"/>
                </a:rPr>
                <a:t>二氧化硫</a:t>
              </a:r>
            </a:p>
          </p:txBody>
        </p:sp>
        <p:sp>
          <p:nvSpPr>
            <p:cNvPr id="1092695" name="Rectangle 87"/>
            <p:cNvSpPr>
              <a:spLocks noChangeArrowheads="1"/>
            </p:cNvSpPr>
            <p:nvPr/>
          </p:nvSpPr>
          <p:spPr bwMode="auto">
            <a:xfrm>
              <a:off x="2448" y="3648"/>
              <a:ext cx="930" cy="301"/>
            </a:xfrm>
            <a:prstGeom prst="rect">
              <a:avLst/>
            </a:prstGeom>
            <a:noFill/>
            <a:ln w="9525">
              <a:noFill/>
              <a:miter lim="800000"/>
              <a:headEnd/>
              <a:tailEnd/>
            </a:ln>
            <a:effectLst/>
          </p:spPr>
          <p:txBody>
            <a:bodyPr>
              <a:spAutoFit/>
            </a:bodyPr>
            <a:lstStyle/>
            <a:p>
              <a:pPr>
                <a:defRPr/>
              </a:pPr>
              <a:r>
                <a:rPr kumimoji="1" lang="zh-CN" altLang="en-US" sz="2400">
                  <a:solidFill>
                    <a:srgbClr val="0000FF"/>
                  </a:solidFill>
                  <a:latin typeface="Times New Roman" pitchFamily="18" charset="0"/>
                  <a:ea typeface="楷体_GB2312" pitchFamily="49" charset="-122"/>
                </a:rPr>
                <a:t>氢氧化钾</a:t>
              </a:r>
            </a:p>
          </p:txBody>
        </p:sp>
        <p:sp>
          <p:nvSpPr>
            <p:cNvPr id="1092696" name="Rectangle 88"/>
            <p:cNvSpPr>
              <a:spLocks noChangeArrowheads="1"/>
            </p:cNvSpPr>
            <p:nvPr/>
          </p:nvSpPr>
          <p:spPr bwMode="auto">
            <a:xfrm>
              <a:off x="3504" y="3648"/>
              <a:ext cx="715" cy="301"/>
            </a:xfrm>
            <a:prstGeom prst="rect">
              <a:avLst/>
            </a:prstGeom>
            <a:noFill/>
            <a:ln w="9525">
              <a:noFill/>
              <a:miter lim="800000"/>
              <a:headEnd/>
              <a:tailEnd/>
            </a:ln>
            <a:effectLst/>
          </p:spPr>
          <p:txBody>
            <a:bodyPr wrap="none">
              <a:spAutoFit/>
            </a:bodyPr>
            <a:lstStyle/>
            <a:p>
              <a:pPr>
                <a:defRPr/>
              </a:pPr>
              <a:r>
                <a:rPr kumimoji="1" lang="zh-CN" altLang="en-US" sz="2400">
                  <a:solidFill>
                    <a:srgbClr val="0000FF"/>
                  </a:solidFill>
                  <a:latin typeface="Times New Roman" pitchFamily="18" charset="0"/>
                  <a:ea typeface="楷体_GB2312" pitchFamily="49" charset="-122"/>
                </a:rPr>
                <a:t>碳酸钡</a:t>
              </a:r>
            </a:p>
          </p:txBody>
        </p:sp>
        <p:sp>
          <p:nvSpPr>
            <p:cNvPr id="1092697" name="Rectangle 89"/>
            <p:cNvSpPr>
              <a:spLocks noChangeArrowheads="1"/>
            </p:cNvSpPr>
            <p:nvPr/>
          </p:nvSpPr>
          <p:spPr bwMode="auto">
            <a:xfrm>
              <a:off x="4608" y="3648"/>
              <a:ext cx="558" cy="301"/>
            </a:xfrm>
            <a:prstGeom prst="rect">
              <a:avLst/>
            </a:prstGeom>
            <a:noFill/>
            <a:ln w="9525">
              <a:noFill/>
              <a:miter lim="800000"/>
              <a:headEnd/>
              <a:tailEnd/>
            </a:ln>
            <a:effectLst/>
          </p:spPr>
          <p:txBody>
            <a:bodyPr>
              <a:spAutoFit/>
            </a:bodyPr>
            <a:lstStyle/>
            <a:p>
              <a:pPr>
                <a:defRPr/>
              </a:pPr>
              <a:r>
                <a:rPr kumimoji="1" lang="zh-CN" altLang="en-US" sz="2400">
                  <a:solidFill>
                    <a:srgbClr val="0000FF"/>
                  </a:solidFill>
                  <a:latin typeface="Times New Roman" pitchFamily="18" charset="0"/>
                  <a:ea typeface="楷体_GB2312" pitchFamily="49" charset="-122"/>
                </a:rPr>
                <a:t>甲烷</a:t>
              </a:r>
            </a:p>
          </p:txBody>
        </p:sp>
        <p:sp>
          <p:nvSpPr>
            <p:cNvPr id="21545" name="Oval 90"/>
            <p:cNvSpPr>
              <a:spLocks noChangeArrowheads="1"/>
            </p:cNvSpPr>
            <p:nvPr/>
          </p:nvSpPr>
          <p:spPr bwMode="auto">
            <a:xfrm>
              <a:off x="2736" y="3168"/>
              <a:ext cx="46" cy="43"/>
            </a:xfrm>
            <a:prstGeom prst="ellipse">
              <a:avLst/>
            </a:prstGeom>
            <a:solidFill>
              <a:srgbClr val="000000"/>
            </a:solidFill>
            <a:ln w="9525">
              <a:solidFill>
                <a:schemeClr val="bg2"/>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solidFill>
                  <a:srgbClr val="0000FF"/>
                </a:solidFill>
                <a:latin typeface="Arial" pitchFamily="34" charset="0"/>
                <a:ea typeface="宋体" pitchFamily="2" charset="-122"/>
              </a:endParaRPr>
            </a:p>
          </p:txBody>
        </p:sp>
      </p:grpSp>
      <p:sp>
        <p:nvSpPr>
          <p:cNvPr id="1092699" name="Rectangle 91"/>
          <p:cNvSpPr>
            <a:spLocks noChangeArrowheads="1"/>
          </p:cNvSpPr>
          <p:nvPr/>
        </p:nvSpPr>
        <p:spPr bwMode="auto">
          <a:xfrm>
            <a:off x="0" y="188913"/>
            <a:ext cx="6156325" cy="641350"/>
          </a:xfrm>
          <a:prstGeom prst="rect">
            <a:avLst/>
          </a:prstGeom>
          <a:noFill/>
          <a:ln w="9525">
            <a:noFill/>
            <a:miter lim="800000"/>
            <a:headEnd/>
            <a:tailEnd/>
          </a:ln>
          <a:effectLst/>
        </p:spPr>
        <p:txBody>
          <a:bodyPr>
            <a:spAutoFit/>
          </a:bodyPr>
          <a:lstStyle/>
          <a:p>
            <a:pPr eaLnBrk="0" hangingPunct="0">
              <a:defRPr/>
            </a:pPr>
            <a:endParaRPr kumimoji="1" lang="zh-CN" altLang="en-US" sz="3600">
              <a:solidFill>
                <a:srgbClr val="FFFF00"/>
              </a:solidFill>
              <a:effectLst>
                <a:outerShdw blurRad="38100" dist="38100" dir="2700000" algn="tl">
                  <a:srgbClr val="000000"/>
                </a:outerShdw>
              </a:effectLst>
              <a:latin typeface="Times New Roman" pitchFamily="18" charset="0"/>
              <a:ea typeface="黑体" pitchFamily="2" charset="-122"/>
            </a:endParaRPr>
          </a:p>
        </p:txBody>
      </p:sp>
      <p:sp>
        <p:nvSpPr>
          <p:cNvPr id="21510" name="Rectangle 94"/>
          <p:cNvSpPr>
            <a:spLocks noGrp="1" noChangeArrowheads="1"/>
          </p:cNvSpPr>
          <p:nvPr>
            <p:ph type="title" idx="4294967295"/>
          </p:nvPr>
        </p:nvSpPr>
        <p:spPr>
          <a:xfrm>
            <a:off x="251520" y="315913"/>
            <a:ext cx="5334525" cy="676275"/>
          </a:xfrm>
        </p:spPr>
        <p:txBody>
          <a:bodyPr/>
          <a:lstStyle/>
          <a:p>
            <a:pPr eaLnBrk="1" hangingPunct="1"/>
            <a:r>
              <a:rPr lang="en-GB" altLang="zh-CN" sz="3200" dirty="0">
                <a:latin typeface="Arial" panose="020B0604020202020204" pitchFamily="34" charset="0"/>
                <a:cs typeface="Arial" panose="020B0604020202020204" pitchFamily="34" charset="0"/>
              </a:rPr>
              <a:t>2.2</a:t>
            </a:r>
            <a:r>
              <a:rPr lang="en-US" altLang="zh-CN" sz="3200" dirty="0">
                <a:latin typeface="Arial" panose="020B0604020202020204" pitchFamily="34" charset="0"/>
                <a:cs typeface="Arial" panose="020B0604020202020204" pitchFamily="34" charset="0"/>
              </a:rPr>
              <a:t>.1  </a:t>
            </a:r>
            <a:r>
              <a:rPr lang="zh-CN" altLang="en-US" sz="3200" dirty="0"/>
              <a:t>原子的基本结构</a:t>
            </a:r>
          </a:p>
        </p:txBody>
      </p:sp>
    </p:spTree>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0825" y="315913"/>
            <a:ext cx="6610350" cy="676275"/>
          </a:xfrm>
        </p:spPr>
        <p:txBody>
          <a:bodyPr/>
          <a:lstStyle/>
          <a:p>
            <a:pPr eaLnBrk="1" hangingPunct="1"/>
            <a:r>
              <a:rPr lang="en-GB" altLang="zh-CN" dirty="0">
                <a:latin typeface="Arial" panose="020B0604020202020204" pitchFamily="34" charset="0"/>
                <a:cs typeface="Arial" panose="020B0604020202020204" pitchFamily="34" charset="0"/>
              </a:rPr>
              <a:t>2.2</a:t>
            </a:r>
            <a:r>
              <a:rPr lang="en-US" altLang="zh-CN" dirty="0">
                <a:latin typeface="Arial" panose="020B0604020202020204" pitchFamily="34" charset="0"/>
                <a:cs typeface="Arial" panose="020B0604020202020204" pitchFamily="34" charset="0"/>
              </a:rPr>
              <a:t>.1  </a:t>
            </a:r>
            <a:r>
              <a:rPr lang="zh-CN" altLang="en-US" dirty="0"/>
              <a:t>原子的基本结构</a:t>
            </a:r>
            <a:endParaRPr lang="zh-CN" altLang="en-US" i="1" dirty="0">
              <a:latin typeface="黑体" pitchFamily="49" charset="-122"/>
            </a:endParaRPr>
          </a:p>
        </p:txBody>
      </p:sp>
      <p:sp>
        <p:nvSpPr>
          <p:cNvPr id="3076" name="Rectangle 3"/>
          <p:cNvSpPr>
            <a:spLocks noGrp="1" noChangeArrowheads="1"/>
          </p:cNvSpPr>
          <p:nvPr>
            <p:ph idx="1"/>
          </p:nvPr>
        </p:nvSpPr>
        <p:spPr>
          <a:xfrm>
            <a:off x="250825" y="1196974"/>
            <a:ext cx="8569325" cy="5544393"/>
          </a:xfrm>
        </p:spPr>
        <p:txBody>
          <a:bodyPr>
            <a:normAutofit fontScale="92500" lnSpcReduction="10000"/>
          </a:bodyPr>
          <a:lstStyle/>
          <a:p>
            <a:pPr eaLnBrk="1" hangingPunct="1">
              <a:lnSpc>
                <a:spcPct val="110000"/>
              </a:lnSpc>
              <a:spcBef>
                <a:spcPct val="0"/>
              </a:spcBef>
              <a:buClrTx/>
              <a:buFontTx/>
              <a:buNone/>
              <a:defRPr/>
            </a:pPr>
            <a:r>
              <a:rPr lang="en-US" altLang="zh-CN" dirty="0">
                <a:solidFill>
                  <a:srgbClr val="FF0000"/>
                </a:solidFill>
                <a:effectLst/>
                <a:latin typeface="Times New Roman" panose="02020603050405020304" pitchFamily="18" charset="0"/>
                <a:cs typeface="Times New Roman" panose="02020603050405020304" pitchFamily="18" charset="0"/>
              </a:rPr>
              <a:t>2)</a:t>
            </a:r>
            <a:r>
              <a:rPr lang="zh-CN" altLang="en-US" dirty="0">
                <a:solidFill>
                  <a:srgbClr val="FF0000"/>
                </a:solidFill>
                <a:effectLst/>
                <a:latin typeface="Times New Roman" panose="02020603050405020304" pitchFamily="18" charset="0"/>
                <a:cs typeface="Times New Roman" panose="02020603050405020304" pitchFamily="18" charset="0"/>
              </a:rPr>
              <a:t>原子结构的近代模型</a:t>
            </a:r>
            <a:endParaRPr lang="en-US" altLang="zh-CN" dirty="0">
              <a:solidFill>
                <a:srgbClr val="FF0000"/>
              </a:solidFill>
              <a:effectLst/>
              <a:latin typeface="Times New Roman" panose="02020603050405020304" pitchFamily="18" charset="0"/>
              <a:ea typeface="黑体" pitchFamily="2" charset="-122"/>
              <a:cs typeface="Times New Roman" panose="02020603050405020304" pitchFamily="18" charset="0"/>
            </a:endParaRPr>
          </a:p>
          <a:p>
            <a:pPr eaLnBrk="1" hangingPunct="1">
              <a:lnSpc>
                <a:spcPct val="110000"/>
              </a:lnSpc>
              <a:spcBef>
                <a:spcPct val="0"/>
              </a:spcBef>
              <a:buClrTx/>
              <a:buFontTx/>
              <a:buNone/>
              <a:defRPr/>
            </a:pP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A) J.J. Thomson</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原子“浸入模型”</a:t>
            </a:r>
          </a:p>
          <a:p>
            <a:pPr algn="just" eaLnBrk="1" hangingPunct="1">
              <a:lnSpc>
                <a:spcPct val="110000"/>
              </a:lnSpc>
              <a:spcBef>
                <a:spcPct val="0"/>
              </a:spcBef>
              <a:buClrTx/>
              <a:buFont typeface="Wingdings" pitchFamily="2" charset="2"/>
              <a:buChar char="Ø"/>
              <a:defRPr/>
            </a:pPr>
            <a:r>
              <a:rPr lang="zh-CN" altLang="en-US" dirty="0">
                <a:effectLst/>
                <a:latin typeface="Times New Roman" panose="02020603050405020304" pitchFamily="18" charset="0"/>
                <a:ea typeface="仿宋" pitchFamily="49" charset="-122"/>
                <a:cs typeface="Times New Roman" panose="02020603050405020304" pitchFamily="18" charset="0"/>
              </a:rPr>
              <a:t>原子是由带正电荷的球体及沉浸在这个正电荷球体里的电子所组成。</a:t>
            </a:r>
            <a:endParaRPr lang="en-US" altLang="zh-CN" dirty="0">
              <a:effectLst/>
              <a:latin typeface="Times New Roman" panose="02020603050405020304" pitchFamily="18" charset="0"/>
              <a:ea typeface="仿宋" pitchFamily="49" charset="-122"/>
              <a:cs typeface="Times New Roman" panose="02020603050405020304" pitchFamily="18" charset="0"/>
            </a:endParaRPr>
          </a:p>
          <a:p>
            <a:pPr algn="just" eaLnBrk="1" hangingPunct="1">
              <a:lnSpc>
                <a:spcPct val="110000"/>
              </a:lnSpc>
              <a:spcBef>
                <a:spcPct val="0"/>
              </a:spcBef>
              <a:buClrTx/>
              <a:buFont typeface="Wingdings" pitchFamily="2" charset="2"/>
              <a:buChar char="Ø"/>
              <a:defRPr/>
            </a:pPr>
            <a:r>
              <a:rPr lang="zh-CN" altLang="en-US" dirty="0">
                <a:effectLst/>
                <a:latin typeface="Times New Roman" panose="02020603050405020304" pitchFamily="18" charset="0"/>
                <a:ea typeface="仿宋" pitchFamily="49" charset="-122"/>
                <a:cs typeface="Times New Roman" panose="02020603050405020304" pitchFamily="18" charset="0"/>
              </a:rPr>
              <a:t>电子均匀分布在原子内，能自由地运动，并受到一个指向原子中心的电力作用。</a:t>
            </a:r>
            <a:endParaRPr lang="en-US" altLang="zh-CN" dirty="0">
              <a:effectLst/>
              <a:latin typeface="Times New Roman" panose="02020603050405020304" pitchFamily="18" charset="0"/>
              <a:ea typeface="仿宋" pitchFamily="49" charset="-122"/>
              <a:cs typeface="Times New Roman" panose="02020603050405020304" pitchFamily="18" charset="0"/>
            </a:endParaRPr>
          </a:p>
          <a:p>
            <a:pPr marL="0" indent="0" algn="just" eaLnBrk="1" hangingPunct="1">
              <a:lnSpc>
                <a:spcPct val="110000"/>
              </a:lnSpc>
              <a:spcBef>
                <a:spcPct val="0"/>
              </a:spcBef>
              <a:buClrTx/>
              <a:buNone/>
              <a:defRPr/>
            </a:pPr>
            <a:endParaRPr lang="zh-CN" altLang="en-US" dirty="0">
              <a:effectLst/>
              <a:latin typeface="Times New Roman" panose="02020603050405020304" pitchFamily="18" charset="0"/>
              <a:ea typeface="仿宋" pitchFamily="49" charset="-122"/>
              <a:cs typeface="Times New Roman" panose="02020603050405020304" pitchFamily="18" charset="0"/>
            </a:endParaRPr>
          </a:p>
          <a:p>
            <a:pPr eaLnBrk="1" hangingPunct="1">
              <a:lnSpc>
                <a:spcPct val="110000"/>
              </a:lnSpc>
              <a:spcBef>
                <a:spcPct val="0"/>
              </a:spcBef>
              <a:buClrTx/>
              <a:buFontTx/>
              <a:buNone/>
              <a:defRPr/>
            </a:pP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B)</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卢瑟福的原子核模型</a:t>
            </a:r>
          </a:p>
          <a:p>
            <a:pPr algn="just" eaLnBrk="1" hangingPunct="1">
              <a:lnSpc>
                <a:spcPct val="110000"/>
              </a:lnSpc>
              <a:buClrTx/>
              <a:buFont typeface="Wingdings" pitchFamily="2" charset="2"/>
              <a:buChar char="Ø"/>
              <a:defRPr/>
            </a:pPr>
            <a:r>
              <a:rPr lang="zh-CN" altLang="en-US" dirty="0">
                <a:effectLst/>
                <a:latin typeface="Times New Roman" panose="02020603050405020304" pitchFamily="18" charset="0"/>
                <a:ea typeface="仿宋" pitchFamily="49" charset="-122"/>
                <a:cs typeface="Times New Roman" panose="02020603050405020304" pitchFamily="18" charset="0"/>
              </a:rPr>
              <a:t>每个原子中心有一个带正电荷的体积很小的原子核，核外为电子所环绕。</a:t>
            </a:r>
          </a:p>
          <a:p>
            <a:pPr eaLnBrk="1" hangingPunct="1">
              <a:lnSpc>
                <a:spcPct val="110000"/>
              </a:lnSpc>
              <a:buClrTx/>
              <a:buFont typeface="Wingdings" pitchFamily="2" charset="2"/>
              <a:buChar char="Ø"/>
              <a:defRPr/>
            </a:pPr>
            <a:r>
              <a:rPr lang="zh-CN" altLang="en-US" dirty="0">
                <a:effectLst/>
                <a:latin typeface="Times New Roman" panose="02020603050405020304" pitchFamily="18" charset="0"/>
                <a:ea typeface="仿宋" pitchFamily="49" charset="-122"/>
                <a:cs typeface="Times New Roman" panose="02020603050405020304" pitchFamily="18" charset="0"/>
              </a:rPr>
              <a:t>原子核所带的正电荷等于核外电子所带的负电荷数，整个原子呈电中性。</a:t>
            </a:r>
          </a:p>
          <a:p>
            <a:pPr eaLnBrk="1" hangingPunct="1">
              <a:lnSpc>
                <a:spcPct val="110000"/>
              </a:lnSpc>
              <a:buClrTx/>
              <a:buFont typeface="Wingdings" pitchFamily="2" charset="2"/>
              <a:buChar char="Ø"/>
              <a:defRPr/>
            </a:pPr>
            <a:r>
              <a:rPr lang="zh-CN" altLang="en-US" dirty="0">
                <a:effectLst/>
                <a:latin typeface="Times New Roman" panose="02020603050405020304" pitchFamily="18" charset="0"/>
                <a:ea typeface="仿宋" pitchFamily="49" charset="-122"/>
                <a:cs typeface="Times New Roman" panose="02020603050405020304" pitchFamily="18" charset="0"/>
              </a:rPr>
              <a:t>原子的质量几乎全部集中在原子核上。</a:t>
            </a:r>
          </a:p>
        </p:txBody>
      </p:sp>
    </p:spTree>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6"/>
          <p:cNvSpPr>
            <a:spLocks noGrp="1" noChangeArrowheads="1"/>
          </p:cNvSpPr>
          <p:nvPr>
            <p:ph type="title"/>
          </p:nvPr>
        </p:nvSpPr>
        <p:spPr>
          <a:xfrm>
            <a:off x="179388" y="315913"/>
            <a:ext cx="6696868" cy="676275"/>
          </a:xfrm>
        </p:spPr>
        <p:txBody>
          <a:bodyPr/>
          <a:lstStyle/>
          <a:p>
            <a:pPr algn="ctr" eaLnBrk="1" hangingPunct="1"/>
            <a:r>
              <a:rPr lang="zh-CN" altLang="en-US" dirty="0">
                <a:latin typeface="黑体" pitchFamily="49" charset="-122"/>
              </a:rPr>
              <a:t>内容提要</a:t>
            </a:r>
          </a:p>
        </p:txBody>
      </p:sp>
      <p:sp>
        <p:nvSpPr>
          <p:cNvPr id="2" name="Rectangle 39"/>
          <p:cNvSpPr>
            <a:spLocks noGrp="1" noChangeArrowheads="1"/>
          </p:cNvSpPr>
          <p:nvPr>
            <p:ph idx="1"/>
          </p:nvPr>
        </p:nvSpPr>
        <p:spPr>
          <a:xfrm>
            <a:off x="179388" y="981075"/>
            <a:ext cx="8964612" cy="5876925"/>
          </a:xfrm>
          <a:gradFill>
            <a:gsLst>
              <a:gs pos="0">
                <a:srgbClr val="FFEFD1"/>
              </a:gs>
              <a:gs pos="64999">
                <a:srgbClr val="F0EBD5"/>
              </a:gs>
              <a:gs pos="100000">
                <a:srgbClr val="D1C39F"/>
              </a:gs>
            </a:gsLst>
            <a:lin ang="5400000" scaled="0"/>
          </a:gradFill>
        </p:spPr>
        <p:txBody>
          <a:bodyPr>
            <a:noAutofit/>
          </a:bodyPr>
          <a:lstStyle/>
          <a:p>
            <a:pPr eaLnBrk="1" hangingPunct="1">
              <a:spcBef>
                <a:spcPts val="3600"/>
              </a:spcBef>
              <a:buClrTx/>
              <a:buFontTx/>
              <a:buNone/>
              <a:defRPr/>
            </a:pPr>
            <a:r>
              <a:rPr lang="zh-CN" altLang="en-US" b="0" dirty="0">
                <a:solidFill>
                  <a:srgbClr val="0000FF"/>
                </a:solidFill>
                <a:effectLst/>
                <a:latin typeface="Arial" panose="020B0604020202020204" pitchFamily="34" charset="0"/>
                <a:ea typeface="+mj-ea"/>
                <a:cs typeface="Arial" panose="020B0604020202020204" pitchFamily="34" charset="0"/>
              </a:rPr>
              <a:t>1) 物质的状态</a:t>
            </a:r>
            <a:endParaRPr lang="en-US" altLang="zh-CN" b="0" dirty="0">
              <a:solidFill>
                <a:srgbClr val="0000FF"/>
              </a:solidFill>
              <a:effectLst/>
              <a:latin typeface="Arial" panose="020B0604020202020204" pitchFamily="34" charset="0"/>
              <a:ea typeface="+mj-ea"/>
              <a:cs typeface="Arial" panose="020B0604020202020204" pitchFamily="34" charset="0"/>
            </a:endParaRPr>
          </a:p>
          <a:p>
            <a:pPr eaLnBrk="1" hangingPunct="1">
              <a:lnSpc>
                <a:spcPct val="110000"/>
              </a:lnSpc>
              <a:spcBef>
                <a:spcPts val="1200"/>
              </a:spcBef>
              <a:buClrTx/>
              <a:buFontTx/>
              <a:buNone/>
              <a:defRPr/>
            </a:pPr>
            <a:r>
              <a:rPr lang="en-US" altLang="zh-CN" b="0" dirty="0">
                <a:solidFill>
                  <a:srgbClr val="0000FF"/>
                </a:solidFill>
                <a:effectLst/>
                <a:latin typeface="Arial" panose="020B0604020202020204" pitchFamily="34" charset="0"/>
                <a:ea typeface="+mj-ea"/>
                <a:cs typeface="Arial" panose="020B0604020202020204" pitchFamily="34" charset="0"/>
              </a:rPr>
              <a:t>2) </a:t>
            </a:r>
            <a:r>
              <a:rPr lang="zh-CN" altLang="en-US" b="0" dirty="0">
                <a:solidFill>
                  <a:srgbClr val="0000FF"/>
                </a:solidFill>
                <a:effectLst/>
                <a:latin typeface="Arial" panose="020B0604020202020204" pitchFamily="34" charset="0"/>
                <a:ea typeface="+mj-ea"/>
                <a:cs typeface="Arial" panose="020B0604020202020204" pitchFamily="34" charset="0"/>
              </a:rPr>
              <a:t>原子结构和元素周期表</a:t>
            </a:r>
          </a:p>
          <a:p>
            <a:pPr eaLnBrk="1" hangingPunct="1">
              <a:lnSpc>
                <a:spcPct val="110000"/>
              </a:lnSpc>
              <a:spcBef>
                <a:spcPts val="1200"/>
              </a:spcBef>
              <a:buClrTx/>
              <a:buFontTx/>
              <a:buNone/>
              <a:defRPr/>
            </a:pPr>
            <a:r>
              <a:rPr lang="en-US" altLang="zh-CN" b="0" dirty="0">
                <a:solidFill>
                  <a:srgbClr val="0000FF"/>
                </a:solidFill>
                <a:effectLst/>
                <a:latin typeface="Arial" panose="020B0604020202020204" pitchFamily="34" charset="0"/>
                <a:ea typeface="+mj-ea"/>
                <a:cs typeface="Arial" panose="020B0604020202020204" pitchFamily="34" charset="0"/>
              </a:rPr>
              <a:t>3) </a:t>
            </a:r>
            <a:r>
              <a:rPr lang="zh-CN" altLang="en-US" b="0" dirty="0">
                <a:solidFill>
                  <a:srgbClr val="0000FF"/>
                </a:solidFill>
                <a:effectLst/>
                <a:latin typeface="Arial" panose="020B0604020202020204" pitchFamily="34" charset="0"/>
                <a:ea typeface="+mj-ea"/>
                <a:cs typeface="Arial" panose="020B0604020202020204" pitchFamily="34" charset="0"/>
              </a:rPr>
              <a:t>原子核外电子运动的特征</a:t>
            </a:r>
          </a:p>
          <a:p>
            <a:pPr eaLnBrk="1" hangingPunct="1">
              <a:lnSpc>
                <a:spcPct val="110000"/>
              </a:lnSpc>
              <a:spcBef>
                <a:spcPts val="1200"/>
              </a:spcBef>
              <a:buClrTx/>
              <a:buFontTx/>
              <a:buNone/>
              <a:defRPr/>
            </a:pPr>
            <a:r>
              <a:rPr lang="en-US" altLang="zh-CN" b="0" dirty="0">
                <a:solidFill>
                  <a:srgbClr val="0000FF"/>
                </a:solidFill>
                <a:effectLst/>
                <a:latin typeface="Arial" panose="020B0604020202020204" pitchFamily="34" charset="0"/>
                <a:ea typeface="+mj-ea"/>
                <a:cs typeface="Arial" panose="020B0604020202020204" pitchFamily="34" charset="0"/>
              </a:rPr>
              <a:t>4) </a:t>
            </a:r>
            <a:r>
              <a:rPr lang="zh-CN" altLang="en-US" b="0" dirty="0">
                <a:solidFill>
                  <a:srgbClr val="0000FF"/>
                </a:solidFill>
                <a:effectLst/>
                <a:latin typeface="Arial" panose="020B0604020202020204" pitchFamily="34" charset="0"/>
                <a:ea typeface="+mj-ea"/>
                <a:cs typeface="Arial" panose="020B0604020202020204" pitchFamily="34" charset="0"/>
              </a:rPr>
              <a:t>原子核外电子分布的一般规律</a:t>
            </a:r>
          </a:p>
          <a:p>
            <a:pPr marL="442913" indent="-442913" eaLnBrk="1" hangingPunct="1">
              <a:lnSpc>
                <a:spcPct val="110000"/>
              </a:lnSpc>
              <a:spcBef>
                <a:spcPts val="1200"/>
              </a:spcBef>
              <a:buClrTx/>
              <a:buFontTx/>
              <a:buNone/>
              <a:defRPr/>
            </a:pPr>
            <a:r>
              <a:rPr lang="en-US" altLang="zh-CN" b="0" dirty="0">
                <a:solidFill>
                  <a:srgbClr val="0000FF"/>
                </a:solidFill>
                <a:effectLst/>
                <a:latin typeface="Arial" panose="020B0604020202020204" pitchFamily="34" charset="0"/>
                <a:ea typeface="+mj-ea"/>
                <a:cs typeface="Arial" panose="020B0604020202020204" pitchFamily="34" charset="0"/>
              </a:rPr>
              <a:t>5) </a:t>
            </a:r>
            <a:r>
              <a:rPr lang="zh-CN" altLang="en-US" b="0" dirty="0">
                <a:solidFill>
                  <a:srgbClr val="0000FF"/>
                </a:solidFill>
                <a:effectLst/>
                <a:latin typeface="Arial" panose="020B0604020202020204" pitchFamily="34" charset="0"/>
                <a:ea typeface="+mj-ea"/>
                <a:cs typeface="Arial" panose="020B0604020202020204" pitchFamily="34" charset="0"/>
              </a:rPr>
              <a:t>共价键的价键理论，键长、键角和键能的概念，分子偶极矩，以及杂化轨道理论</a:t>
            </a:r>
          </a:p>
          <a:p>
            <a:pPr marL="442913" indent="-442913" eaLnBrk="1" hangingPunct="1">
              <a:lnSpc>
                <a:spcPct val="110000"/>
              </a:lnSpc>
              <a:spcBef>
                <a:spcPts val="1200"/>
              </a:spcBef>
              <a:buClrTx/>
              <a:buFontTx/>
              <a:buNone/>
              <a:defRPr/>
            </a:pPr>
            <a:r>
              <a:rPr lang="en-US" altLang="zh-CN" b="0" dirty="0">
                <a:solidFill>
                  <a:srgbClr val="0000FF"/>
                </a:solidFill>
                <a:effectLst/>
                <a:latin typeface="Arial" panose="020B0604020202020204" pitchFamily="34" charset="0"/>
                <a:ea typeface="+mj-ea"/>
                <a:cs typeface="Arial" panose="020B0604020202020204" pitchFamily="34" charset="0"/>
              </a:rPr>
              <a:t>6) </a:t>
            </a:r>
            <a:r>
              <a:rPr lang="zh-CN" altLang="en-US" b="0" dirty="0">
                <a:solidFill>
                  <a:srgbClr val="0000FF"/>
                </a:solidFill>
                <a:effectLst/>
                <a:latin typeface="Arial" panose="020B0604020202020204" pitchFamily="34" charset="0"/>
                <a:ea typeface="+mj-ea"/>
                <a:cs typeface="Arial" panose="020B0604020202020204" pitchFamily="34" charset="0"/>
              </a:rPr>
              <a:t>化学键、分子间力（以及氢键）的本质和特性，晶体结构</a:t>
            </a:r>
            <a:endParaRPr lang="en-US" altLang="zh-CN" b="0" dirty="0">
              <a:solidFill>
                <a:srgbClr val="0000FF"/>
              </a:solidFill>
              <a:effectLst/>
              <a:latin typeface="Arial" panose="020B0604020202020204" pitchFamily="34" charset="0"/>
              <a:ea typeface="+mj-ea"/>
              <a:cs typeface="Arial" panose="020B0604020202020204" pitchFamily="34" charset="0"/>
            </a:endParaRPr>
          </a:p>
          <a:p>
            <a:pPr eaLnBrk="1" hangingPunct="1">
              <a:lnSpc>
                <a:spcPct val="110000"/>
              </a:lnSpc>
              <a:spcBef>
                <a:spcPts val="1200"/>
              </a:spcBef>
              <a:buClrTx/>
              <a:buFontTx/>
              <a:buNone/>
              <a:defRPr/>
            </a:pPr>
            <a:r>
              <a:rPr lang="en-US" altLang="zh-CN" b="0" dirty="0">
                <a:solidFill>
                  <a:srgbClr val="0000FF"/>
                </a:solidFill>
                <a:effectLst/>
                <a:latin typeface="Arial" panose="020B0604020202020204" pitchFamily="34" charset="0"/>
                <a:ea typeface="+mj-ea"/>
                <a:cs typeface="Arial" panose="020B0604020202020204" pitchFamily="34" charset="0"/>
              </a:rPr>
              <a:t>7) </a:t>
            </a:r>
            <a:r>
              <a:rPr lang="zh-CN" altLang="en-US" b="0" dirty="0">
                <a:solidFill>
                  <a:srgbClr val="0000FF"/>
                </a:solidFill>
                <a:effectLst/>
                <a:latin typeface="Arial" panose="020B0604020202020204" pitchFamily="34" charset="0"/>
                <a:ea typeface="+mj-ea"/>
                <a:cs typeface="Arial" panose="020B0604020202020204" pitchFamily="34" charset="0"/>
              </a:rPr>
              <a:t>元素化学</a:t>
            </a:r>
            <a:endParaRPr lang="zh-CN" altLang="en-US" dirty="0">
              <a:solidFill>
                <a:srgbClr val="0000FF"/>
              </a:solidFill>
              <a:effectLst/>
              <a:latin typeface="Arial" panose="020B0604020202020204" pitchFamily="34" charset="0"/>
              <a:ea typeface="仿宋" pitchFamily="49" charset="-122"/>
              <a:cs typeface="Arial" panose="020B0604020202020204" pitchFamily="34" charset="0"/>
            </a:endParaRPr>
          </a:p>
        </p:txBody>
      </p:sp>
      <p:graphicFrame>
        <p:nvGraphicFramePr>
          <p:cNvPr id="6148" name="Object 33"/>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6556" name="Equation" r:id="rId3" imgW="435285" imgH="677109" progId="Equation.DSMT4">
                  <p:embed/>
                </p:oleObj>
              </mc:Choice>
              <mc:Fallback>
                <p:oleObj name="Equation" r:id="rId3" imgW="435285" imgH="677109" progId="Equation.DSMT4">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 name="Object 34"/>
          <p:cNvGraphicFramePr>
            <a:graphicFrameLocks noChangeAspect="1"/>
          </p:cNvGraphicFramePr>
          <p:nvPr/>
        </p:nvGraphicFramePr>
        <p:xfrm>
          <a:off x="0" y="0"/>
          <a:ext cx="914400" cy="198438"/>
        </p:xfrm>
        <a:graphic>
          <a:graphicData uri="http://schemas.openxmlformats.org/presentationml/2006/ole">
            <mc:AlternateContent xmlns:mc="http://schemas.openxmlformats.org/markup-compatibility/2006">
              <mc:Choice xmlns:v="urn:schemas-microsoft-com:vml" Requires="v">
                <p:oleObj spid="_x0000_s6557" name="Equation" r:id="rId5" imgW="435285" imgH="677109" progId="Equation.DSMT4">
                  <p:embed/>
                </p:oleObj>
              </mc:Choice>
              <mc:Fallback>
                <p:oleObj name="Equation" r:id="rId5" imgW="435285" imgH="677109" progId="Equation.DSMT4">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ChangeArrowheads="1"/>
          </p:cNvSpPr>
          <p:nvPr/>
        </p:nvSpPr>
        <p:spPr bwMode="auto">
          <a:xfrm>
            <a:off x="0" y="0"/>
            <a:ext cx="9144000" cy="641350"/>
          </a:xfrm>
          <a:prstGeom prst="rect">
            <a:avLst/>
          </a:prstGeom>
          <a:noFill/>
          <a:ln w="9525">
            <a:noFill/>
            <a:miter lim="800000"/>
            <a:headEnd/>
            <a:tailEnd/>
          </a:ln>
          <a:effectLst/>
        </p:spPr>
        <p:txBody>
          <a:bodyPr>
            <a:spAutoFit/>
          </a:bodyPr>
          <a:lstStyle/>
          <a:p>
            <a:pPr>
              <a:defRPr/>
            </a:pPr>
            <a:endParaRPr kumimoji="1" lang="zh-CN" altLang="en-US" sz="3600">
              <a:solidFill>
                <a:srgbClr val="FFFF00"/>
              </a:solidFill>
              <a:effectLst>
                <a:outerShdw blurRad="38100" dist="38100" dir="2700000" algn="tl">
                  <a:srgbClr val="000000"/>
                </a:outerShdw>
              </a:effectLst>
              <a:latin typeface="Times New Roman" pitchFamily="18" charset="0"/>
              <a:ea typeface="黑体" pitchFamily="2" charset="-122"/>
            </a:endParaRPr>
          </a:p>
        </p:txBody>
      </p:sp>
      <p:sp>
        <p:nvSpPr>
          <p:cNvPr id="1093635" name="Rectangle 3"/>
          <p:cNvSpPr>
            <a:spLocks noChangeArrowheads="1"/>
          </p:cNvSpPr>
          <p:nvPr/>
        </p:nvSpPr>
        <p:spPr bwMode="auto">
          <a:xfrm>
            <a:off x="468313" y="4581227"/>
            <a:ext cx="8397875" cy="2016125"/>
          </a:xfrm>
          <a:prstGeom prst="rect">
            <a:avLst/>
          </a:prstGeom>
          <a:noFill/>
          <a:ln w="9525">
            <a:noFill/>
            <a:miter lim="800000"/>
            <a:headEnd/>
            <a:tailEnd/>
          </a:ln>
          <a:effectLst/>
        </p:spPr>
        <p:txBody>
          <a:bodyPr>
            <a:spAutoFit/>
          </a:bodyPr>
          <a:lstStyle/>
          <a:p>
            <a:pPr>
              <a:defRPr/>
            </a:pP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1895</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年</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11</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月</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8</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日，德国的伦琴发现了奇异的</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X</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射线，后来居里夫妇等对天然放射性的研究，以及</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1897</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年汤姆逊证明了射线是一种带负电的微粒。</a:t>
            </a:r>
            <a:r>
              <a:rPr lang="zh-CN" altLang="en-US" sz="2400" b="1" dirty="0">
                <a:solidFill>
                  <a:srgbClr val="FF0000"/>
                </a:solidFill>
                <a:latin typeface="Times New Roman" panose="02020603050405020304" pitchFamily="18" charset="0"/>
                <a:ea typeface="仿宋" pitchFamily="49" charset="-122"/>
                <a:cs typeface="Times New Roman" panose="02020603050405020304" pitchFamily="18" charset="0"/>
              </a:rPr>
              <a:t>表明任何物质的原子都可放出带负电荷的电子</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。由于整个原子是电中性的，因此，原子内部一定带等量电荷的正电微粒。那么，这些电荷是如何分布的？</a:t>
            </a:r>
          </a:p>
        </p:txBody>
      </p:sp>
      <p:sp>
        <p:nvSpPr>
          <p:cNvPr id="1093637" name="Rectangle 5"/>
          <p:cNvSpPr>
            <a:spLocks noChangeArrowheads="1"/>
          </p:cNvSpPr>
          <p:nvPr/>
        </p:nvSpPr>
        <p:spPr bwMode="auto">
          <a:xfrm>
            <a:off x="1197915" y="3801234"/>
            <a:ext cx="2149949" cy="707886"/>
          </a:xfrm>
          <a:prstGeom prst="rect">
            <a:avLst/>
          </a:prstGeom>
          <a:noFill/>
          <a:ln w="9525">
            <a:noFill/>
            <a:miter lim="800000"/>
            <a:headEnd/>
            <a:tailEnd/>
          </a:ln>
          <a:effectLst/>
        </p:spPr>
        <p:txBody>
          <a:bodyPr wrap="none">
            <a:spAutoFit/>
          </a:bodyPr>
          <a:lstStyle/>
          <a:p>
            <a:pPr algn="ctr">
              <a:defRPr/>
            </a:pPr>
            <a:r>
              <a:rPr lang="en-US" altLang="zh-CN" sz="2000" dirty="0">
                <a:solidFill>
                  <a:srgbClr val="000000"/>
                </a:solidFill>
                <a:latin typeface="Times New Roman" pitchFamily="18" charset="0"/>
                <a:ea typeface="楷体_GB2312" pitchFamily="49" charset="-122"/>
              </a:rPr>
              <a:t>Wilhelm </a:t>
            </a:r>
            <a:r>
              <a:rPr lang="en-US" altLang="zh-CN" sz="2000" dirty="0" err="1">
                <a:solidFill>
                  <a:srgbClr val="000000"/>
                </a:solidFill>
                <a:latin typeface="Times New Roman" pitchFamily="18" charset="0"/>
                <a:ea typeface="楷体_GB2312" pitchFamily="49" charset="-122"/>
              </a:rPr>
              <a:t>Röntgen</a:t>
            </a:r>
            <a:endParaRPr lang="en-US" altLang="zh-CN" sz="2000" dirty="0">
              <a:solidFill>
                <a:srgbClr val="000000"/>
              </a:solidFill>
              <a:latin typeface="Times New Roman" pitchFamily="18" charset="0"/>
              <a:ea typeface="楷体_GB2312" pitchFamily="49" charset="-122"/>
            </a:endParaRPr>
          </a:p>
          <a:p>
            <a:pPr algn="ctr">
              <a:defRPr/>
            </a:pPr>
            <a:r>
              <a:rPr lang="zh-CN" altLang="en-US" sz="2000" dirty="0">
                <a:solidFill>
                  <a:srgbClr val="000000"/>
                </a:solidFill>
                <a:latin typeface="Times New Roman" pitchFamily="18" charset="0"/>
                <a:ea typeface="楷体_GB2312" pitchFamily="49" charset="-122"/>
              </a:rPr>
              <a:t>威廉</a:t>
            </a:r>
            <a:r>
              <a:rPr lang="en-US" altLang="zh-CN" sz="2000" dirty="0">
                <a:solidFill>
                  <a:srgbClr val="000000"/>
                </a:solidFill>
                <a:latin typeface="Times New Roman" pitchFamily="18" charset="0"/>
                <a:ea typeface="楷体_GB2312" pitchFamily="49" charset="-122"/>
              </a:rPr>
              <a:t>·</a:t>
            </a:r>
            <a:r>
              <a:rPr lang="zh-CN" altLang="en-US" sz="2000" dirty="0">
                <a:solidFill>
                  <a:srgbClr val="000000"/>
                </a:solidFill>
                <a:latin typeface="Times New Roman" pitchFamily="18" charset="0"/>
                <a:ea typeface="楷体_GB2312" pitchFamily="49" charset="-122"/>
              </a:rPr>
              <a:t>康拉德</a:t>
            </a:r>
            <a:r>
              <a:rPr lang="en-US" altLang="zh-CN" sz="2000" dirty="0">
                <a:solidFill>
                  <a:srgbClr val="000000"/>
                </a:solidFill>
                <a:latin typeface="Times New Roman" pitchFamily="18" charset="0"/>
                <a:ea typeface="楷体_GB2312" pitchFamily="49" charset="-122"/>
              </a:rPr>
              <a:t>·</a:t>
            </a:r>
            <a:r>
              <a:rPr lang="zh-CN" altLang="en-US" sz="2000" dirty="0">
                <a:solidFill>
                  <a:srgbClr val="000000"/>
                </a:solidFill>
                <a:latin typeface="Times New Roman" pitchFamily="18" charset="0"/>
                <a:ea typeface="楷体_GB2312" pitchFamily="49" charset="-122"/>
              </a:rPr>
              <a:t>伦琴</a:t>
            </a:r>
          </a:p>
        </p:txBody>
      </p:sp>
      <p:sp>
        <p:nvSpPr>
          <p:cNvPr id="1093639" name="Rectangle 7"/>
          <p:cNvSpPr>
            <a:spLocks noChangeArrowheads="1"/>
          </p:cNvSpPr>
          <p:nvPr/>
        </p:nvSpPr>
        <p:spPr bwMode="auto">
          <a:xfrm>
            <a:off x="5420374" y="4005263"/>
            <a:ext cx="2678401" cy="396875"/>
          </a:xfrm>
          <a:prstGeom prst="rect">
            <a:avLst/>
          </a:prstGeom>
          <a:noFill/>
          <a:ln w="9525">
            <a:noFill/>
            <a:miter lim="800000"/>
            <a:headEnd/>
            <a:tailEnd/>
          </a:ln>
          <a:effectLst/>
        </p:spPr>
        <p:txBody>
          <a:bodyPr wrap="square">
            <a:spAutoFit/>
          </a:bodyPr>
          <a:lstStyle/>
          <a:p>
            <a:pPr algn="ctr">
              <a:defRPr/>
            </a:pPr>
            <a:r>
              <a:rPr lang="zh-CN" altLang="en-US" sz="2000" dirty="0">
                <a:solidFill>
                  <a:srgbClr val="000000"/>
                </a:solidFill>
                <a:latin typeface="Times New Roman" pitchFamily="18" charset="0"/>
                <a:ea typeface="楷体_GB2312" pitchFamily="49" charset="-122"/>
              </a:rPr>
              <a:t>居里夫妇</a:t>
            </a:r>
          </a:p>
        </p:txBody>
      </p:sp>
      <p:sp>
        <p:nvSpPr>
          <p:cNvPr id="23560" name="Rectangle 8"/>
          <p:cNvSpPr>
            <a:spLocks noGrp="1" noChangeArrowheads="1"/>
          </p:cNvSpPr>
          <p:nvPr>
            <p:ph type="title" idx="4294967295"/>
          </p:nvPr>
        </p:nvSpPr>
        <p:spPr>
          <a:xfrm>
            <a:off x="251520" y="315913"/>
            <a:ext cx="6552505" cy="676275"/>
          </a:xfrm>
        </p:spPr>
        <p:txBody>
          <a:bodyPr/>
          <a:lstStyle/>
          <a:p>
            <a:pPr eaLnBrk="1" hangingPunct="1"/>
            <a:r>
              <a:rPr lang="en-GB" altLang="zh-CN" sz="3200" dirty="0">
                <a:latin typeface="Arial" panose="020B0604020202020204" pitchFamily="34" charset="0"/>
                <a:cs typeface="Arial" panose="020B0604020202020204" pitchFamily="34" charset="0"/>
              </a:rPr>
              <a:t>2.2</a:t>
            </a:r>
            <a:r>
              <a:rPr lang="en-US" altLang="zh-CN" sz="3200" dirty="0">
                <a:latin typeface="Arial" panose="020B0604020202020204" pitchFamily="34" charset="0"/>
                <a:cs typeface="Arial" panose="020B0604020202020204" pitchFamily="34" charset="0"/>
              </a:rPr>
              <a:t>.1  </a:t>
            </a:r>
            <a:r>
              <a:rPr lang="zh-CN" altLang="en-US" sz="3200" dirty="0"/>
              <a:t>原子的基本结构</a:t>
            </a:r>
          </a:p>
        </p:txBody>
      </p:sp>
      <p:sp>
        <p:nvSpPr>
          <p:cNvPr id="9" name="矩形 8"/>
          <p:cNvSpPr/>
          <p:nvPr/>
        </p:nvSpPr>
        <p:spPr>
          <a:xfrm>
            <a:off x="323850" y="981075"/>
            <a:ext cx="5519396" cy="523220"/>
          </a:xfrm>
          <a:prstGeom prst="rect">
            <a:avLst/>
          </a:prstGeom>
        </p:spPr>
        <p:txBody>
          <a:bodyPr wrap="none">
            <a:spAutoFit/>
          </a:bodyPr>
          <a:lstStyle/>
          <a:p>
            <a:pPr eaLnBrk="0" hangingPunct="0">
              <a:defRPr/>
            </a:pPr>
            <a:r>
              <a:rPr lang="en-US" altLang="zh-CN" sz="2800" b="1" dirty="0">
                <a:solidFill>
                  <a:srgbClr val="FF0000"/>
                </a:solidFill>
                <a:latin typeface="Times New Roman" panose="02020603050405020304" pitchFamily="18" charset="0"/>
                <a:cs typeface="Times New Roman" panose="02020603050405020304" pitchFamily="18" charset="0"/>
              </a:rPr>
              <a:t>2) J.J. Thomson</a:t>
            </a:r>
            <a:r>
              <a:rPr lang="zh-CN" altLang="en-US" sz="2800" b="1" dirty="0">
                <a:solidFill>
                  <a:srgbClr val="FF0000"/>
                </a:solidFill>
                <a:latin typeface="Times New Roman" panose="02020603050405020304" pitchFamily="18" charset="0"/>
                <a:cs typeface="Times New Roman" panose="02020603050405020304" pitchFamily="18" charset="0"/>
              </a:rPr>
              <a:t>原子“浸入模型”</a:t>
            </a:r>
          </a:p>
        </p:txBody>
      </p:sp>
      <p:pic>
        <p:nvPicPr>
          <p:cNvPr id="7" name="图片 6">
            <a:extLst>
              <a:ext uri="{FF2B5EF4-FFF2-40B4-BE49-F238E27FC236}">
                <a16:creationId xmlns:a16="http://schemas.microsoft.com/office/drawing/2014/main" id="{4EE4782A-0387-43B2-B525-88FAB289E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391" y="1636257"/>
            <a:ext cx="1926960" cy="2232000"/>
          </a:xfrm>
          <a:prstGeom prst="rect">
            <a:avLst/>
          </a:prstGeom>
        </p:spPr>
      </p:pic>
      <p:pic>
        <p:nvPicPr>
          <p:cNvPr id="12" name="图片 11">
            <a:extLst>
              <a:ext uri="{FF2B5EF4-FFF2-40B4-BE49-F238E27FC236}">
                <a16:creationId xmlns:a16="http://schemas.microsoft.com/office/drawing/2014/main" id="{1E86E7E6-6E6A-401F-87AA-1D5E8B6AE5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0374" y="1641729"/>
            <a:ext cx="2678401" cy="2232000"/>
          </a:xfrm>
          <a:prstGeom prst="rect">
            <a:avLst/>
          </a:prstGeom>
        </p:spPr>
      </p:pic>
    </p:spTree>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9" name="Text Box 3"/>
          <p:cNvSpPr txBox="1">
            <a:spLocks noChangeArrowheads="1"/>
          </p:cNvSpPr>
          <p:nvPr/>
        </p:nvSpPr>
        <p:spPr bwMode="auto">
          <a:xfrm>
            <a:off x="1419801" y="6056461"/>
            <a:ext cx="2076867" cy="396875"/>
          </a:xfrm>
          <a:prstGeom prst="rect">
            <a:avLst/>
          </a:prstGeom>
          <a:noFill/>
          <a:ln w="9525">
            <a:noFill/>
            <a:miter lim="800000"/>
            <a:headEnd/>
            <a:tailEnd/>
          </a:ln>
          <a:effectLst/>
        </p:spPr>
        <p:txBody>
          <a:bodyPr wrap="square">
            <a:spAutoFit/>
          </a:bodyPr>
          <a:lstStyle/>
          <a:p>
            <a:pPr algn="ctr" eaLnBrk="0" hangingPunct="0">
              <a:defRPr/>
            </a:pPr>
            <a:r>
              <a:rPr lang="en-US" altLang="zh-CN" sz="2000" b="1" dirty="0">
                <a:solidFill>
                  <a:srgbClr val="000000"/>
                </a:solidFill>
                <a:latin typeface="Times New Roman" pitchFamily="18" charset="0"/>
              </a:rPr>
              <a:t>J.J. Thomson</a:t>
            </a:r>
          </a:p>
        </p:txBody>
      </p:sp>
      <p:sp>
        <p:nvSpPr>
          <p:cNvPr id="1094661" name="Rectangle 5"/>
          <p:cNvSpPr>
            <a:spLocks noChangeArrowheads="1"/>
          </p:cNvSpPr>
          <p:nvPr/>
        </p:nvSpPr>
        <p:spPr bwMode="auto">
          <a:xfrm>
            <a:off x="297782" y="1052736"/>
            <a:ext cx="8667750" cy="2713756"/>
          </a:xfrm>
          <a:prstGeom prst="rect">
            <a:avLst/>
          </a:prstGeom>
          <a:noFill/>
          <a:ln w="9525">
            <a:noFill/>
            <a:miter lim="800000"/>
            <a:headEnd/>
            <a:tailEnd/>
          </a:ln>
          <a:effectLst/>
        </p:spPr>
        <p:txBody>
          <a:bodyPr>
            <a:spAutoFit/>
          </a:bodyPr>
          <a:lstStyle/>
          <a:p>
            <a:pPr>
              <a:lnSpc>
                <a:spcPct val="120000"/>
              </a:lnSpc>
              <a:spcBef>
                <a:spcPts val="600"/>
              </a:spcBef>
              <a:defRPr/>
            </a:pPr>
            <a:r>
              <a:rPr lang="en-US" altLang="zh-CN" sz="2400" dirty="0">
                <a:solidFill>
                  <a:srgbClr val="000000"/>
                </a:solidFill>
                <a:latin typeface="Times New Roman" pitchFamily="18" charset="0"/>
                <a:ea typeface="楷体_GB2312" pitchFamily="49" charset="-122"/>
              </a:rPr>
              <a:t>1898</a:t>
            </a:r>
            <a:r>
              <a:rPr lang="zh-CN" altLang="en-US" sz="2400" dirty="0">
                <a:solidFill>
                  <a:srgbClr val="000000"/>
                </a:solidFill>
                <a:latin typeface="Times New Roman" pitchFamily="18" charset="0"/>
                <a:ea typeface="楷体_GB2312" pitchFamily="49" charset="-122"/>
              </a:rPr>
              <a:t>年，威廉 </a:t>
            </a:r>
            <a:r>
              <a:rPr lang="en-US" altLang="zh-CN" sz="2400" dirty="0">
                <a:solidFill>
                  <a:srgbClr val="000000"/>
                </a:solidFill>
                <a:latin typeface="Times New Roman" pitchFamily="18" charset="0"/>
                <a:cs typeface="Times New Roman" pitchFamily="18" charset="0"/>
              </a:rPr>
              <a:t>· </a:t>
            </a:r>
            <a:r>
              <a:rPr lang="zh-CN" altLang="en-US" sz="2400" dirty="0">
                <a:solidFill>
                  <a:srgbClr val="000000"/>
                </a:solidFill>
                <a:latin typeface="Times New Roman" pitchFamily="18" charset="0"/>
                <a:ea typeface="楷体_GB2312" pitchFamily="49" charset="-122"/>
              </a:rPr>
              <a:t>汤姆逊认为</a:t>
            </a:r>
            <a:r>
              <a:rPr lang="zh-CN" altLang="en-US" sz="2400" b="1" dirty="0">
                <a:solidFill>
                  <a:srgbClr val="0000FF"/>
                </a:solidFill>
                <a:latin typeface="Times New Roman" pitchFamily="18" charset="0"/>
                <a:ea typeface="楷体_GB2312" pitchFamily="49" charset="-122"/>
              </a:rPr>
              <a:t>原子是由带正电荷的球体及沉浸在这个正电荷球体里的电子所组成。电子均匀分布在原子内，能自由地运动，并受到一个指向原子中心的电力作用。</a:t>
            </a:r>
            <a:r>
              <a:rPr lang="en-US" altLang="zh-CN" sz="2400" dirty="0">
                <a:solidFill>
                  <a:srgbClr val="000000"/>
                </a:solidFill>
                <a:latin typeface="Times New Roman" pitchFamily="18" charset="0"/>
                <a:ea typeface="楷体_GB2312" pitchFamily="49" charset="-122"/>
              </a:rPr>
              <a:t>1904</a:t>
            </a:r>
            <a:r>
              <a:rPr lang="zh-CN" altLang="en-US" sz="2400" dirty="0">
                <a:solidFill>
                  <a:srgbClr val="000000"/>
                </a:solidFill>
                <a:latin typeface="Times New Roman" pitchFamily="18" charset="0"/>
                <a:ea typeface="楷体_GB2312" pitchFamily="49" charset="-122"/>
              </a:rPr>
              <a:t>年，在</a:t>
            </a:r>
            <a:r>
              <a:rPr lang="en-US" altLang="zh-CN" sz="2400" dirty="0">
                <a:solidFill>
                  <a:srgbClr val="000000"/>
                </a:solidFill>
                <a:latin typeface="Times New Roman" pitchFamily="18" charset="0"/>
                <a:ea typeface="楷体_GB2312" pitchFamily="49" charset="-122"/>
              </a:rPr>
              <a:t>W</a:t>
            </a:r>
            <a:r>
              <a:rPr lang="en-US" altLang="zh-CN" sz="2400" dirty="0">
                <a:solidFill>
                  <a:srgbClr val="000000"/>
                </a:solidFill>
                <a:latin typeface="Times New Roman" pitchFamily="18" charset="0"/>
                <a:cs typeface="Times New Roman" pitchFamily="18" charset="0"/>
              </a:rPr>
              <a:t>.</a:t>
            </a:r>
            <a:r>
              <a:rPr lang="zh-CN" altLang="en-US" sz="2400" dirty="0">
                <a:solidFill>
                  <a:srgbClr val="000000"/>
                </a:solidFill>
                <a:latin typeface="Times New Roman" pitchFamily="18" charset="0"/>
                <a:ea typeface="楷体_GB2312" pitchFamily="49" charset="-122"/>
              </a:rPr>
              <a:t>汤姆逊模型的基础上，</a:t>
            </a:r>
            <a:r>
              <a:rPr lang="en-US" altLang="zh-CN" sz="2400" dirty="0">
                <a:solidFill>
                  <a:srgbClr val="000000"/>
                </a:solidFill>
                <a:latin typeface="Times New Roman" pitchFamily="18" charset="0"/>
                <a:ea typeface="楷体_GB2312" pitchFamily="49" charset="-122"/>
              </a:rPr>
              <a:t>J</a:t>
            </a:r>
            <a:r>
              <a:rPr lang="en-US" altLang="zh-CN" sz="2400" dirty="0">
                <a:solidFill>
                  <a:srgbClr val="000000"/>
                </a:solidFill>
                <a:latin typeface="Times New Roman" pitchFamily="18" charset="0"/>
                <a:cs typeface="Times New Roman" pitchFamily="18" charset="0"/>
              </a:rPr>
              <a:t>.</a:t>
            </a:r>
            <a:r>
              <a:rPr lang="en-US" altLang="zh-CN" sz="2400" dirty="0">
                <a:solidFill>
                  <a:srgbClr val="000000"/>
                </a:solidFill>
                <a:latin typeface="Times New Roman" pitchFamily="18" charset="0"/>
                <a:ea typeface="楷体_GB2312" pitchFamily="49" charset="-122"/>
              </a:rPr>
              <a:t>J.</a:t>
            </a:r>
            <a:r>
              <a:rPr lang="zh-CN" altLang="en-US" sz="2400" dirty="0">
                <a:solidFill>
                  <a:srgbClr val="000000"/>
                </a:solidFill>
                <a:latin typeface="Times New Roman" pitchFamily="18" charset="0"/>
                <a:ea typeface="楷体_GB2312" pitchFamily="49" charset="-122"/>
              </a:rPr>
              <a:t>汤姆逊认为正电球中的电子是分布在一些同心球或同心球壳上，该模型俗称为</a:t>
            </a:r>
            <a:r>
              <a:rPr lang="zh-CN" altLang="en-US" sz="2400" b="1" dirty="0">
                <a:solidFill>
                  <a:srgbClr val="000000"/>
                </a:solidFill>
                <a:latin typeface="Times New Roman" pitchFamily="18" charset="0"/>
                <a:ea typeface="楷体_GB2312" pitchFamily="49" charset="-122"/>
              </a:rPr>
              <a:t>“</a:t>
            </a:r>
            <a:r>
              <a:rPr lang="zh-CN" altLang="en-US" sz="2400" b="1" dirty="0">
                <a:solidFill>
                  <a:srgbClr val="FF0000"/>
                </a:solidFill>
                <a:latin typeface="Times New Roman" pitchFamily="18" charset="0"/>
                <a:ea typeface="楷体_GB2312" pitchFamily="49" charset="-122"/>
              </a:rPr>
              <a:t>葡萄干面包</a:t>
            </a:r>
            <a:r>
              <a:rPr lang="zh-CN" altLang="en-US" sz="2400" b="1" dirty="0">
                <a:solidFill>
                  <a:srgbClr val="000000"/>
                </a:solidFill>
                <a:latin typeface="Times New Roman" pitchFamily="18" charset="0"/>
                <a:ea typeface="楷体_GB2312" pitchFamily="49" charset="-122"/>
              </a:rPr>
              <a:t>”</a:t>
            </a:r>
            <a:r>
              <a:rPr lang="zh-CN" altLang="en-US" sz="2400" b="1" dirty="0">
                <a:solidFill>
                  <a:srgbClr val="FF0000"/>
                </a:solidFill>
                <a:latin typeface="Times New Roman" pitchFamily="18" charset="0"/>
                <a:ea typeface="楷体_GB2312" pitchFamily="49" charset="-122"/>
              </a:rPr>
              <a:t>模型。</a:t>
            </a:r>
          </a:p>
        </p:txBody>
      </p:sp>
      <p:grpSp>
        <p:nvGrpSpPr>
          <p:cNvPr id="3" name="组合 2"/>
          <p:cNvGrpSpPr/>
          <p:nvPr/>
        </p:nvGrpSpPr>
        <p:grpSpPr>
          <a:xfrm>
            <a:off x="4387049" y="4048552"/>
            <a:ext cx="4114800" cy="2268537"/>
            <a:chOff x="4427538" y="1341438"/>
            <a:chExt cx="4114800" cy="2268537"/>
          </a:xfrm>
        </p:grpSpPr>
        <p:sp>
          <p:nvSpPr>
            <p:cNvPr id="1094660" name="Text Box 4"/>
            <p:cNvSpPr txBox="1">
              <a:spLocks noChangeArrowheads="1"/>
            </p:cNvSpPr>
            <p:nvPr/>
          </p:nvSpPr>
          <p:spPr bwMode="auto">
            <a:xfrm>
              <a:off x="4427538" y="3213100"/>
              <a:ext cx="4114800" cy="396875"/>
            </a:xfrm>
            <a:prstGeom prst="rect">
              <a:avLst/>
            </a:prstGeom>
            <a:noFill/>
            <a:ln w="9525">
              <a:noFill/>
              <a:miter lim="800000"/>
              <a:headEnd/>
              <a:tailEnd/>
            </a:ln>
            <a:effectLst/>
          </p:spPr>
          <p:txBody>
            <a:bodyPr>
              <a:spAutoFit/>
            </a:bodyPr>
            <a:lstStyle/>
            <a:p>
              <a:pPr algn="ctr" eaLnBrk="0" hangingPunct="0">
                <a:defRPr/>
              </a:pPr>
              <a:r>
                <a:rPr lang="en-US" altLang="zh-CN" sz="2000" b="1" dirty="0">
                  <a:solidFill>
                    <a:srgbClr val="000000"/>
                  </a:solidFill>
                  <a:latin typeface="Times New Roman" pitchFamily="18" charset="0"/>
                </a:rPr>
                <a:t>J.J. Thomson’s </a:t>
              </a:r>
              <a:r>
                <a:rPr lang="zh-CN" altLang="en-US" sz="2000" b="1" dirty="0">
                  <a:solidFill>
                    <a:srgbClr val="000000"/>
                  </a:solidFill>
                  <a:latin typeface="Times New Roman" pitchFamily="18" charset="0"/>
                  <a:ea typeface="楷体_GB2312" pitchFamily="49" charset="-122"/>
                </a:rPr>
                <a:t>原子模型</a:t>
              </a:r>
              <a:r>
                <a:rPr lang="zh-CN" altLang="en-US" sz="2000" b="1" i="1" dirty="0">
                  <a:solidFill>
                    <a:srgbClr val="000000"/>
                  </a:solidFill>
                  <a:latin typeface="Times New Roman" pitchFamily="18" charset="0"/>
                  <a:ea typeface="楷体_GB2312" pitchFamily="49" charset="-122"/>
                </a:rPr>
                <a:t> </a:t>
              </a:r>
              <a:r>
                <a:rPr lang="en-US" altLang="zh-CN" sz="2000" b="1" dirty="0">
                  <a:solidFill>
                    <a:srgbClr val="000000"/>
                  </a:solidFill>
                  <a:latin typeface="Times New Roman" pitchFamily="18" charset="0"/>
                  <a:ea typeface="楷体_GB2312" pitchFamily="49" charset="-122"/>
                </a:rPr>
                <a:t>(1898)</a:t>
              </a:r>
              <a:endParaRPr lang="en-US" altLang="zh-CN" sz="2000" b="1" i="1" dirty="0">
                <a:solidFill>
                  <a:srgbClr val="000000"/>
                </a:solidFill>
                <a:latin typeface="Times New Roman" pitchFamily="18" charset="0"/>
              </a:endParaRPr>
            </a:p>
          </p:txBody>
        </p:sp>
        <p:grpSp>
          <p:nvGrpSpPr>
            <p:cNvPr id="24582" name="Group 6"/>
            <p:cNvGrpSpPr>
              <a:grpSpLocks/>
            </p:cNvGrpSpPr>
            <p:nvPr/>
          </p:nvGrpSpPr>
          <p:grpSpPr bwMode="auto">
            <a:xfrm>
              <a:off x="5580063" y="1341438"/>
              <a:ext cx="1828800" cy="1676400"/>
              <a:chOff x="3456" y="721"/>
              <a:chExt cx="1152" cy="1008"/>
            </a:xfrm>
          </p:grpSpPr>
          <p:sp>
            <p:nvSpPr>
              <p:cNvPr id="24585" name="Oval 7"/>
              <p:cNvSpPr>
                <a:spLocks noChangeArrowheads="1"/>
              </p:cNvSpPr>
              <p:nvPr/>
            </p:nvSpPr>
            <p:spPr bwMode="auto">
              <a:xfrm>
                <a:off x="3456" y="721"/>
                <a:ext cx="1152" cy="1008"/>
              </a:xfrm>
              <a:prstGeom prst="ellipse">
                <a:avLst/>
              </a:prstGeom>
              <a:gradFill rotWithShape="0">
                <a:gsLst>
                  <a:gs pos="0">
                    <a:schemeClr val="tx2"/>
                  </a:gs>
                  <a:gs pos="100000">
                    <a:srgbClr val="3399FF"/>
                  </a:gs>
                </a:gsLst>
                <a:path path="shape">
                  <a:fillToRect l="50000" t="50000" r="50000" b="50000"/>
                </a:path>
              </a:gradFill>
              <a:ln w="28575">
                <a:solidFill>
                  <a:schemeClr val="bg2"/>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94664" name="Rectangle 8"/>
              <p:cNvSpPr>
                <a:spLocks noChangeArrowheads="1"/>
              </p:cNvSpPr>
              <p:nvPr/>
            </p:nvSpPr>
            <p:spPr bwMode="auto">
              <a:xfrm>
                <a:off x="3648" y="942"/>
                <a:ext cx="19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65" name="Rectangle 9"/>
              <p:cNvSpPr>
                <a:spLocks noChangeArrowheads="1"/>
              </p:cNvSpPr>
              <p:nvPr/>
            </p:nvSpPr>
            <p:spPr bwMode="auto">
              <a:xfrm>
                <a:off x="4176" y="864"/>
                <a:ext cx="240" cy="204"/>
              </a:xfrm>
              <a:prstGeom prst="rect">
                <a:avLst/>
              </a:prstGeom>
              <a:noFill/>
              <a:ln w="9525">
                <a:noFill/>
                <a:miter lim="800000"/>
                <a:headEnd/>
                <a:tailEnd/>
              </a:ln>
              <a:effectLst/>
            </p:spPr>
            <p:txBody>
              <a:bodyPr>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66" name="Rectangle 10"/>
              <p:cNvSpPr>
                <a:spLocks noChangeArrowheads="1"/>
              </p:cNvSpPr>
              <p:nvPr/>
            </p:nvSpPr>
            <p:spPr bwMode="auto">
              <a:xfrm>
                <a:off x="3552" y="1134"/>
                <a:ext cx="19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67" name="Rectangle 11"/>
              <p:cNvSpPr>
                <a:spLocks noChangeArrowheads="1"/>
              </p:cNvSpPr>
              <p:nvPr/>
            </p:nvSpPr>
            <p:spPr bwMode="auto">
              <a:xfrm>
                <a:off x="3936" y="1134"/>
                <a:ext cx="19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68" name="Rectangle 12"/>
              <p:cNvSpPr>
                <a:spLocks noChangeArrowheads="1"/>
              </p:cNvSpPr>
              <p:nvPr/>
            </p:nvSpPr>
            <p:spPr bwMode="auto">
              <a:xfrm>
                <a:off x="4368" y="1134"/>
                <a:ext cx="19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69" name="Rectangle 13"/>
              <p:cNvSpPr>
                <a:spLocks noChangeArrowheads="1"/>
              </p:cNvSpPr>
              <p:nvPr/>
            </p:nvSpPr>
            <p:spPr bwMode="auto">
              <a:xfrm>
                <a:off x="3648" y="1422"/>
                <a:ext cx="189" cy="202"/>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70" name="Rectangle 14"/>
              <p:cNvSpPr>
                <a:spLocks noChangeArrowheads="1"/>
              </p:cNvSpPr>
              <p:nvPr/>
            </p:nvSpPr>
            <p:spPr bwMode="auto">
              <a:xfrm>
                <a:off x="4224" y="1422"/>
                <a:ext cx="189" cy="202"/>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71" name="Rectangle 15"/>
              <p:cNvSpPr>
                <a:spLocks noChangeArrowheads="1"/>
              </p:cNvSpPr>
              <p:nvPr/>
            </p:nvSpPr>
            <p:spPr bwMode="auto">
              <a:xfrm>
                <a:off x="3936" y="1470"/>
                <a:ext cx="19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72" name="Rectangle 16"/>
              <p:cNvSpPr>
                <a:spLocks noChangeArrowheads="1"/>
              </p:cNvSpPr>
              <p:nvPr/>
            </p:nvSpPr>
            <p:spPr bwMode="auto">
              <a:xfrm>
                <a:off x="3840" y="750"/>
                <a:ext cx="189" cy="202"/>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24595" name="Oval 17"/>
              <p:cNvSpPr>
                <a:spLocks noChangeArrowheads="1"/>
              </p:cNvSpPr>
              <p:nvPr/>
            </p:nvSpPr>
            <p:spPr bwMode="auto">
              <a:xfrm>
                <a:off x="3744" y="864"/>
                <a:ext cx="96" cy="96"/>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4596" name="Oval 18"/>
              <p:cNvSpPr>
                <a:spLocks noChangeArrowheads="1"/>
              </p:cNvSpPr>
              <p:nvPr/>
            </p:nvSpPr>
            <p:spPr bwMode="auto">
              <a:xfrm>
                <a:off x="4128" y="864"/>
                <a:ext cx="96" cy="96"/>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4597" name="Oval 19"/>
              <p:cNvSpPr>
                <a:spLocks noChangeArrowheads="1"/>
              </p:cNvSpPr>
              <p:nvPr/>
            </p:nvSpPr>
            <p:spPr bwMode="auto">
              <a:xfrm>
                <a:off x="3744" y="1152"/>
                <a:ext cx="96" cy="96"/>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4598" name="Oval 20"/>
              <p:cNvSpPr>
                <a:spLocks noChangeArrowheads="1"/>
              </p:cNvSpPr>
              <p:nvPr/>
            </p:nvSpPr>
            <p:spPr bwMode="auto">
              <a:xfrm>
                <a:off x="4272" y="1056"/>
                <a:ext cx="96" cy="96"/>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4599" name="Oval 21"/>
              <p:cNvSpPr>
                <a:spLocks noChangeArrowheads="1"/>
              </p:cNvSpPr>
              <p:nvPr/>
            </p:nvSpPr>
            <p:spPr bwMode="auto">
              <a:xfrm>
                <a:off x="3600" y="1344"/>
                <a:ext cx="96" cy="96"/>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4600" name="Oval 22"/>
              <p:cNvSpPr>
                <a:spLocks noChangeArrowheads="1"/>
              </p:cNvSpPr>
              <p:nvPr/>
            </p:nvSpPr>
            <p:spPr bwMode="auto">
              <a:xfrm>
                <a:off x="4416" y="1344"/>
                <a:ext cx="96" cy="96"/>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4601" name="Oval 23"/>
              <p:cNvSpPr>
                <a:spLocks noChangeArrowheads="1"/>
              </p:cNvSpPr>
              <p:nvPr/>
            </p:nvSpPr>
            <p:spPr bwMode="auto">
              <a:xfrm>
                <a:off x="4080" y="1344"/>
                <a:ext cx="96" cy="96"/>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4602" name="Oval 24"/>
              <p:cNvSpPr>
                <a:spLocks noChangeArrowheads="1"/>
              </p:cNvSpPr>
              <p:nvPr/>
            </p:nvSpPr>
            <p:spPr bwMode="auto">
              <a:xfrm>
                <a:off x="3840" y="1536"/>
                <a:ext cx="96" cy="96"/>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4603" name="Oval 25"/>
              <p:cNvSpPr>
                <a:spLocks noChangeArrowheads="1"/>
              </p:cNvSpPr>
              <p:nvPr/>
            </p:nvSpPr>
            <p:spPr bwMode="auto">
              <a:xfrm>
                <a:off x="3984" y="1056"/>
                <a:ext cx="96" cy="96"/>
              </a:xfrm>
              <a:prstGeom prst="ellipse">
                <a:avLst/>
              </a:prstGeom>
              <a:gradFill rotWithShape="0">
                <a:gsLst>
                  <a:gs pos="0">
                    <a:srgbClr val="FFFFFF"/>
                  </a:gs>
                  <a:gs pos="100000">
                    <a:srgbClr val="99CC00"/>
                  </a:gs>
                </a:gsLst>
                <a:path path="shape">
                  <a:fillToRect l="50000" t="50000" r="50000" b="50000"/>
                </a:path>
              </a:gra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94682" name="Rectangle 26"/>
              <p:cNvSpPr>
                <a:spLocks noChangeArrowheads="1"/>
              </p:cNvSpPr>
              <p:nvPr/>
            </p:nvSpPr>
            <p:spPr bwMode="auto">
              <a:xfrm>
                <a:off x="4080" y="798"/>
                <a:ext cx="16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83" name="Rectangle 27"/>
              <p:cNvSpPr>
                <a:spLocks noChangeArrowheads="1"/>
              </p:cNvSpPr>
              <p:nvPr/>
            </p:nvSpPr>
            <p:spPr bwMode="auto">
              <a:xfrm>
                <a:off x="4272" y="990"/>
                <a:ext cx="16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84" name="Rectangle 28"/>
              <p:cNvSpPr>
                <a:spLocks noChangeArrowheads="1"/>
              </p:cNvSpPr>
              <p:nvPr/>
            </p:nvSpPr>
            <p:spPr bwMode="auto">
              <a:xfrm>
                <a:off x="3696" y="798"/>
                <a:ext cx="16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85" name="Rectangle 29"/>
              <p:cNvSpPr>
                <a:spLocks noChangeArrowheads="1"/>
              </p:cNvSpPr>
              <p:nvPr/>
            </p:nvSpPr>
            <p:spPr bwMode="auto">
              <a:xfrm>
                <a:off x="4368" y="1278"/>
                <a:ext cx="16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86" name="Rectangle 30"/>
              <p:cNvSpPr>
                <a:spLocks noChangeArrowheads="1"/>
              </p:cNvSpPr>
              <p:nvPr/>
            </p:nvSpPr>
            <p:spPr bwMode="auto">
              <a:xfrm>
                <a:off x="3936" y="990"/>
                <a:ext cx="16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87" name="Rectangle 31"/>
              <p:cNvSpPr>
                <a:spLocks noChangeArrowheads="1"/>
              </p:cNvSpPr>
              <p:nvPr/>
            </p:nvSpPr>
            <p:spPr bwMode="auto">
              <a:xfrm>
                <a:off x="4032" y="1278"/>
                <a:ext cx="16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88" name="Rectangle 32"/>
              <p:cNvSpPr>
                <a:spLocks noChangeArrowheads="1"/>
              </p:cNvSpPr>
              <p:nvPr/>
            </p:nvSpPr>
            <p:spPr bwMode="auto">
              <a:xfrm>
                <a:off x="3792" y="1470"/>
                <a:ext cx="16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89" name="Rectangle 33"/>
              <p:cNvSpPr>
                <a:spLocks noChangeArrowheads="1"/>
              </p:cNvSpPr>
              <p:nvPr/>
            </p:nvSpPr>
            <p:spPr bwMode="auto">
              <a:xfrm>
                <a:off x="3744" y="1086"/>
                <a:ext cx="159" cy="202"/>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sp>
            <p:nvSpPr>
              <p:cNvPr id="1094690" name="Rectangle 34"/>
              <p:cNvSpPr>
                <a:spLocks noChangeArrowheads="1"/>
              </p:cNvSpPr>
              <p:nvPr/>
            </p:nvSpPr>
            <p:spPr bwMode="auto">
              <a:xfrm>
                <a:off x="3600" y="1278"/>
                <a:ext cx="160" cy="204"/>
              </a:xfrm>
              <a:prstGeom prst="rect">
                <a:avLst/>
              </a:prstGeom>
              <a:noFill/>
              <a:ln w="9525">
                <a:noFill/>
                <a:miter lim="800000"/>
                <a:headEnd/>
                <a:tailEnd/>
              </a:ln>
              <a:effectLst/>
            </p:spPr>
            <p:txBody>
              <a:bodyPr wrap="none">
                <a:spAutoFit/>
              </a:bodyPr>
              <a:lstStyle/>
              <a:p>
                <a:pPr>
                  <a:defRPr/>
                </a:pPr>
                <a:r>
                  <a:rPr lang="en-US" altLang="zh-CN" sz="1600" b="1">
                    <a:solidFill>
                      <a:srgbClr val="000000"/>
                    </a:solidFill>
                    <a:latin typeface="Times New Roman" pitchFamily="18" charset="0"/>
                    <a:ea typeface="楷体_GB2312" pitchFamily="49" charset="-122"/>
                  </a:rPr>
                  <a:t>-</a:t>
                </a:r>
              </a:p>
            </p:txBody>
          </p:sp>
        </p:grpSp>
      </p:grpSp>
      <p:sp>
        <p:nvSpPr>
          <p:cNvPr id="1094691" name="Rectangle 35"/>
          <p:cNvSpPr>
            <a:spLocks noChangeArrowheads="1"/>
          </p:cNvSpPr>
          <p:nvPr/>
        </p:nvSpPr>
        <p:spPr bwMode="auto">
          <a:xfrm>
            <a:off x="0" y="0"/>
            <a:ext cx="8610600" cy="806450"/>
          </a:xfrm>
          <a:prstGeom prst="rect">
            <a:avLst/>
          </a:prstGeom>
          <a:noFill/>
          <a:ln w="9525">
            <a:noFill/>
            <a:miter lim="800000"/>
            <a:headEnd/>
            <a:tailEnd/>
          </a:ln>
          <a:effectLst/>
        </p:spPr>
        <p:txBody>
          <a:bodyPr>
            <a:spAutoFit/>
          </a:bodyPr>
          <a:lstStyle/>
          <a:p>
            <a:pPr>
              <a:lnSpc>
                <a:spcPct val="130000"/>
              </a:lnSpc>
              <a:spcBef>
                <a:spcPct val="50000"/>
              </a:spcBef>
              <a:defRPr/>
            </a:pPr>
            <a:endParaRPr lang="zh-CN" altLang="en-US" sz="3600" b="1">
              <a:solidFill>
                <a:srgbClr val="000000"/>
              </a:solidFill>
              <a:effectLst>
                <a:outerShdw blurRad="38100" dist="38100" dir="2700000" algn="tl">
                  <a:srgbClr val="FFFFFF"/>
                </a:outerShdw>
              </a:effectLst>
              <a:latin typeface="黑体" pitchFamily="2" charset="-122"/>
              <a:ea typeface="黑体" pitchFamily="2" charset="-122"/>
            </a:endParaRPr>
          </a:p>
        </p:txBody>
      </p:sp>
      <p:sp>
        <p:nvSpPr>
          <p:cNvPr id="24584" name="Rectangle 36"/>
          <p:cNvSpPr>
            <a:spLocks noGrp="1" noChangeArrowheads="1"/>
          </p:cNvSpPr>
          <p:nvPr>
            <p:ph type="title" idx="4294967295"/>
          </p:nvPr>
        </p:nvSpPr>
        <p:spPr>
          <a:xfrm>
            <a:off x="251520" y="315913"/>
            <a:ext cx="6434235" cy="676275"/>
          </a:xfrm>
        </p:spPr>
        <p:txBody>
          <a:bodyPr/>
          <a:lstStyle/>
          <a:p>
            <a:pPr eaLnBrk="1" hangingPunct="1"/>
            <a:r>
              <a:rPr lang="en-GB" altLang="zh-CN" sz="3200" dirty="0">
                <a:latin typeface="Arial" panose="020B0604020202020204" pitchFamily="34" charset="0"/>
                <a:cs typeface="Arial" panose="020B0604020202020204" pitchFamily="34" charset="0"/>
              </a:rPr>
              <a:t>2.2</a:t>
            </a:r>
            <a:r>
              <a:rPr lang="en-US" altLang="zh-CN" sz="3200" dirty="0">
                <a:latin typeface="Arial" panose="020B0604020202020204" pitchFamily="34" charset="0"/>
                <a:cs typeface="Arial" panose="020B0604020202020204" pitchFamily="34" charset="0"/>
              </a:rPr>
              <a:t>.1  </a:t>
            </a:r>
            <a:r>
              <a:rPr lang="zh-CN" altLang="en-US" sz="3200" dirty="0"/>
              <a:t>原子的基本结构</a:t>
            </a:r>
          </a:p>
        </p:txBody>
      </p:sp>
      <p:pic>
        <p:nvPicPr>
          <p:cNvPr id="5" name="图片 4">
            <a:extLst>
              <a:ext uri="{FF2B5EF4-FFF2-40B4-BE49-F238E27FC236}">
                <a16:creationId xmlns:a16="http://schemas.microsoft.com/office/drawing/2014/main" id="{8238D047-F6C9-45B5-95EB-FD0CDB38A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801" y="3730890"/>
            <a:ext cx="2076868" cy="2340000"/>
          </a:xfrm>
          <a:prstGeom prst="rect">
            <a:avLst/>
          </a:prstGeom>
        </p:spPr>
      </p:pic>
      <p:sp>
        <p:nvSpPr>
          <p:cNvPr id="2" name="箭头: 右 1">
            <a:extLst>
              <a:ext uri="{FF2B5EF4-FFF2-40B4-BE49-F238E27FC236}">
                <a16:creationId xmlns:a16="http://schemas.microsoft.com/office/drawing/2014/main" id="{4BBC96C2-9047-4020-96E0-33B1C041B278}"/>
              </a:ext>
            </a:extLst>
          </p:cNvPr>
          <p:cNvSpPr/>
          <p:nvPr/>
        </p:nvSpPr>
        <p:spPr bwMode="auto">
          <a:xfrm rot="8051299">
            <a:off x="7585017" y="4648269"/>
            <a:ext cx="2016224" cy="1194113"/>
          </a:xfrm>
          <a:prstGeom prst="rightArrow">
            <a:avLst>
              <a:gd name="adj1" fmla="val 28686"/>
              <a:gd name="adj2" fmla="val 75128"/>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Rectangle 2"/>
          <p:cNvSpPr>
            <a:spLocks noChangeArrowheads="1"/>
          </p:cNvSpPr>
          <p:nvPr/>
        </p:nvSpPr>
        <p:spPr bwMode="auto">
          <a:xfrm>
            <a:off x="228600" y="74613"/>
            <a:ext cx="184150" cy="806450"/>
          </a:xfrm>
          <a:prstGeom prst="rect">
            <a:avLst/>
          </a:prstGeom>
          <a:noFill/>
          <a:ln w="9525">
            <a:noFill/>
            <a:miter lim="800000"/>
            <a:headEnd/>
            <a:tailEnd/>
          </a:ln>
          <a:effectLst/>
        </p:spPr>
        <p:txBody>
          <a:bodyPr wrap="none">
            <a:spAutoFit/>
          </a:bodyPr>
          <a:lstStyle/>
          <a:p>
            <a:pPr>
              <a:lnSpc>
                <a:spcPct val="130000"/>
              </a:lnSpc>
              <a:defRPr/>
            </a:pPr>
            <a:endParaRPr kumimoji="1" lang="zh-CN" altLang="en-US" sz="3600">
              <a:solidFill>
                <a:srgbClr val="FFFF00"/>
              </a:solidFill>
              <a:effectLst>
                <a:outerShdw blurRad="38100" dist="38100" dir="2700000" algn="tl">
                  <a:srgbClr val="000000"/>
                </a:outerShdw>
              </a:effectLst>
              <a:latin typeface="Times New Roman" pitchFamily="18" charset="0"/>
              <a:ea typeface="黑体" pitchFamily="2" charset="-122"/>
            </a:endParaRPr>
          </a:p>
        </p:txBody>
      </p:sp>
      <p:sp>
        <p:nvSpPr>
          <p:cNvPr id="1095683" name="Rectangle 3"/>
          <p:cNvSpPr>
            <a:spLocks noChangeArrowheads="1"/>
          </p:cNvSpPr>
          <p:nvPr/>
        </p:nvSpPr>
        <p:spPr bwMode="auto">
          <a:xfrm>
            <a:off x="323850" y="914400"/>
            <a:ext cx="8515350" cy="3508375"/>
          </a:xfrm>
          <a:prstGeom prst="rect">
            <a:avLst/>
          </a:prstGeom>
          <a:noFill/>
          <a:ln w="9525">
            <a:noFill/>
            <a:miter lim="800000"/>
            <a:headEnd/>
            <a:tailEnd/>
          </a:ln>
          <a:effectLst/>
        </p:spPr>
        <p:txBody>
          <a:bodyPr>
            <a:spAutoFit/>
          </a:bodyPr>
          <a:lstStyle/>
          <a:p>
            <a:pPr>
              <a:lnSpc>
                <a:spcPct val="150000"/>
              </a:lnSpc>
              <a:defRPr/>
            </a:pPr>
            <a:r>
              <a:rPr lang="en-US" altLang="zh-CN" sz="2800" b="1" dirty="0">
                <a:solidFill>
                  <a:srgbClr val="FF0000"/>
                </a:solidFill>
                <a:latin typeface="Times New Roman" panose="02020603050405020304" pitchFamily="18" charset="0"/>
                <a:cs typeface="Times New Roman" panose="02020603050405020304" pitchFamily="18" charset="0"/>
              </a:rPr>
              <a:t>3) E. Rutherford</a:t>
            </a:r>
            <a:r>
              <a:rPr lang="zh-CN" altLang="en-US" sz="2800" b="1" dirty="0">
                <a:solidFill>
                  <a:srgbClr val="FF0000"/>
                </a:solidFill>
                <a:latin typeface="Times New Roman" panose="02020603050405020304" pitchFamily="18" charset="0"/>
                <a:cs typeface="Times New Roman" panose="02020603050405020304" pitchFamily="18" charset="0"/>
              </a:rPr>
              <a:t>的原子“含核模型”         </a:t>
            </a:r>
            <a:endParaRPr lang="en-US" altLang="zh-CN" sz="2800" b="1" dirty="0">
              <a:solidFill>
                <a:srgbClr val="FF0000"/>
              </a:solidFill>
              <a:latin typeface="Times New Roman" panose="02020603050405020304" pitchFamily="18" charset="0"/>
              <a:cs typeface="Times New Roman" panose="02020603050405020304" pitchFamily="18" charset="0"/>
            </a:endParaRPr>
          </a:p>
          <a:p>
            <a:pPr>
              <a:lnSpc>
                <a:spcPct val="150000"/>
              </a:lnSpc>
              <a:defRPr/>
            </a:pPr>
            <a:r>
              <a:rPr lang="en-US" altLang="zh-CN" sz="2400" b="1" i="1" dirty="0">
                <a:solidFill>
                  <a:srgbClr val="000000"/>
                </a:solidFill>
                <a:latin typeface="Times New Roman" panose="02020603050405020304" pitchFamily="18" charset="0"/>
                <a:ea typeface="华文仿宋"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J.J. Thomson</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的学生、英籍新西兰物理学家卢瑟福用</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α</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粒子</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(He</a:t>
            </a:r>
            <a:r>
              <a:rPr lang="en-US" altLang="zh-CN" sz="2400" b="1" baseline="30000" dirty="0">
                <a:solidFill>
                  <a:srgbClr val="000000"/>
                </a:solidFill>
                <a:latin typeface="Times New Roman" panose="02020603050405020304" pitchFamily="18" charset="0"/>
                <a:ea typeface="华文仿宋" pitchFamily="2" charset="-122"/>
                <a:cs typeface="Times New Roman" panose="02020603050405020304" pitchFamily="18" charset="0"/>
              </a:rPr>
              <a:t>2+</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轰击金箔，发现粒子绝大多数不会发生偏转，极少数被折射或被反弹回来。说明了</a:t>
            </a:r>
            <a:r>
              <a:rPr lang="zh-CN" altLang="en-US" sz="2400" b="1" dirty="0">
                <a:solidFill>
                  <a:srgbClr val="0000FF"/>
                </a:solidFill>
                <a:latin typeface="Times New Roman" panose="02020603050405020304" pitchFamily="18" charset="0"/>
                <a:ea typeface="华文仿宋" pitchFamily="2" charset="-122"/>
                <a:cs typeface="Times New Roman" panose="02020603050405020304" pitchFamily="18" charset="0"/>
              </a:rPr>
              <a:t>原子中存在一个几乎集中了全部原子质量、而大小仅为原子大小万分之一的带正电荷微粒，即原子核</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a:t>
            </a:r>
          </a:p>
        </p:txBody>
      </p:sp>
      <p:sp>
        <p:nvSpPr>
          <p:cNvPr id="1095684" name="Rectangle 4"/>
          <p:cNvSpPr>
            <a:spLocks noChangeArrowheads="1"/>
          </p:cNvSpPr>
          <p:nvPr/>
        </p:nvSpPr>
        <p:spPr bwMode="auto">
          <a:xfrm>
            <a:off x="250825" y="4361135"/>
            <a:ext cx="8588375" cy="2308225"/>
          </a:xfrm>
          <a:prstGeom prst="rect">
            <a:avLst/>
          </a:prstGeom>
          <a:noFill/>
          <a:ln w="9525">
            <a:noFill/>
            <a:miter lim="800000"/>
            <a:headEnd/>
            <a:tailEnd/>
          </a:ln>
          <a:effectLst/>
        </p:spPr>
        <p:txBody>
          <a:bodyPr>
            <a:spAutoFit/>
          </a:bodyPr>
          <a:lstStyle/>
          <a:p>
            <a:pPr>
              <a:lnSpc>
                <a:spcPct val="150000"/>
              </a:lnSpc>
              <a:defRPr/>
            </a:pP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卢瑟福的原子</a:t>
            </a: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华文仿宋" pitchFamily="2" charset="-122"/>
                <a:cs typeface="Times New Roman" panose="02020603050405020304" pitchFamily="18" charset="0"/>
              </a:rPr>
              <a:t>含核式模型</a:t>
            </a: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a:t>
            </a:r>
            <a:r>
              <a:rPr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(1911</a:t>
            </a: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年</a:t>
            </a:r>
            <a:r>
              <a:rPr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：每个原子中心有一个带正电荷的体积很小的原子核，核外为电子所环绕；原子核所带的正电荷等于核外电子所带的负电荷数；整个原子呈电中性，原子的质量几乎全部集中在原子核上。</a:t>
            </a:r>
          </a:p>
        </p:txBody>
      </p:sp>
      <p:sp>
        <p:nvSpPr>
          <p:cNvPr id="25605" name="Rectangle 5"/>
          <p:cNvSpPr>
            <a:spLocks noGrp="1" noChangeArrowheads="1"/>
          </p:cNvSpPr>
          <p:nvPr>
            <p:ph type="title"/>
          </p:nvPr>
        </p:nvSpPr>
        <p:spPr>
          <a:xfrm>
            <a:off x="228600" y="315913"/>
            <a:ext cx="6632575" cy="676275"/>
          </a:xfrm>
        </p:spPr>
        <p:txBody>
          <a:bodyPr/>
          <a:lstStyle/>
          <a:p>
            <a:pPr eaLnBrk="1" hangingPunct="1"/>
            <a:r>
              <a:rPr lang="en-GB" altLang="zh-CN" dirty="0">
                <a:latin typeface="Arial" panose="020B0604020202020204" pitchFamily="34" charset="0"/>
                <a:cs typeface="Arial" panose="020B0604020202020204" pitchFamily="34" charset="0"/>
              </a:rPr>
              <a:t>2.2</a:t>
            </a:r>
            <a:r>
              <a:rPr lang="en-US" altLang="zh-CN" dirty="0">
                <a:latin typeface="Arial" panose="020B0604020202020204" pitchFamily="34" charset="0"/>
                <a:cs typeface="Arial" panose="020B0604020202020204" pitchFamily="34" charset="0"/>
              </a:rPr>
              <a:t>.1  </a:t>
            </a:r>
            <a:r>
              <a:rPr lang="zh-CN" altLang="en-US" dirty="0"/>
              <a:t>原子的基本结构</a:t>
            </a:r>
          </a:p>
        </p:txBody>
      </p:sp>
    </p:spTree>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Rectangle 2"/>
          <p:cNvSpPr>
            <a:spLocks noChangeArrowheads="1"/>
          </p:cNvSpPr>
          <p:nvPr/>
        </p:nvSpPr>
        <p:spPr bwMode="auto">
          <a:xfrm>
            <a:off x="250825" y="3716338"/>
            <a:ext cx="6575425" cy="2727325"/>
          </a:xfrm>
          <a:prstGeom prst="rect">
            <a:avLst/>
          </a:prstGeom>
          <a:noFill/>
          <a:ln w="9525">
            <a:noFill/>
            <a:miter lim="800000"/>
            <a:headEnd/>
            <a:tailEnd/>
          </a:ln>
          <a:effectLst/>
        </p:spPr>
        <p:txBody>
          <a:bodyPr>
            <a:spAutoFit/>
          </a:bodyPr>
          <a:lstStyle/>
          <a:p>
            <a:pPr>
              <a:lnSpc>
                <a:spcPct val="120000"/>
              </a:lnSpc>
              <a:defRPr/>
            </a:pPr>
            <a:r>
              <a:rPr kumimoji="1"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到此为止，在总结前人认识的基础上，</a:t>
            </a:r>
          </a:p>
          <a:p>
            <a:pPr>
              <a:lnSpc>
                <a:spcPct val="120000"/>
              </a:lnSpc>
              <a:defRPr/>
            </a:pP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结合当时的最新发现，由卢瑟福提出的原子</a:t>
            </a:r>
          </a:p>
          <a:p>
            <a:pPr>
              <a:lnSpc>
                <a:spcPct val="120000"/>
              </a:lnSpc>
              <a:defRPr/>
            </a:pP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模型应该是很完善的。该模型</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建立在</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Newton</a:t>
            </a:r>
          </a:p>
          <a:p>
            <a:pPr>
              <a:lnSpc>
                <a:spcPct val="120000"/>
              </a:lnSpc>
              <a:defRPr/>
            </a:pP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经典力学理论基础上。根据该理论，电子在</a:t>
            </a:r>
          </a:p>
          <a:p>
            <a:pPr>
              <a:lnSpc>
                <a:spcPct val="120000"/>
              </a:lnSpc>
              <a:defRPr/>
            </a:pP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运动速度改变时，要发射电磁波，能量降低。 </a:t>
            </a:r>
          </a:p>
          <a:p>
            <a:pPr>
              <a:lnSpc>
                <a:spcPct val="120000"/>
              </a:lnSpc>
              <a:defRPr/>
            </a:pP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结果是：</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(1) </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发射光谱连续；</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(2) </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原子煙灭。</a:t>
            </a:r>
          </a:p>
        </p:txBody>
      </p:sp>
      <p:sp>
        <p:nvSpPr>
          <p:cNvPr id="1096708" name="Rectangle 4"/>
          <p:cNvSpPr>
            <a:spLocks noChangeArrowheads="1"/>
          </p:cNvSpPr>
          <p:nvPr/>
        </p:nvSpPr>
        <p:spPr bwMode="auto">
          <a:xfrm>
            <a:off x="6572994" y="6165304"/>
            <a:ext cx="2114827" cy="400110"/>
          </a:xfrm>
          <a:prstGeom prst="rect">
            <a:avLst/>
          </a:prstGeom>
          <a:noFill/>
          <a:ln w="9525">
            <a:noFill/>
            <a:miter lim="800000"/>
            <a:headEnd/>
            <a:tailEnd/>
          </a:ln>
          <a:effectLst/>
        </p:spPr>
        <p:txBody>
          <a:bodyPr wrap="square">
            <a:spAutoFit/>
          </a:bodyPr>
          <a:lstStyle/>
          <a:p>
            <a:pPr algn="ctr">
              <a:defRPr/>
            </a:pPr>
            <a:r>
              <a:rPr lang="en-US" altLang="zh-CN" sz="2000" b="1" dirty="0">
                <a:solidFill>
                  <a:srgbClr val="000000"/>
                </a:solidFill>
                <a:latin typeface="Times New Roman" pitchFamily="18" charset="0"/>
                <a:ea typeface="楷体_GB2312" pitchFamily="49" charset="-122"/>
              </a:rPr>
              <a:t>Isaac Newton</a:t>
            </a:r>
          </a:p>
        </p:txBody>
      </p:sp>
      <p:sp>
        <p:nvSpPr>
          <p:cNvPr id="1096710" name="Rectangle 6"/>
          <p:cNvSpPr>
            <a:spLocks noChangeArrowheads="1"/>
          </p:cNvSpPr>
          <p:nvPr/>
        </p:nvSpPr>
        <p:spPr bwMode="auto">
          <a:xfrm>
            <a:off x="1403351" y="3357563"/>
            <a:ext cx="1915596" cy="400110"/>
          </a:xfrm>
          <a:prstGeom prst="rect">
            <a:avLst/>
          </a:prstGeom>
          <a:noFill/>
          <a:ln w="9525">
            <a:noFill/>
            <a:miter lim="800000"/>
            <a:headEnd/>
            <a:tailEnd/>
          </a:ln>
          <a:effectLst/>
        </p:spPr>
        <p:txBody>
          <a:bodyPr wrap="square">
            <a:spAutoFit/>
          </a:bodyPr>
          <a:lstStyle/>
          <a:p>
            <a:pPr algn="ctr">
              <a:defRPr/>
            </a:pPr>
            <a:r>
              <a:rPr lang="en-US" altLang="zh-CN" sz="2000" b="1" dirty="0">
                <a:solidFill>
                  <a:srgbClr val="000000"/>
                </a:solidFill>
                <a:latin typeface="Times New Roman" pitchFamily="18" charset="0"/>
                <a:ea typeface="楷体_GB2312" pitchFamily="49" charset="-122"/>
              </a:rPr>
              <a:t>E</a:t>
            </a:r>
            <a:r>
              <a:rPr lang="en-US" altLang="zh-CN" sz="2000" b="1" dirty="0">
                <a:solidFill>
                  <a:srgbClr val="000000"/>
                </a:solidFill>
                <a:latin typeface="Times New Roman" pitchFamily="18" charset="0"/>
                <a:cs typeface="Times New Roman" pitchFamily="18" charset="0"/>
              </a:rPr>
              <a:t>. </a:t>
            </a:r>
            <a:r>
              <a:rPr lang="en-US" altLang="zh-CN" sz="2000" b="1" dirty="0">
                <a:solidFill>
                  <a:srgbClr val="000000"/>
                </a:solidFill>
                <a:latin typeface="Times New Roman" pitchFamily="18" charset="0"/>
                <a:ea typeface="楷体_GB2312" pitchFamily="49" charset="-122"/>
              </a:rPr>
              <a:t>Rutherford</a:t>
            </a:r>
          </a:p>
        </p:txBody>
      </p:sp>
      <p:grpSp>
        <p:nvGrpSpPr>
          <p:cNvPr id="26631" name="Group 7"/>
          <p:cNvGrpSpPr>
            <a:grpSpLocks/>
          </p:cNvGrpSpPr>
          <p:nvPr/>
        </p:nvGrpSpPr>
        <p:grpSpPr bwMode="auto">
          <a:xfrm>
            <a:off x="6372225" y="1484313"/>
            <a:ext cx="1752600" cy="1600200"/>
            <a:chOff x="4176" y="2976"/>
            <a:chExt cx="912" cy="768"/>
          </a:xfrm>
        </p:grpSpPr>
        <p:sp>
          <p:nvSpPr>
            <p:cNvPr id="26635" name="Oval 8"/>
            <p:cNvSpPr>
              <a:spLocks noChangeArrowheads="1"/>
            </p:cNvSpPr>
            <p:nvPr/>
          </p:nvSpPr>
          <p:spPr bwMode="auto">
            <a:xfrm>
              <a:off x="4176" y="2976"/>
              <a:ext cx="912" cy="768"/>
            </a:xfrm>
            <a:prstGeom prst="ellipse">
              <a:avLst/>
            </a:prstGeom>
            <a:gradFill rotWithShape="0">
              <a:gsLst>
                <a:gs pos="0">
                  <a:schemeClr val="tx1"/>
                </a:gs>
                <a:gs pos="100000">
                  <a:srgbClr val="339933"/>
                </a:gs>
              </a:gsLst>
              <a:path path="shape">
                <a:fillToRect l="50000" t="50000" r="50000" b="50000"/>
              </a:path>
            </a:gradFill>
            <a:ln w="28575">
              <a:solidFill>
                <a:schemeClr val="tx2"/>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6636" name="Oval 9"/>
            <p:cNvSpPr>
              <a:spLocks noChangeArrowheads="1"/>
            </p:cNvSpPr>
            <p:nvPr/>
          </p:nvSpPr>
          <p:spPr bwMode="auto">
            <a:xfrm>
              <a:off x="4560" y="3264"/>
              <a:ext cx="144" cy="144"/>
            </a:xfrm>
            <a:prstGeom prst="ellipse">
              <a:avLst/>
            </a:prstGeom>
            <a:solidFill>
              <a:schemeClr val="bg2"/>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6637" name="Oval 10"/>
            <p:cNvSpPr>
              <a:spLocks noChangeArrowheads="1"/>
            </p:cNvSpPr>
            <p:nvPr/>
          </p:nvSpPr>
          <p:spPr bwMode="auto">
            <a:xfrm>
              <a:off x="4464" y="2976"/>
              <a:ext cx="336" cy="768"/>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6638" name="Oval 11"/>
            <p:cNvSpPr>
              <a:spLocks noChangeArrowheads="1"/>
            </p:cNvSpPr>
            <p:nvPr/>
          </p:nvSpPr>
          <p:spPr bwMode="auto">
            <a:xfrm>
              <a:off x="4608" y="2976"/>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6639" name="Oval 12"/>
            <p:cNvSpPr>
              <a:spLocks noChangeArrowheads="1"/>
            </p:cNvSpPr>
            <p:nvPr/>
          </p:nvSpPr>
          <p:spPr bwMode="auto">
            <a:xfrm flipH="1">
              <a:off x="4176" y="3168"/>
              <a:ext cx="912" cy="336"/>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6640" name="Oval 13"/>
            <p:cNvSpPr>
              <a:spLocks noChangeArrowheads="1"/>
            </p:cNvSpPr>
            <p:nvPr/>
          </p:nvSpPr>
          <p:spPr bwMode="auto">
            <a:xfrm>
              <a:off x="5040" y="3312"/>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6641" name="Oval 14"/>
            <p:cNvSpPr>
              <a:spLocks noChangeArrowheads="1"/>
            </p:cNvSpPr>
            <p:nvPr/>
          </p:nvSpPr>
          <p:spPr bwMode="auto">
            <a:xfrm rot="19877986" flipH="1">
              <a:off x="4178" y="3179"/>
              <a:ext cx="864" cy="336"/>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6642" name="Oval 15"/>
            <p:cNvSpPr>
              <a:spLocks noChangeArrowheads="1"/>
            </p:cNvSpPr>
            <p:nvPr/>
          </p:nvSpPr>
          <p:spPr bwMode="auto">
            <a:xfrm rot="13189612" flipH="1">
              <a:off x="4218" y="3183"/>
              <a:ext cx="816" cy="336"/>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6643" name="Oval 16"/>
            <p:cNvSpPr>
              <a:spLocks noChangeArrowheads="1"/>
            </p:cNvSpPr>
            <p:nvPr/>
          </p:nvSpPr>
          <p:spPr bwMode="auto">
            <a:xfrm>
              <a:off x="4224" y="3504"/>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26644" name="Oval 17"/>
            <p:cNvSpPr>
              <a:spLocks noChangeArrowheads="1"/>
            </p:cNvSpPr>
            <p:nvPr/>
          </p:nvSpPr>
          <p:spPr bwMode="auto">
            <a:xfrm>
              <a:off x="4896" y="3600"/>
              <a:ext cx="48" cy="4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pSp>
      <p:sp>
        <p:nvSpPr>
          <p:cNvPr id="1096722" name="Rectangle 18"/>
          <p:cNvSpPr>
            <a:spLocks noChangeArrowheads="1"/>
          </p:cNvSpPr>
          <p:nvPr/>
        </p:nvSpPr>
        <p:spPr bwMode="auto">
          <a:xfrm>
            <a:off x="5108575" y="3357563"/>
            <a:ext cx="4035425" cy="396875"/>
          </a:xfrm>
          <a:prstGeom prst="rect">
            <a:avLst/>
          </a:prstGeom>
          <a:noFill/>
          <a:ln w="9525">
            <a:noFill/>
            <a:miter lim="800000"/>
            <a:headEnd/>
            <a:tailEnd/>
          </a:ln>
          <a:effectLst/>
        </p:spPr>
        <p:txBody>
          <a:bodyPr>
            <a:spAutoFit/>
          </a:bodyPr>
          <a:lstStyle/>
          <a:p>
            <a:pPr algn="ctr">
              <a:defRPr/>
            </a:pPr>
            <a:r>
              <a:rPr lang="en-US" altLang="zh-CN" sz="2000" b="1" dirty="0">
                <a:solidFill>
                  <a:srgbClr val="000000"/>
                </a:solidFill>
                <a:latin typeface="Times New Roman" pitchFamily="18" charset="0"/>
                <a:ea typeface="楷体_GB2312" pitchFamily="49" charset="-122"/>
              </a:rPr>
              <a:t>E</a:t>
            </a:r>
            <a:r>
              <a:rPr lang="en-US" altLang="zh-CN" sz="2000" b="1" dirty="0">
                <a:solidFill>
                  <a:srgbClr val="000000"/>
                </a:solidFill>
                <a:latin typeface="Times New Roman" pitchFamily="18" charset="0"/>
                <a:cs typeface="Times New Roman" pitchFamily="18" charset="0"/>
              </a:rPr>
              <a:t>. </a:t>
            </a:r>
            <a:r>
              <a:rPr lang="en-US" altLang="zh-CN" sz="2000" b="1" dirty="0">
                <a:solidFill>
                  <a:srgbClr val="000000"/>
                </a:solidFill>
                <a:latin typeface="Times New Roman" pitchFamily="18" charset="0"/>
                <a:ea typeface="楷体_GB2312" pitchFamily="49" charset="-122"/>
              </a:rPr>
              <a:t>Rutherford’s </a:t>
            </a:r>
            <a:r>
              <a:rPr lang="zh-CN" altLang="en-US" sz="2000" b="1" dirty="0">
                <a:solidFill>
                  <a:srgbClr val="000000"/>
                </a:solidFill>
                <a:latin typeface="Times New Roman" pitchFamily="18" charset="0"/>
                <a:ea typeface="楷体_GB2312" pitchFamily="49" charset="-122"/>
              </a:rPr>
              <a:t>原子模型</a:t>
            </a:r>
            <a:r>
              <a:rPr lang="zh-CN" altLang="en-US" sz="2000" b="1" i="1" dirty="0">
                <a:solidFill>
                  <a:srgbClr val="000000"/>
                </a:solidFill>
                <a:latin typeface="Times New Roman" pitchFamily="18" charset="0"/>
                <a:ea typeface="楷体_GB2312" pitchFamily="49" charset="-122"/>
              </a:rPr>
              <a:t> </a:t>
            </a:r>
            <a:r>
              <a:rPr lang="en-US" altLang="zh-CN" sz="2000" b="1" dirty="0">
                <a:solidFill>
                  <a:srgbClr val="000000"/>
                </a:solidFill>
                <a:latin typeface="Times New Roman" pitchFamily="18" charset="0"/>
                <a:ea typeface="楷体_GB2312" pitchFamily="49" charset="-122"/>
              </a:rPr>
              <a:t>(1911)</a:t>
            </a:r>
            <a:endParaRPr lang="en-US" altLang="zh-CN" sz="2000" b="1" i="1" dirty="0">
              <a:solidFill>
                <a:srgbClr val="000000"/>
              </a:solidFill>
              <a:latin typeface="Times New Roman" pitchFamily="18" charset="0"/>
              <a:ea typeface="楷体_GB2312" pitchFamily="49" charset="-122"/>
            </a:endParaRPr>
          </a:p>
        </p:txBody>
      </p:sp>
      <p:sp>
        <p:nvSpPr>
          <p:cNvPr id="1096723" name="Text Box 19"/>
          <p:cNvSpPr txBox="1">
            <a:spLocks noChangeArrowheads="1"/>
          </p:cNvSpPr>
          <p:nvPr/>
        </p:nvSpPr>
        <p:spPr bwMode="auto">
          <a:xfrm>
            <a:off x="0" y="0"/>
            <a:ext cx="5940425" cy="641350"/>
          </a:xfrm>
          <a:prstGeom prst="rect">
            <a:avLst/>
          </a:prstGeom>
          <a:noFill/>
          <a:ln w="9525">
            <a:noFill/>
            <a:miter lim="800000"/>
            <a:headEnd/>
            <a:tailEnd/>
          </a:ln>
          <a:effectLst/>
        </p:spPr>
        <p:txBody>
          <a:bodyPr>
            <a:spAutoFit/>
          </a:bodyPr>
          <a:lstStyle/>
          <a:p>
            <a:pPr eaLnBrk="0" hangingPunct="0">
              <a:spcBef>
                <a:spcPct val="50000"/>
              </a:spcBef>
              <a:defRPr/>
            </a:pPr>
            <a:endParaRPr kumimoji="1" lang="zh-CN" altLang="en-US" sz="3600">
              <a:solidFill>
                <a:srgbClr val="FFFF00"/>
              </a:solidFill>
              <a:effectLst>
                <a:outerShdw blurRad="38100" dist="38100" dir="2700000" algn="tl">
                  <a:srgbClr val="000000"/>
                </a:outerShdw>
              </a:effectLst>
              <a:latin typeface="Times New Roman" pitchFamily="18" charset="0"/>
              <a:ea typeface="黑体" pitchFamily="2" charset="-122"/>
            </a:endParaRPr>
          </a:p>
        </p:txBody>
      </p:sp>
      <p:sp>
        <p:nvSpPr>
          <p:cNvPr id="26634" name="Rectangle 20"/>
          <p:cNvSpPr>
            <a:spLocks noGrp="1" noChangeArrowheads="1"/>
          </p:cNvSpPr>
          <p:nvPr>
            <p:ph type="title"/>
          </p:nvPr>
        </p:nvSpPr>
        <p:spPr>
          <a:xfrm>
            <a:off x="250825" y="315913"/>
            <a:ext cx="6610350" cy="676275"/>
          </a:xfrm>
        </p:spPr>
        <p:txBody>
          <a:bodyPr/>
          <a:lstStyle/>
          <a:p>
            <a:pPr eaLnBrk="1" hangingPunct="1"/>
            <a:r>
              <a:rPr lang="en-GB" altLang="zh-CN" dirty="0">
                <a:latin typeface="Arial" panose="020B0604020202020204" pitchFamily="34" charset="0"/>
                <a:cs typeface="Arial" panose="020B0604020202020204" pitchFamily="34" charset="0"/>
              </a:rPr>
              <a:t>2.2</a:t>
            </a:r>
            <a:r>
              <a:rPr lang="en-US" altLang="zh-CN" dirty="0">
                <a:latin typeface="Arial" panose="020B0604020202020204" pitchFamily="34" charset="0"/>
                <a:cs typeface="Arial" panose="020B0604020202020204" pitchFamily="34" charset="0"/>
              </a:rPr>
              <a:t>.1  </a:t>
            </a:r>
            <a:r>
              <a:rPr lang="zh-CN" altLang="en-US" dirty="0"/>
              <a:t>原子的基本结构</a:t>
            </a:r>
          </a:p>
        </p:txBody>
      </p:sp>
      <p:pic>
        <p:nvPicPr>
          <p:cNvPr id="3" name="图片 2">
            <a:extLst>
              <a:ext uri="{FF2B5EF4-FFF2-40B4-BE49-F238E27FC236}">
                <a16:creationId xmlns:a16="http://schemas.microsoft.com/office/drawing/2014/main" id="{D232CB85-40F4-41C3-999B-4766ED5A925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4527" t="7500" b="26900"/>
          <a:stretch/>
        </p:blipFill>
        <p:spPr>
          <a:xfrm>
            <a:off x="1164408" y="1053307"/>
            <a:ext cx="2277588" cy="2362200"/>
          </a:xfrm>
          <a:prstGeom prst="rect">
            <a:avLst/>
          </a:prstGeom>
        </p:spPr>
      </p:pic>
      <p:pic>
        <p:nvPicPr>
          <p:cNvPr id="4" name="图片 3">
            <a:extLst>
              <a:ext uri="{FF2B5EF4-FFF2-40B4-BE49-F238E27FC236}">
                <a16:creationId xmlns:a16="http://schemas.microsoft.com/office/drawing/2014/main" id="{DDE36225-4305-4B20-88AC-CD80CE279C8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b="19551"/>
          <a:stretch/>
        </p:blipFill>
        <p:spPr>
          <a:xfrm>
            <a:off x="6572994" y="3840218"/>
            <a:ext cx="2114827" cy="2336691"/>
          </a:xfrm>
          <a:prstGeom prst="rect">
            <a:avLst/>
          </a:prstGeom>
        </p:spPr>
      </p:pic>
    </p:spTree>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1026"/>
          <p:cNvSpPr>
            <a:spLocks noChangeArrowheads="1"/>
          </p:cNvSpPr>
          <p:nvPr/>
        </p:nvSpPr>
        <p:spPr bwMode="auto">
          <a:xfrm>
            <a:off x="0" y="836613"/>
            <a:ext cx="8686800" cy="534987"/>
          </a:xfrm>
          <a:prstGeom prst="rect">
            <a:avLst/>
          </a:prstGeom>
          <a:noFill/>
          <a:ln w="9525">
            <a:noFill/>
            <a:miter lim="800000"/>
            <a:headEnd/>
            <a:tailEnd/>
          </a:ln>
          <a:effectLst/>
        </p:spPr>
        <p:txBody>
          <a:bodyPr>
            <a:spAutoFit/>
          </a:bodyPr>
          <a:lstStyle/>
          <a:p>
            <a:pPr>
              <a:lnSpc>
                <a:spcPct val="130000"/>
              </a:lnSpc>
              <a:spcBef>
                <a:spcPct val="50000"/>
              </a:spcBef>
              <a:buClr>
                <a:schemeClr val="hlink"/>
              </a:buClr>
              <a:defRPr/>
            </a:pPr>
            <a:r>
              <a:rPr kumimoji="1" lang="en-US" altLang="zh-CN" sz="2400" b="1" i="1" dirty="0">
                <a:solidFill>
                  <a:srgbClr val="0000FF"/>
                </a:solidFill>
                <a:latin typeface="Times New Roman" pitchFamily="18" charset="0"/>
              </a:rPr>
              <a:t>        </a:t>
            </a:r>
            <a:endParaRPr kumimoji="1" lang="en-US" altLang="zh-CN" sz="2800" b="1" i="1" dirty="0">
              <a:solidFill>
                <a:srgbClr val="CC0066"/>
              </a:solidFill>
              <a:effectLst>
                <a:outerShdw blurRad="38100" dist="38100" dir="2700000" algn="tl">
                  <a:srgbClr val="000000"/>
                </a:outerShdw>
              </a:effectLst>
              <a:latin typeface="华文仿宋" pitchFamily="2" charset="-122"/>
              <a:ea typeface="华文仿宋" pitchFamily="2" charset="-122"/>
              <a:sym typeface="Symbol" pitchFamily="18" charset="2"/>
            </a:endParaRPr>
          </a:p>
        </p:txBody>
      </p:sp>
      <p:sp>
        <p:nvSpPr>
          <p:cNvPr id="1099779" name="Rectangle 1027"/>
          <p:cNvSpPr>
            <a:spLocks noChangeArrowheads="1"/>
          </p:cNvSpPr>
          <p:nvPr/>
        </p:nvSpPr>
        <p:spPr bwMode="auto">
          <a:xfrm>
            <a:off x="3048744" y="4652962"/>
            <a:ext cx="2819400" cy="1569660"/>
          </a:xfrm>
          <a:prstGeom prst="rect">
            <a:avLst/>
          </a:prstGeom>
          <a:noFill/>
          <a:ln w="9525">
            <a:noFill/>
            <a:miter lim="800000"/>
            <a:headEnd/>
            <a:tailEnd/>
          </a:ln>
          <a:effectLst/>
        </p:spPr>
        <p:txBody>
          <a:bodyPr>
            <a:spAutoFit/>
          </a:bodyPr>
          <a:lstStyle/>
          <a:p>
            <a:pPr eaLnBrk="0" hangingPunct="0">
              <a:spcBef>
                <a:spcPct val="50000"/>
              </a:spcBef>
              <a:defRPr/>
            </a:pPr>
            <a:r>
              <a:rPr kumimoji="1" lang="en-GB"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h-</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普朗克常数</a:t>
            </a:r>
            <a:endParaRPr kumimoji="1" lang="zh-CN" altLang="en-US"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endParaRPr>
          </a:p>
          <a:p>
            <a:pPr eaLnBrk="0" hangingPunct="0">
              <a:spcBef>
                <a:spcPct val="50000"/>
              </a:spcBef>
              <a:defRPr/>
            </a:pPr>
            <a:r>
              <a:rPr kumimoji="1" lang="zh-CN" altLang="en-US"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sym typeface="Symbol" pitchFamily="18" charset="2"/>
              </a:rPr>
              <a:t> </a:t>
            </a:r>
            <a:r>
              <a:rPr kumimoji="1" lang="zh-CN" altLang="en-GB"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sym typeface="Symbol" pitchFamily="18" charset="2"/>
              </a:rPr>
              <a:t>-</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sym typeface="Symbol" pitchFamily="18" charset="2"/>
              </a:rPr>
              <a:t>光的频率</a:t>
            </a:r>
          </a:p>
          <a:p>
            <a:pPr eaLnBrk="0" hangingPunct="0">
              <a:spcBef>
                <a:spcPct val="50000"/>
              </a:spcBef>
              <a:defRPr/>
            </a:pP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sym typeface="Symbol" pitchFamily="18" charset="2"/>
              </a:rPr>
              <a:t>n</a:t>
            </a:r>
            <a:r>
              <a:rPr kumimoji="1" lang="en-GB"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sym typeface="Symbol" pitchFamily="18" charset="2"/>
              </a:rPr>
              <a:t>-</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sym typeface="Symbol" pitchFamily="18" charset="2"/>
              </a:rPr>
              <a:t>正整数</a:t>
            </a:r>
          </a:p>
        </p:txBody>
      </p:sp>
      <p:sp>
        <p:nvSpPr>
          <p:cNvPr id="27654" name="Rectangle 1031"/>
          <p:cNvSpPr>
            <a:spLocks noChangeArrowheads="1"/>
          </p:cNvSpPr>
          <p:nvPr/>
        </p:nvSpPr>
        <p:spPr bwMode="auto">
          <a:xfrm>
            <a:off x="0" y="260350"/>
            <a:ext cx="60118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kumimoji="1" lang="zh-CN" altLang="en-US" sz="3200" b="0">
              <a:solidFill>
                <a:srgbClr val="FFFF00"/>
              </a:solidFill>
              <a:latin typeface="Times New Roman" pitchFamily="18" charset="0"/>
              <a:ea typeface="黑体" pitchFamily="49" charset="-122"/>
            </a:endParaRPr>
          </a:p>
        </p:txBody>
      </p:sp>
      <p:graphicFrame>
        <p:nvGraphicFramePr>
          <p:cNvPr id="27655" name="Object 1032"/>
          <p:cNvGraphicFramePr>
            <a:graphicFrameLocks noChangeAspect="1"/>
          </p:cNvGraphicFramePr>
          <p:nvPr>
            <p:extLst>
              <p:ext uri="{D42A27DB-BD31-4B8C-83A1-F6EECF244321}">
                <p14:modId xmlns:p14="http://schemas.microsoft.com/office/powerpoint/2010/main" val="2288748064"/>
              </p:ext>
            </p:extLst>
          </p:nvPr>
        </p:nvGraphicFramePr>
        <p:xfrm>
          <a:off x="3109344" y="3789040"/>
          <a:ext cx="2270125" cy="647700"/>
        </p:xfrm>
        <a:graphic>
          <a:graphicData uri="http://schemas.openxmlformats.org/presentationml/2006/ole">
            <mc:AlternateContent xmlns:mc="http://schemas.openxmlformats.org/markup-compatibility/2006">
              <mc:Choice xmlns:v="urn:schemas-microsoft-com:vml" Requires="v">
                <p:oleObj spid="_x0000_s27865" name="Equation" r:id="rId3" imgW="621760" imgH="177646" progId="Equation.DSMT4">
                  <p:embed/>
                </p:oleObj>
              </mc:Choice>
              <mc:Fallback>
                <p:oleObj name="Equation" r:id="rId3" imgW="621760" imgH="177646" progId="Equation.DSMT4">
                  <p:embed/>
                  <p:pic>
                    <p:nvPicPr>
                      <p:cNvPr id="0" name="Object 1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344" y="3789040"/>
                        <a:ext cx="2270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6" name="Rectangle 1033"/>
          <p:cNvSpPr>
            <a:spLocks noGrp="1" noChangeArrowheads="1"/>
          </p:cNvSpPr>
          <p:nvPr>
            <p:ph type="title"/>
          </p:nvPr>
        </p:nvSpPr>
        <p:spPr>
          <a:xfrm>
            <a:off x="251520" y="315913"/>
            <a:ext cx="6609655" cy="676275"/>
          </a:xfrm>
        </p:spPr>
        <p:txBody>
          <a:bodyPr/>
          <a:lstStyle/>
          <a:p>
            <a:pPr eaLnBrk="1" hangingPunct="1"/>
            <a:r>
              <a:rPr lang="en-GB" altLang="zh-CN" dirty="0">
                <a:latin typeface="Arial" panose="020B0604020202020204" pitchFamily="34" charset="0"/>
                <a:cs typeface="Arial" panose="020B0604020202020204" pitchFamily="34" charset="0"/>
              </a:rPr>
              <a:t>2.2</a:t>
            </a:r>
            <a:r>
              <a:rPr lang="en-US" altLang="zh-CN" dirty="0">
                <a:latin typeface="Arial" panose="020B0604020202020204" pitchFamily="34" charset="0"/>
                <a:cs typeface="Arial" panose="020B0604020202020204" pitchFamily="34" charset="0"/>
              </a:rPr>
              <a:t>.1  </a:t>
            </a:r>
            <a:r>
              <a:rPr lang="zh-CN" altLang="en-US" dirty="0"/>
              <a:t>原子的基本结构</a:t>
            </a:r>
          </a:p>
        </p:txBody>
      </p:sp>
      <p:sp>
        <p:nvSpPr>
          <p:cNvPr id="5129" name="Rectangle 1034"/>
          <p:cNvSpPr>
            <a:spLocks noGrp="1" noChangeArrowheads="1"/>
          </p:cNvSpPr>
          <p:nvPr>
            <p:ph idx="1"/>
          </p:nvPr>
        </p:nvSpPr>
        <p:spPr>
          <a:xfrm>
            <a:off x="323850" y="1196975"/>
            <a:ext cx="8569325" cy="2303463"/>
          </a:xfrm>
        </p:spPr>
        <p:txBody>
          <a:bodyPr/>
          <a:lstStyle/>
          <a:p>
            <a:pPr eaLnBrk="1" hangingPunct="1">
              <a:buFont typeface="Wingdings" pitchFamily="2" charset="2"/>
              <a:buNone/>
              <a:defRPr/>
            </a:pPr>
            <a:r>
              <a:rPr lang="en-US" altLang="zh-CN" kern="1200" dirty="0">
                <a:solidFill>
                  <a:srgbClr val="FF0000"/>
                </a:solidFill>
                <a:effectLst/>
                <a:latin typeface="Times New Roman" panose="02020603050405020304" pitchFamily="18" charset="0"/>
                <a:ea typeface="宋体" pitchFamily="2" charset="-122"/>
                <a:cs typeface="Times New Roman" panose="02020603050405020304" pitchFamily="18" charset="0"/>
              </a:rPr>
              <a:t>4) Planck’</a:t>
            </a:r>
            <a:r>
              <a:rPr lang="zh-CN" altLang="en-US" kern="1200" dirty="0">
                <a:solidFill>
                  <a:srgbClr val="FF0000"/>
                </a:solidFill>
                <a:effectLst/>
                <a:latin typeface="Times New Roman" panose="02020603050405020304" pitchFamily="18" charset="0"/>
                <a:ea typeface="宋体" pitchFamily="2" charset="-122"/>
                <a:cs typeface="Times New Roman" panose="02020603050405020304" pitchFamily="18" charset="0"/>
              </a:rPr>
              <a:t>量子理论</a:t>
            </a:r>
            <a:endParaRPr lang="en-US" altLang="zh-CN" kern="1200" dirty="0">
              <a:solidFill>
                <a:srgbClr val="FF0000"/>
              </a:solidFill>
              <a:effectLst/>
              <a:latin typeface="Times New Roman" panose="02020603050405020304" pitchFamily="18" charset="0"/>
              <a:ea typeface="宋体" pitchFamily="2" charset="-122"/>
              <a:cs typeface="Times New Roman" panose="02020603050405020304" pitchFamily="18" charset="0"/>
            </a:endParaRPr>
          </a:p>
          <a:p>
            <a:pPr eaLnBrk="1" hangingPunct="1">
              <a:buFont typeface="Wingdings" pitchFamily="2" charset="2"/>
              <a:buNone/>
              <a:defRPr/>
            </a:pPr>
            <a:r>
              <a:rPr kumimoji="1" lang="en-US" altLang="zh-CN" dirty="0">
                <a:solidFill>
                  <a:srgbClr val="000000"/>
                </a:solidFill>
                <a:effectLst/>
                <a:latin typeface="Times New Roman" panose="02020603050405020304" pitchFamily="18" charset="0"/>
                <a:cs typeface="Times New Roman" panose="02020603050405020304" pitchFamily="18" charset="0"/>
              </a:rPr>
              <a:t>    1900</a:t>
            </a:r>
            <a:r>
              <a:rPr kumimoji="1" lang="zh-CN" altLang="en-US" dirty="0">
                <a:solidFill>
                  <a:srgbClr val="000000"/>
                </a:solidFill>
                <a:effectLst/>
                <a:latin typeface="Times New Roman" panose="02020603050405020304" pitchFamily="18" charset="0"/>
                <a:cs typeface="Times New Roman" panose="02020603050405020304" pitchFamily="18" charset="0"/>
              </a:rPr>
              <a:t>年，普朗</a:t>
            </a:r>
            <a:r>
              <a:rPr kumimoji="1" lang="zh-CN" altLang="en-GB" dirty="0">
                <a:solidFill>
                  <a:srgbClr val="000000"/>
                </a:solidFill>
                <a:effectLst/>
                <a:latin typeface="Times New Roman" panose="02020603050405020304" pitchFamily="18" charset="0"/>
                <a:cs typeface="Times New Roman" panose="02020603050405020304" pitchFamily="18" charset="0"/>
              </a:rPr>
              <a:t>克</a:t>
            </a:r>
            <a:r>
              <a:rPr kumimoji="1" lang="zh-CN" altLang="en-US" dirty="0">
                <a:solidFill>
                  <a:srgbClr val="000000"/>
                </a:solidFill>
                <a:effectLst/>
                <a:latin typeface="Times New Roman" panose="02020603050405020304" pitchFamily="18" charset="0"/>
                <a:cs typeface="Times New Roman" panose="02020603050405020304" pitchFamily="18" charset="0"/>
              </a:rPr>
              <a:t>在研究黑体辐射时，提出了辐射定律，即普朗</a:t>
            </a:r>
            <a:r>
              <a:rPr kumimoji="1" lang="zh-CN" altLang="en-GB" dirty="0">
                <a:solidFill>
                  <a:srgbClr val="000000"/>
                </a:solidFill>
                <a:effectLst/>
                <a:latin typeface="Times New Roman" panose="02020603050405020304" pitchFamily="18" charset="0"/>
                <a:cs typeface="Times New Roman" panose="02020603050405020304" pitchFamily="18" charset="0"/>
              </a:rPr>
              <a:t>克</a:t>
            </a:r>
            <a:r>
              <a:rPr kumimoji="1" lang="zh-CN" altLang="en-US" dirty="0">
                <a:solidFill>
                  <a:srgbClr val="000000"/>
                </a:solidFill>
                <a:effectLst/>
                <a:latin typeface="Times New Roman" panose="02020603050405020304" pitchFamily="18" charset="0"/>
                <a:cs typeface="Times New Roman" panose="02020603050405020304" pitchFamily="18" charset="0"/>
              </a:rPr>
              <a:t>量子论。物质只能按某常数的整数倍吸收或发射能量，因而物质得失能量具有量子化的特征，即：</a:t>
            </a:r>
            <a:endParaRPr lang="zh-CN" altLang="en-US" dirty="0">
              <a:effectLst/>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04801"/>
            <a:ext cx="6552505" cy="675928"/>
          </a:xfrm>
        </p:spPr>
        <p:txBody>
          <a:bodyPr/>
          <a:lstStyle/>
          <a:p>
            <a:r>
              <a:rPr lang="en-GB" altLang="zh-CN" dirty="0">
                <a:latin typeface="Arial" panose="020B0604020202020204" pitchFamily="34" charset="0"/>
                <a:cs typeface="Arial" panose="020B0604020202020204" pitchFamily="34" charset="0"/>
              </a:rPr>
              <a:t>2.2</a:t>
            </a:r>
            <a:r>
              <a:rPr lang="en-US" altLang="zh-CN" dirty="0">
                <a:latin typeface="Arial" panose="020B0604020202020204" pitchFamily="34" charset="0"/>
                <a:cs typeface="Arial" panose="020B0604020202020204" pitchFamily="34" charset="0"/>
              </a:rPr>
              <a:t>.1  </a:t>
            </a:r>
            <a:r>
              <a:rPr lang="zh-CN" altLang="en-US" dirty="0"/>
              <a:t>原子的基本结构</a:t>
            </a:r>
          </a:p>
        </p:txBody>
      </p:sp>
      <p:pic>
        <p:nvPicPr>
          <p:cNvPr id="5" name="图片 4">
            <a:extLst>
              <a:ext uri="{FF2B5EF4-FFF2-40B4-BE49-F238E27FC236}">
                <a16:creationId xmlns:a16="http://schemas.microsoft.com/office/drawing/2014/main" id="{B483F3B8-5652-4181-8C58-96DDAD35653F}"/>
              </a:ext>
            </a:extLst>
          </p:cNvPr>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79317" y="1081648"/>
            <a:ext cx="1152128" cy="1132377"/>
          </a:xfrm>
          <a:prstGeom prst="rect">
            <a:avLst/>
          </a:prstGeom>
        </p:spPr>
      </p:pic>
      <p:pic>
        <p:nvPicPr>
          <p:cNvPr id="7" name="图片 6">
            <a:extLst>
              <a:ext uri="{FF2B5EF4-FFF2-40B4-BE49-F238E27FC236}">
                <a16:creationId xmlns:a16="http://schemas.microsoft.com/office/drawing/2014/main" id="{B7A03E1B-9BC2-48C1-9412-6C74BE77EA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794" t="5900" r="5670" b="6951"/>
          <a:stretch/>
        </p:blipFill>
        <p:spPr>
          <a:xfrm>
            <a:off x="1187624" y="2828859"/>
            <a:ext cx="2520280" cy="3429407"/>
          </a:xfrm>
          <a:prstGeom prst="rect">
            <a:avLst/>
          </a:prstGeom>
        </p:spPr>
      </p:pic>
      <p:sp>
        <p:nvSpPr>
          <p:cNvPr id="8" name="矩形 7">
            <a:extLst>
              <a:ext uri="{FF2B5EF4-FFF2-40B4-BE49-F238E27FC236}">
                <a16:creationId xmlns:a16="http://schemas.microsoft.com/office/drawing/2014/main" id="{C888F06F-41EA-4224-953F-2DDA4A86B2CA}"/>
              </a:ext>
            </a:extLst>
          </p:cNvPr>
          <p:cNvSpPr/>
          <p:nvPr/>
        </p:nvSpPr>
        <p:spPr>
          <a:xfrm>
            <a:off x="1187624" y="6309320"/>
            <a:ext cx="7390368" cy="400110"/>
          </a:xfrm>
          <a:prstGeom prst="rect">
            <a:avLst/>
          </a:prstGeom>
        </p:spPr>
        <p:txBody>
          <a:bodyPr wrap="square">
            <a:spAutoFit/>
          </a:bodyPr>
          <a:lstStyle/>
          <a:p>
            <a:pPr algn="ctr"/>
            <a:r>
              <a:rPr lang="zh-CN" altLang="en-US" sz="2000" b="1" dirty="0"/>
              <a:t>Max Karl Ernst Ludwig Planck</a:t>
            </a:r>
            <a:r>
              <a:rPr lang="en-US" altLang="zh-CN" sz="2000" dirty="0"/>
              <a:t>, 1858-1947, Germany</a:t>
            </a:r>
            <a:endParaRPr lang="zh-CN" altLang="en-US" sz="2000" dirty="0"/>
          </a:p>
        </p:txBody>
      </p:sp>
      <p:pic>
        <p:nvPicPr>
          <p:cNvPr id="12" name="图片 11">
            <a:extLst>
              <a:ext uri="{FF2B5EF4-FFF2-40B4-BE49-F238E27FC236}">
                <a16:creationId xmlns:a16="http://schemas.microsoft.com/office/drawing/2014/main" id="{CE58982C-F851-4E8A-B6CF-FE693DBDCF07}"/>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139952" y="3356992"/>
            <a:ext cx="4438040" cy="2160240"/>
          </a:xfrm>
          <a:prstGeom prst="rect">
            <a:avLst/>
          </a:prstGeom>
        </p:spPr>
      </p:pic>
      <p:sp>
        <p:nvSpPr>
          <p:cNvPr id="13" name="矩形 12">
            <a:extLst>
              <a:ext uri="{FF2B5EF4-FFF2-40B4-BE49-F238E27FC236}">
                <a16:creationId xmlns:a16="http://schemas.microsoft.com/office/drawing/2014/main" id="{9344D189-4362-4F28-B076-0BD8C02FE3B6}"/>
              </a:ext>
            </a:extLst>
          </p:cNvPr>
          <p:cNvSpPr/>
          <p:nvPr/>
        </p:nvSpPr>
        <p:spPr>
          <a:xfrm>
            <a:off x="683568" y="2105671"/>
            <a:ext cx="7405051" cy="707886"/>
          </a:xfrm>
          <a:prstGeom prst="rect">
            <a:avLst/>
          </a:prstGeom>
        </p:spPr>
        <p:txBody>
          <a:bodyPr wrap="square">
            <a:spAutoFit/>
          </a:bodyPr>
          <a:lstStyle/>
          <a:p>
            <a:r>
              <a:rPr lang="en-US" altLang="zh-CN" sz="2000" b="1" dirty="0">
                <a:solidFill>
                  <a:srgbClr val="0000FF"/>
                </a:solidFill>
              </a:rPr>
              <a:t>In recognition of the services he rendered to the advancement of Physics by his discovery of energy quanta</a:t>
            </a:r>
            <a:endParaRPr lang="zh-CN" altLang="en-US" sz="2000" b="1" dirty="0">
              <a:solidFill>
                <a:srgbClr val="0000FF"/>
              </a:solidFill>
            </a:endParaRPr>
          </a:p>
        </p:txBody>
      </p:sp>
      <p:sp>
        <p:nvSpPr>
          <p:cNvPr id="14" name="矩形 13">
            <a:extLst>
              <a:ext uri="{FF2B5EF4-FFF2-40B4-BE49-F238E27FC236}">
                <a16:creationId xmlns:a16="http://schemas.microsoft.com/office/drawing/2014/main" id="{C322A5F7-1FB4-4F87-A3EA-473AC4640188}"/>
              </a:ext>
            </a:extLst>
          </p:cNvPr>
          <p:cNvSpPr/>
          <p:nvPr/>
        </p:nvSpPr>
        <p:spPr>
          <a:xfrm>
            <a:off x="1666466" y="1458276"/>
            <a:ext cx="5209790" cy="461665"/>
          </a:xfrm>
          <a:prstGeom prst="rect">
            <a:avLst/>
          </a:prstGeom>
        </p:spPr>
        <p:txBody>
          <a:bodyPr wrap="square">
            <a:spAutoFit/>
          </a:bodyPr>
          <a:lstStyle/>
          <a:p>
            <a:r>
              <a:rPr lang="en-US" altLang="zh-CN" sz="2400" b="1" dirty="0">
                <a:solidFill>
                  <a:srgbClr val="FF0000"/>
                </a:solidFill>
              </a:rPr>
              <a:t>The Noble Prize in Physics 1918</a:t>
            </a:r>
            <a:endParaRPr lang="zh-CN" altLang="en-US" sz="2400" b="1" dirty="0">
              <a:solidFill>
                <a:srgbClr val="FF0000"/>
              </a:solidFill>
            </a:endParaRPr>
          </a:p>
        </p:txBody>
      </p:sp>
    </p:spTree>
    <p:extLst>
      <p:ext uri="{BB962C8B-B14F-4D97-AF65-F5344CB8AC3E}">
        <p14:creationId xmlns:p14="http://schemas.microsoft.com/office/powerpoint/2010/main" val="2637930968"/>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51520" y="315913"/>
            <a:ext cx="6609655" cy="676275"/>
          </a:xfrm>
        </p:spPr>
        <p:txBody>
          <a:bodyPr/>
          <a:lstStyle/>
          <a:p>
            <a:pPr eaLnBrk="1" hangingPunct="1"/>
            <a:r>
              <a:rPr lang="en-GB" altLang="zh-CN" dirty="0">
                <a:latin typeface="Arial" panose="020B0604020202020204" pitchFamily="34" charset="0"/>
                <a:cs typeface="Arial" panose="020B0604020202020204" pitchFamily="34" charset="0"/>
              </a:rPr>
              <a:t>2.2</a:t>
            </a:r>
            <a:r>
              <a:rPr lang="en-US" altLang="zh-CN" dirty="0">
                <a:latin typeface="Arial" panose="020B0604020202020204" pitchFamily="34" charset="0"/>
                <a:cs typeface="Arial" panose="020B0604020202020204" pitchFamily="34" charset="0"/>
              </a:rPr>
              <a:t>.1  </a:t>
            </a:r>
            <a:r>
              <a:rPr lang="zh-CN" altLang="en-US" dirty="0"/>
              <a:t>原子的基本结构</a:t>
            </a:r>
          </a:p>
        </p:txBody>
      </p:sp>
      <p:sp>
        <p:nvSpPr>
          <p:cNvPr id="11269" name="Text Box 8"/>
          <p:cNvSpPr txBox="1">
            <a:spLocks noChangeArrowheads="1"/>
          </p:cNvSpPr>
          <p:nvPr/>
        </p:nvSpPr>
        <p:spPr bwMode="auto">
          <a:xfrm>
            <a:off x="611188" y="1052513"/>
            <a:ext cx="7315200" cy="525462"/>
          </a:xfrm>
          <a:prstGeom prst="rect">
            <a:avLst/>
          </a:prstGeom>
          <a:noFill/>
          <a:ln w="9525">
            <a:noFill/>
            <a:miter lim="800000"/>
            <a:headEnd/>
            <a:tailEnd/>
          </a:ln>
        </p:spPr>
        <p:txBody>
          <a:bodyPr>
            <a:spAutoFit/>
          </a:bodyPr>
          <a:lstStyle/>
          <a:p>
            <a:pPr eaLnBrk="0" hangingPunct="0">
              <a:lnSpc>
                <a:spcPct val="110000"/>
              </a:lnSpc>
              <a:spcBef>
                <a:spcPct val="50000"/>
              </a:spcBef>
              <a:defRPr/>
            </a:pPr>
            <a:r>
              <a:rPr lang="en-US" altLang="zh-CN" sz="2800" b="1" dirty="0">
                <a:solidFill>
                  <a:srgbClr val="FF0000"/>
                </a:solidFill>
                <a:latin typeface="Times New Roman" panose="02020603050405020304" pitchFamily="18" charset="0"/>
                <a:cs typeface="Times New Roman" panose="02020603050405020304" pitchFamily="18" charset="0"/>
              </a:rPr>
              <a:t>5) </a:t>
            </a:r>
            <a:r>
              <a:rPr lang="zh-CN" altLang="en-US" sz="2800" b="1" dirty="0">
                <a:solidFill>
                  <a:srgbClr val="FF0000"/>
                </a:solidFill>
                <a:latin typeface="Times New Roman" panose="02020603050405020304" pitchFamily="18" charset="0"/>
                <a:cs typeface="Times New Roman" panose="02020603050405020304" pitchFamily="18" charset="0"/>
              </a:rPr>
              <a:t>氢原子光谱</a:t>
            </a:r>
          </a:p>
        </p:txBody>
      </p:sp>
      <p:graphicFrame>
        <p:nvGraphicFramePr>
          <p:cNvPr id="28676" name="Object 10"/>
          <p:cNvGraphicFramePr>
            <a:graphicFrameLocks noChangeAspect="1"/>
          </p:cNvGraphicFramePr>
          <p:nvPr>
            <p:extLst>
              <p:ext uri="{D42A27DB-BD31-4B8C-83A1-F6EECF244321}">
                <p14:modId xmlns:p14="http://schemas.microsoft.com/office/powerpoint/2010/main" val="2830987218"/>
              </p:ext>
            </p:extLst>
          </p:nvPr>
        </p:nvGraphicFramePr>
        <p:xfrm>
          <a:off x="6011863" y="1412875"/>
          <a:ext cx="2270125" cy="1106488"/>
        </p:xfrm>
        <a:graphic>
          <a:graphicData uri="http://schemas.openxmlformats.org/presentationml/2006/ole">
            <mc:AlternateContent xmlns:mc="http://schemas.openxmlformats.org/markup-compatibility/2006">
              <mc:Choice xmlns:v="urn:schemas-microsoft-com:vml" Requires="v">
                <p:oleObj spid="_x0000_s28886" name="Equation" r:id="rId3" imgW="990170" imgH="482391" progId="Equation.DSMT4">
                  <p:embed/>
                </p:oleObj>
              </mc:Choice>
              <mc:Fallback>
                <p:oleObj name="Equation" r:id="rId3" imgW="990170" imgH="482391"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1412875"/>
                        <a:ext cx="2270125" cy="110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0" name="Text Box 12"/>
          <p:cNvSpPr txBox="1">
            <a:spLocks noChangeArrowheads="1"/>
          </p:cNvSpPr>
          <p:nvPr/>
        </p:nvSpPr>
        <p:spPr bwMode="auto">
          <a:xfrm>
            <a:off x="539750" y="1628775"/>
            <a:ext cx="5545138" cy="527580"/>
          </a:xfrm>
          <a:prstGeom prst="rect">
            <a:avLst/>
          </a:prstGeom>
          <a:noFill/>
          <a:ln w="9525">
            <a:noFill/>
            <a:miter lim="800000"/>
            <a:headEnd/>
            <a:tailEnd/>
          </a:ln>
        </p:spPr>
        <p:txBody>
          <a:bodyPr>
            <a:spAutoFit/>
          </a:bodyPr>
          <a:lstStyle/>
          <a:p>
            <a:pPr eaLnBrk="0" hangingPunct="0">
              <a:lnSpc>
                <a:spcPct val="110000"/>
              </a:lnSpc>
              <a:spcBef>
                <a:spcPct val="50000"/>
              </a:spcBef>
              <a:defRPr/>
            </a:pPr>
            <a:r>
              <a:rPr kumimoji="1" lang="zh-CN" altLang="en-US" sz="2800" b="1" dirty="0">
                <a:latin typeface="Times New Roman" panose="02020603050405020304" pitchFamily="18" charset="0"/>
                <a:ea typeface="仿宋" pitchFamily="49" charset="-122"/>
                <a:cs typeface="Times New Roman" panose="02020603050405020304" pitchFamily="18" charset="0"/>
              </a:rPr>
              <a:t>氢原子谱线（频率）的分布公式：</a:t>
            </a:r>
            <a:endParaRPr kumimoji="1" lang="en-US" altLang="zh-CN" sz="2800" b="1" dirty="0">
              <a:latin typeface="Times New Roman" panose="02020603050405020304" pitchFamily="18" charset="0"/>
              <a:ea typeface="仿宋" pitchFamily="49" charset="-122"/>
              <a:cs typeface="Times New Roman" panose="02020603050405020304" pitchFamily="18" charset="0"/>
            </a:endParaRPr>
          </a:p>
        </p:txBody>
      </p:sp>
      <p:sp>
        <p:nvSpPr>
          <p:cNvPr id="11271" name="Text Box 13"/>
          <p:cNvSpPr txBox="1">
            <a:spLocks noChangeArrowheads="1"/>
          </p:cNvSpPr>
          <p:nvPr/>
        </p:nvSpPr>
        <p:spPr bwMode="auto">
          <a:xfrm>
            <a:off x="611188" y="2205038"/>
            <a:ext cx="6400800" cy="527580"/>
          </a:xfrm>
          <a:prstGeom prst="rect">
            <a:avLst/>
          </a:prstGeom>
          <a:noFill/>
          <a:ln w="9525">
            <a:noFill/>
            <a:miter lim="800000"/>
            <a:headEnd/>
            <a:tailEnd/>
          </a:ln>
        </p:spPr>
        <p:txBody>
          <a:bodyPr>
            <a:spAutoFit/>
          </a:bodyPr>
          <a:lstStyle/>
          <a:p>
            <a:pPr eaLnBrk="0" hangingPunct="0">
              <a:lnSpc>
                <a:spcPct val="110000"/>
              </a:lnSpc>
              <a:spcBef>
                <a:spcPct val="50000"/>
              </a:spcBef>
              <a:defRPr/>
            </a:pPr>
            <a:r>
              <a:rPr kumimoji="1"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R</a:t>
            </a:r>
            <a:r>
              <a:rPr kumimoji="1" lang="zh-CN" altLang="en-US" sz="2800" b="1" dirty="0">
                <a:latin typeface="Times New Roman" panose="02020603050405020304" pitchFamily="18" charset="0"/>
                <a:ea typeface="仿宋" pitchFamily="49" charset="-122"/>
                <a:cs typeface="Times New Roman" panose="02020603050405020304" pitchFamily="18" charset="0"/>
              </a:rPr>
              <a:t>为</a:t>
            </a:r>
            <a:r>
              <a:rPr kumimoji="1" lang="en-US" altLang="zh-CN" sz="2800" b="1" dirty="0">
                <a:latin typeface="Times New Roman" panose="02020603050405020304" pitchFamily="18" charset="0"/>
                <a:ea typeface="仿宋" pitchFamily="49" charset="-122"/>
                <a:cs typeface="Times New Roman" panose="02020603050405020304" pitchFamily="18" charset="0"/>
              </a:rPr>
              <a:t>Rydberg</a:t>
            </a:r>
            <a:r>
              <a:rPr kumimoji="1" lang="zh-CN" altLang="en-US" sz="2800" b="1" dirty="0">
                <a:latin typeface="Times New Roman" panose="02020603050405020304" pitchFamily="18" charset="0"/>
                <a:ea typeface="仿宋" pitchFamily="49" charset="-122"/>
                <a:cs typeface="Times New Roman" panose="02020603050405020304" pitchFamily="18" charset="0"/>
              </a:rPr>
              <a:t>常数，</a:t>
            </a:r>
            <a:r>
              <a:rPr kumimoji="1"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n</a:t>
            </a:r>
            <a:r>
              <a:rPr kumimoji="1" lang="en-US" altLang="zh-CN" sz="2800" b="1" baseline="-25000" dirty="0">
                <a:solidFill>
                  <a:srgbClr val="FF0000"/>
                </a:solidFill>
                <a:latin typeface="Times New Roman" panose="02020603050405020304" pitchFamily="18" charset="0"/>
                <a:ea typeface="仿宋" pitchFamily="49" charset="-122"/>
                <a:cs typeface="Times New Roman" panose="02020603050405020304" pitchFamily="18" charset="0"/>
              </a:rPr>
              <a:t>1</a:t>
            </a:r>
            <a:r>
              <a:rPr kumimoji="1"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和</a:t>
            </a:r>
            <a:r>
              <a:rPr kumimoji="1"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n</a:t>
            </a:r>
            <a:r>
              <a:rPr kumimoji="1" lang="en-US" altLang="zh-CN" sz="2800" b="1" baseline="-25000" dirty="0">
                <a:solidFill>
                  <a:srgbClr val="FF0000"/>
                </a:solidFill>
                <a:latin typeface="Times New Roman" panose="02020603050405020304" pitchFamily="18" charset="0"/>
                <a:ea typeface="仿宋" pitchFamily="49" charset="-122"/>
                <a:cs typeface="Times New Roman" panose="02020603050405020304" pitchFamily="18" charset="0"/>
              </a:rPr>
              <a:t>2</a:t>
            </a:r>
            <a:r>
              <a:rPr kumimoji="1" lang="zh-CN" altLang="en-US" sz="2800" b="1" dirty="0">
                <a:latin typeface="Times New Roman" panose="02020603050405020304" pitchFamily="18" charset="0"/>
                <a:ea typeface="仿宋" pitchFamily="49" charset="-122"/>
                <a:cs typeface="Times New Roman" panose="02020603050405020304" pitchFamily="18" charset="0"/>
              </a:rPr>
              <a:t>为正整数</a:t>
            </a:r>
          </a:p>
        </p:txBody>
      </p:sp>
      <p:pic>
        <p:nvPicPr>
          <p:cNvPr id="28679" name="Picture 10" descr="hat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2708275"/>
            <a:ext cx="5329237"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8"/>
          <p:cNvSpPr>
            <a:spLocks noChangeArrowheads="1"/>
          </p:cNvSpPr>
          <p:nvPr/>
        </p:nvSpPr>
        <p:spPr bwMode="auto">
          <a:xfrm>
            <a:off x="2843213" y="6308725"/>
            <a:ext cx="4035425" cy="400050"/>
          </a:xfrm>
          <a:prstGeom prst="rect">
            <a:avLst/>
          </a:prstGeom>
          <a:noFill/>
          <a:ln w="9525">
            <a:noFill/>
            <a:miter lim="800000"/>
            <a:headEnd/>
            <a:tailEnd/>
          </a:ln>
          <a:effectLst/>
        </p:spPr>
        <p:txBody>
          <a:bodyPr>
            <a:spAutoFit/>
          </a:bodyPr>
          <a:lstStyle/>
          <a:p>
            <a:pPr algn="ctr">
              <a:defRPr/>
            </a:pPr>
            <a:r>
              <a:rPr lang="zh-CN" altLang="en-US" sz="2000" dirty="0">
                <a:solidFill>
                  <a:srgbClr val="000000"/>
                </a:solidFill>
                <a:latin typeface="Times New Roman" pitchFamily="18" charset="0"/>
                <a:ea typeface="楷体_GB2312" pitchFamily="49" charset="-122"/>
              </a:rPr>
              <a:t>氢原子线状光谱的产生过程</a:t>
            </a:r>
            <a:endParaRPr lang="en-US" altLang="zh-CN" sz="2000" dirty="0">
              <a:solidFill>
                <a:srgbClr val="000000"/>
              </a:solidFill>
              <a:latin typeface="Times New Roman" pitchFamily="18" charset="0"/>
              <a:ea typeface="楷体_GB2312" pitchFamily="49" charset="-122"/>
            </a:endParaRPr>
          </a:p>
        </p:txBody>
      </p:sp>
      <p:pic>
        <p:nvPicPr>
          <p:cNvPr id="4" name="图片 3">
            <a:extLst>
              <a:ext uri="{FF2B5EF4-FFF2-40B4-BE49-F238E27FC236}">
                <a16:creationId xmlns:a16="http://schemas.microsoft.com/office/drawing/2014/main" id="{6A067FF0-8BD4-487F-B167-CE14290865A2}"/>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684" t="32292" r="5114" b="15348"/>
          <a:stretch/>
        </p:blipFill>
        <p:spPr>
          <a:xfrm>
            <a:off x="1381944" y="3052440"/>
            <a:ext cx="6544444" cy="2913804"/>
          </a:xfrm>
          <a:prstGeom prst="rect">
            <a:avLst/>
          </a:prstGeom>
        </p:spPr>
      </p:pic>
    </p:spTree>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1026"/>
          <p:cNvGrpSpPr>
            <a:grpSpLocks/>
          </p:cNvGrpSpPr>
          <p:nvPr/>
        </p:nvGrpSpPr>
        <p:grpSpPr bwMode="auto">
          <a:xfrm>
            <a:off x="1116013" y="981075"/>
            <a:ext cx="7006608" cy="5429250"/>
            <a:chOff x="624" y="144"/>
            <a:chExt cx="4493" cy="3990"/>
          </a:xfrm>
        </p:grpSpPr>
        <p:sp>
          <p:nvSpPr>
            <p:cNvPr id="29703" name="Line 1027"/>
            <p:cNvSpPr>
              <a:spLocks noChangeShapeType="1"/>
            </p:cNvSpPr>
            <p:nvPr/>
          </p:nvSpPr>
          <p:spPr bwMode="auto">
            <a:xfrm>
              <a:off x="1152" y="3984"/>
              <a:ext cx="26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Line 1028"/>
            <p:cNvSpPr>
              <a:spLocks noChangeShapeType="1"/>
            </p:cNvSpPr>
            <p:nvPr/>
          </p:nvSpPr>
          <p:spPr bwMode="auto">
            <a:xfrm>
              <a:off x="1152" y="1728"/>
              <a:ext cx="26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5" name="Line 1029"/>
            <p:cNvSpPr>
              <a:spLocks noChangeShapeType="1"/>
            </p:cNvSpPr>
            <p:nvPr/>
          </p:nvSpPr>
          <p:spPr bwMode="auto">
            <a:xfrm>
              <a:off x="1152" y="1104"/>
              <a:ext cx="26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Line 1030"/>
            <p:cNvSpPr>
              <a:spLocks noChangeShapeType="1"/>
            </p:cNvSpPr>
            <p:nvPr/>
          </p:nvSpPr>
          <p:spPr bwMode="auto">
            <a:xfrm>
              <a:off x="1152" y="816"/>
              <a:ext cx="26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7" name="Line 1031"/>
            <p:cNvSpPr>
              <a:spLocks noChangeShapeType="1"/>
            </p:cNvSpPr>
            <p:nvPr/>
          </p:nvSpPr>
          <p:spPr bwMode="auto">
            <a:xfrm>
              <a:off x="1152" y="672"/>
              <a:ext cx="26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1032"/>
            <p:cNvSpPr>
              <a:spLocks noChangeShapeType="1"/>
            </p:cNvSpPr>
            <p:nvPr/>
          </p:nvSpPr>
          <p:spPr bwMode="auto">
            <a:xfrm>
              <a:off x="1152" y="576"/>
              <a:ext cx="26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1033"/>
            <p:cNvSpPr>
              <a:spLocks noChangeShapeType="1"/>
            </p:cNvSpPr>
            <p:nvPr/>
          </p:nvSpPr>
          <p:spPr bwMode="auto">
            <a:xfrm>
              <a:off x="1152" y="528"/>
              <a:ext cx="26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1034"/>
            <p:cNvSpPr>
              <a:spLocks noChangeShapeType="1"/>
            </p:cNvSpPr>
            <p:nvPr/>
          </p:nvSpPr>
          <p:spPr bwMode="auto">
            <a:xfrm>
              <a:off x="1152" y="480"/>
              <a:ext cx="26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1035"/>
            <p:cNvSpPr>
              <a:spLocks noChangeShapeType="1"/>
            </p:cNvSpPr>
            <p:nvPr/>
          </p:nvSpPr>
          <p:spPr bwMode="auto">
            <a:xfrm>
              <a:off x="1152" y="432"/>
              <a:ext cx="26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1036"/>
            <p:cNvSpPr>
              <a:spLocks noChangeShapeType="1"/>
            </p:cNvSpPr>
            <p:nvPr/>
          </p:nvSpPr>
          <p:spPr bwMode="auto">
            <a:xfrm>
              <a:off x="1152" y="384"/>
              <a:ext cx="26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3" name="Line 1037"/>
            <p:cNvSpPr>
              <a:spLocks noChangeShapeType="1"/>
            </p:cNvSpPr>
            <p:nvPr/>
          </p:nvSpPr>
          <p:spPr bwMode="auto">
            <a:xfrm>
              <a:off x="1152" y="336"/>
              <a:ext cx="0" cy="3648"/>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4" name="Line 1038"/>
            <p:cNvSpPr>
              <a:spLocks noChangeShapeType="1"/>
            </p:cNvSpPr>
            <p:nvPr/>
          </p:nvSpPr>
          <p:spPr bwMode="auto">
            <a:xfrm>
              <a:off x="1632" y="1728"/>
              <a:ext cx="0" cy="2256"/>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15" name="Line 1039"/>
            <p:cNvSpPr>
              <a:spLocks noChangeShapeType="1"/>
            </p:cNvSpPr>
            <p:nvPr/>
          </p:nvSpPr>
          <p:spPr bwMode="auto">
            <a:xfrm>
              <a:off x="1776" y="1104"/>
              <a:ext cx="0" cy="2880"/>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16" name="Line 1040"/>
            <p:cNvSpPr>
              <a:spLocks noChangeShapeType="1"/>
            </p:cNvSpPr>
            <p:nvPr/>
          </p:nvSpPr>
          <p:spPr bwMode="auto">
            <a:xfrm>
              <a:off x="1920" y="816"/>
              <a:ext cx="0" cy="3168"/>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17" name="Line 1041"/>
            <p:cNvSpPr>
              <a:spLocks noChangeShapeType="1"/>
            </p:cNvSpPr>
            <p:nvPr/>
          </p:nvSpPr>
          <p:spPr bwMode="auto">
            <a:xfrm>
              <a:off x="2064" y="672"/>
              <a:ext cx="0" cy="3312"/>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18" name="Line 1042"/>
            <p:cNvSpPr>
              <a:spLocks noChangeShapeType="1"/>
            </p:cNvSpPr>
            <p:nvPr/>
          </p:nvSpPr>
          <p:spPr bwMode="auto">
            <a:xfrm>
              <a:off x="2352" y="1104"/>
              <a:ext cx="0" cy="624"/>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19" name="Line 1043"/>
            <p:cNvSpPr>
              <a:spLocks noChangeShapeType="1"/>
            </p:cNvSpPr>
            <p:nvPr/>
          </p:nvSpPr>
          <p:spPr bwMode="auto">
            <a:xfrm>
              <a:off x="2448" y="816"/>
              <a:ext cx="0" cy="912"/>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20" name="Line 1044"/>
            <p:cNvSpPr>
              <a:spLocks noChangeShapeType="1"/>
            </p:cNvSpPr>
            <p:nvPr/>
          </p:nvSpPr>
          <p:spPr bwMode="auto">
            <a:xfrm>
              <a:off x="2544" y="672"/>
              <a:ext cx="0" cy="1056"/>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21" name="Line 1045"/>
            <p:cNvSpPr>
              <a:spLocks noChangeShapeType="1"/>
            </p:cNvSpPr>
            <p:nvPr/>
          </p:nvSpPr>
          <p:spPr bwMode="auto">
            <a:xfrm>
              <a:off x="2640" y="576"/>
              <a:ext cx="0" cy="1152"/>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22" name="Line 1046"/>
            <p:cNvSpPr>
              <a:spLocks noChangeShapeType="1"/>
            </p:cNvSpPr>
            <p:nvPr/>
          </p:nvSpPr>
          <p:spPr bwMode="auto">
            <a:xfrm>
              <a:off x="2880" y="816"/>
              <a:ext cx="0" cy="288"/>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23" name="Line 1047"/>
            <p:cNvSpPr>
              <a:spLocks noChangeShapeType="1"/>
            </p:cNvSpPr>
            <p:nvPr/>
          </p:nvSpPr>
          <p:spPr bwMode="auto">
            <a:xfrm>
              <a:off x="2976" y="672"/>
              <a:ext cx="0" cy="432"/>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24" name="Line 1048"/>
            <p:cNvSpPr>
              <a:spLocks noChangeShapeType="1"/>
            </p:cNvSpPr>
            <p:nvPr/>
          </p:nvSpPr>
          <p:spPr bwMode="auto">
            <a:xfrm>
              <a:off x="3072" y="576"/>
              <a:ext cx="0" cy="528"/>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25" name="Line 1049"/>
            <p:cNvSpPr>
              <a:spLocks noChangeShapeType="1"/>
            </p:cNvSpPr>
            <p:nvPr/>
          </p:nvSpPr>
          <p:spPr bwMode="auto">
            <a:xfrm>
              <a:off x="3168" y="528"/>
              <a:ext cx="0" cy="576"/>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26" name="Line 1050"/>
            <p:cNvSpPr>
              <a:spLocks noChangeShapeType="1"/>
            </p:cNvSpPr>
            <p:nvPr/>
          </p:nvSpPr>
          <p:spPr bwMode="auto">
            <a:xfrm>
              <a:off x="3312" y="672"/>
              <a:ext cx="0" cy="144"/>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27" name="Line 1051"/>
            <p:cNvSpPr>
              <a:spLocks noChangeShapeType="1"/>
            </p:cNvSpPr>
            <p:nvPr/>
          </p:nvSpPr>
          <p:spPr bwMode="auto">
            <a:xfrm>
              <a:off x="3408" y="576"/>
              <a:ext cx="0" cy="240"/>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28" name="Line 1052"/>
            <p:cNvSpPr>
              <a:spLocks noChangeShapeType="1"/>
            </p:cNvSpPr>
            <p:nvPr/>
          </p:nvSpPr>
          <p:spPr bwMode="auto">
            <a:xfrm flipH="1">
              <a:off x="3504" y="528"/>
              <a:ext cx="0" cy="288"/>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9729" name="Line 1053"/>
            <p:cNvSpPr>
              <a:spLocks noChangeShapeType="1"/>
            </p:cNvSpPr>
            <p:nvPr/>
          </p:nvSpPr>
          <p:spPr bwMode="auto">
            <a:xfrm>
              <a:off x="3600" y="480"/>
              <a:ext cx="0" cy="336"/>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98782" name="Rectangle 1054"/>
            <p:cNvSpPr>
              <a:spLocks noChangeArrowheads="1"/>
            </p:cNvSpPr>
            <p:nvPr/>
          </p:nvSpPr>
          <p:spPr bwMode="auto">
            <a:xfrm>
              <a:off x="720" y="144"/>
              <a:ext cx="250" cy="339"/>
            </a:xfrm>
            <a:prstGeom prst="rect">
              <a:avLst/>
            </a:prstGeom>
            <a:noFill/>
            <a:ln w="9525">
              <a:noFill/>
              <a:miter lim="800000"/>
              <a:headEnd/>
              <a:tailEnd/>
            </a:ln>
            <a:effectLst/>
          </p:spPr>
          <p:txBody>
            <a:bodyPr wrap="none">
              <a:spAutoFit/>
            </a:bodyPr>
            <a:lstStyle/>
            <a:p>
              <a:pPr>
                <a:defRPr/>
              </a:pPr>
              <a:r>
                <a:rPr kumimoji="1" lang="en-US" altLang="zh-CN" sz="2400" b="1" i="1">
                  <a:solidFill>
                    <a:srgbClr val="000000"/>
                  </a:solidFill>
                  <a:latin typeface="Times New Roman" pitchFamily="18" charset="0"/>
                  <a:ea typeface="楷体_GB2312" pitchFamily="49" charset="-122"/>
                </a:rPr>
                <a:t>E</a:t>
              </a:r>
            </a:p>
          </p:txBody>
        </p:sp>
        <p:sp>
          <p:nvSpPr>
            <p:cNvPr id="1098783" name="Rectangle 1055"/>
            <p:cNvSpPr>
              <a:spLocks noChangeArrowheads="1"/>
            </p:cNvSpPr>
            <p:nvPr/>
          </p:nvSpPr>
          <p:spPr bwMode="auto">
            <a:xfrm>
              <a:off x="912" y="288"/>
              <a:ext cx="201" cy="294"/>
            </a:xfrm>
            <a:prstGeom prst="rect">
              <a:avLst/>
            </a:prstGeom>
            <a:noFill/>
            <a:ln w="9525">
              <a:noFill/>
              <a:miter lim="800000"/>
              <a:headEnd/>
              <a:tailEnd/>
            </a:ln>
            <a:effectLst/>
          </p:spPr>
          <p:txBody>
            <a:bodyPr wrap="none">
              <a:spAutoFit/>
            </a:bodyPr>
            <a:lstStyle/>
            <a:p>
              <a:pPr>
                <a:defRPr/>
              </a:pPr>
              <a:r>
                <a:rPr kumimoji="1" lang="en-US" altLang="zh-CN" sz="2000" b="1">
                  <a:solidFill>
                    <a:srgbClr val="000000"/>
                  </a:solidFill>
                  <a:latin typeface="Times New Roman" pitchFamily="18" charset="0"/>
                  <a:ea typeface="楷体_GB2312" pitchFamily="49" charset="-122"/>
                </a:rPr>
                <a:t>0</a:t>
              </a:r>
            </a:p>
          </p:txBody>
        </p:sp>
        <p:sp>
          <p:nvSpPr>
            <p:cNvPr id="1098784" name="Rectangle 1056"/>
            <p:cNvSpPr>
              <a:spLocks noChangeArrowheads="1"/>
            </p:cNvSpPr>
            <p:nvPr/>
          </p:nvSpPr>
          <p:spPr bwMode="auto">
            <a:xfrm>
              <a:off x="864" y="480"/>
              <a:ext cx="283" cy="294"/>
            </a:xfrm>
            <a:prstGeom prst="rect">
              <a:avLst/>
            </a:prstGeom>
            <a:noFill/>
            <a:ln w="9525">
              <a:noFill/>
              <a:miter lim="800000"/>
              <a:headEnd/>
              <a:tailEnd/>
            </a:ln>
            <a:effectLst/>
          </p:spPr>
          <p:txBody>
            <a:bodyPr wrap="none">
              <a:spAutoFit/>
            </a:bodyPr>
            <a:lstStyle/>
            <a:p>
              <a:pPr>
                <a:defRPr/>
              </a:pPr>
              <a:r>
                <a:rPr kumimoji="1" lang="en-US" altLang="zh-CN" sz="2000" b="1" dirty="0">
                  <a:solidFill>
                    <a:srgbClr val="000000"/>
                  </a:solidFill>
                  <a:latin typeface="Times New Roman" pitchFamily="18" charset="0"/>
                  <a:ea typeface="楷体_GB2312" pitchFamily="49" charset="-122"/>
                </a:rPr>
                <a:t>25</a:t>
              </a:r>
            </a:p>
          </p:txBody>
        </p:sp>
        <p:sp>
          <p:nvSpPr>
            <p:cNvPr id="1098785" name="Rectangle 1057"/>
            <p:cNvSpPr>
              <a:spLocks noChangeArrowheads="1"/>
            </p:cNvSpPr>
            <p:nvPr/>
          </p:nvSpPr>
          <p:spPr bwMode="auto">
            <a:xfrm>
              <a:off x="864" y="673"/>
              <a:ext cx="283" cy="294"/>
            </a:xfrm>
            <a:prstGeom prst="rect">
              <a:avLst/>
            </a:prstGeom>
            <a:noFill/>
            <a:ln w="9525">
              <a:noFill/>
              <a:miter lim="800000"/>
              <a:headEnd/>
              <a:tailEnd/>
            </a:ln>
            <a:effectLst/>
          </p:spPr>
          <p:txBody>
            <a:bodyPr wrap="none">
              <a:spAutoFit/>
            </a:bodyPr>
            <a:lstStyle/>
            <a:p>
              <a:pPr>
                <a:defRPr/>
              </a:pPr>
              <a:r>
                <a:rPr kumimoji="1" lang="en-US" altLang="zh-CN" sz="2000" b="1">
                  <a:solidFill>
                    <a:srgbClr val="000000"/>
                  </a:solidFill>
                  <a:latin typeface="Times New Roman" pitchFamily="18" charset="0"/>
                  <a:ea typeface="楷体_GB2312" pitchFamily="49" charset="-122"/>
                </a:rPr>
                <a:t>18</a:t>
              </a:r>
            </a:p>
          </p:txBody>
        </p:sp>
        <p:sp>
          <p:nvSpPr>
            <p:cNvPr id="1098786" name="Rectangle 1058"/>
            <p:cNvSpPr>
              <a:spLocks noChangeArrowheads="1"/>
            </p:cNvSpPr>
            <p:nvPr/>
          </p:nvSpPr>
          <p:spPr bwMode="auto">
            <a:xfrm>
              <a:off x="912" y="960"/>
              <a:ext cx="201" cy="294"/>
            </a:xfrm>
            <a:prstGeom prst="rect">
              <a:avLst/>
            </a:prstGeom>
            <a:noFill/>
            <a:ln w="9525">
              <a:noFill/>
              <a:miter lim="800000"/>
              <a:headEnd/>
              <a:tailEnd/>
            </a:ln>
            <a:effectLst/>
          </p:spPr>
          <p:txBody>
            <a:bodyPr wrap="none">
              <a:spAutoFit/>
            </a:bodyPr>
            <a:lstStyle/>
            <a:p>
              <a:pPr>
                <a:defRPr/>
              </a:pPr>
              <a:r>
                <a:rPr kumimoji="1" lang="en-US" altLang="zh-CN" sz="2000" b="1">
                  <a:solidFill>
                    <a:srgbClr val="000000"/>
                  </a:solidFill>
                  <a:latin typeface="Times New Roman" pitchFamily="18" charset="0"/>
                  <a:ea typeface="楷体_GB2312" pitchFamily="49" charset="-122"/>
                </a:rPr>
                <a:t>9</a:t>
              </a:r>
            </a:p>
          </p:txBody>
        </p:sp>
        <p:sp>
          <p:nvSpPr>
            <p:cNvPr id="1098787" name="Rectangle 1059"/>
            <p:cNvSpPr>
              <a:spLocks noChangeArrowheads="1"/>
            </p:cNvSpPr>
            <p:nvPr/>
          </p:nvSpPr>
          <p:spPr bwMode="auto">
            <a:xfrm>
              <a:off x="912" y="1584"/>
              <a:ext cx="201" cy="294"/>
            </a:xfrm>
            <a:prstGeom prst="rect">
              <a:avLst/>
            </a:prstGeom>
            <a:noFill/>
            <a:ln w="9525">
              <a:noFill/>
              <a:miter lim="800000"/>
              <a:headEnd/>
              <a:tailEnd/>
            </a:ln>
            <a:effectLst/>
          </p:spPr>
          <p:txBody>
            <a:bodyPr wrap="none">
              <a:spAutoFit/>
            </a:bodyPr>
            <a:lstStyle/>
            <a:p>
              <a:pPr>
                <a:defRPr/>
              </a:pPr>
              <a:r>
                <a:rPr kumimoji="1" lang="en-US" altLang="zh-CN" sz="2000" b="1">
                  <a:solidFill>
                    <a:srgbClr val="000000"/>
                  </a:solidFill>
                  <a:latin typeface="Times New Roman" pitchFamily="18" charset="0"/>
                  <a:ea typeface="楷体_GB2312" pitchFamily="49" charset="-122"/>
                </a:rPr>
                <a:t>1</a:t>
              </a:r>
            </a:p>
          </p:txBody>
        </p:sp>
        <p:sp>
          <p:nvSpPr>
            <p:cNvPr id="1098788" name="Rectangle 1060"/>
            <p:cNvSpPr>
              <a:spLocks noChangeArrowheads="1"/>
            </p:cNvSpPr>
            <p:nvPr/>
          </p:nvSpPr>
          <p:spPr bwMode="auto">
            <a:xfrm>
              <a:off x="912" y="3744"/>
              <a:ext cx="228"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B</a:t>
              </a:r>
            </a:p>
          </p:txBody>
        </p:sp>
        <p:sp>
          <p:nvSpPr>
            <p:cNvPr id="1098789" name="Rectangle 1061"/>
            <p:cNvSpPr>
              <a:spLocks noChangeArrowheads="1"/>
            </p:cNvSpPr>
            <p:nvPr/>
          </p:nvSpPr>
          <p:spPr bwMode="auto">
            <a:xfrm>
              <a:off x="672" y="1536"/>
              <a:ext cx="283"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-B</a:t>
              </a:r>
            </a:p>
          </p:txBody>
        </p:sp>
        <p:sp>
          <p:nvSpPr>
            <p:cNvPr id="1098790" name="Rectangle 1062"/>
            <p:cNvSpPr>
              <a:spLocks noChangeArrowheads="1"/>
            </p:cNvSpPr>
            <p:nvPr/>
          </p:nvSpPr>
          <p:spPr bwMode="auto">
            <a:xfrm>
              <a:off x="672" y="960"/>
              <a:ext cx="283"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-B</a:t>
              </a:r>
            </a:p>
          </p:txBody>
        </p:sp>
        <p:sp>
          <p:nvSpPr>
            <p:cNvPr id="1098791" name="Rectangle 1063"/>
            <p:cNvSpPr>
              <a:spLocks noChangeArrowheads="1"/>
            </p:cNvSpPr>
            <p:nvPr/>
          </p:nvSpPr>
          <p:spPr bwMode="auto">
            <a:xfrm>
              <a:off x="624" y="673"/>
              <a:ext cx="365"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-B</a:t>
              </a:r>
              <a:r>
                <a:rPr kumimoji="1" lang="en-US" altLang="zh-CN" sz="2000" b="1">
                  <a:solidFill>
                    <a:srgbClr val="000000"/>
                  </a:solidFill>
                  <a:latin typeface="Times New Roman" pitchFamily="18" charset="0"/>
                  <a:ea typeface="楷体_GB2312" pitchFamily="49" charset="-122"/>
                </a:rPr>
                <a:t>0</a:t>
              </a:r>
            </a:p>
          </p:txBody>
        </p:sp>
        <p:sp>
          <p:nvSpPr>
            <p:cNvPr id="1098792" name="Rectangle 1064"/>
            <p:cNvSpPr>
              <a:spLocks noChangeArrowheads="1"/>
            </p:cNvSpPr>
            <p:nvPr/>
          </p:nvSpPr>
          <p:spPr bwMode="auto">
            <a:xfrm>
              <a:off x="672" y="432"/>
              <a:ext cx="283"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-B</a:t>
              </a:r>
            </a:p>
          </p:txBody>
        </p:sp>
        <p:sp>
          <p:nvSpPr>
            <p:cNvPr id="1098793" name="Rectangle 1065"/>
            <p:cNvSpPr>
              <a:spLocks noChangeArrowheads="1"/>
            </p:cNvSpPr>
            <p:nvPr/>
          </p:nvSpPr>
          <p:spPr bwMode="auto">
            <a:xfrm>
              <a:off x="3840" y="3840"/>
              <a:ext cx="386"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n</a:t>
              </a:r>
              <a:r>
                <a:rPr kumimoji="1" lang="en-US" altLang="zh-CN" sz="2000" b="1">
                  <a:solidFill>
                    <a:srgbClr val="000000"/>
                  </a:solidFill>
                  <a:latin typeface="Times New Roman" pitchFamily="18" charset="0"/>
                  <a:ea typeface="楷体_GB2312" pitchFamily="49" charset="-122"/>
                </a:rPr>
                <a:t>=1</a:t>
              </a:r>
            </a:p>
          </p:txBody>
        </p:sp>
        <p:sp>
          <p:nvSpPr>
            <p:cNvPr id="1098794" name="Rectangle 1066"/>
            <p:cNvSpPr>
              <a:spLocks noChangeArrowheads="1"/>
            </p:cNvSpPr>
            <p:nvPr/>
          </p:nvSpPr>
          <p:spPr bwMode="auto">
            <a:xfrm>
              <a:off x="3792" y="1584"/>
              <a:ext cx="386"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n</a:t>
              </a:r>
              <a:r>
                <a:rPr kumimoji="1" lang="en-US" altLang="zh-CN" sz="2000" b="1">
                  <a:solidFill>
                    <a:srgbClr val="000000"/>
                  </a:solidFill>
                  <a:latin typeface="Times New Roman" pitchFamily="18" charset="0"/>
                  <a:ea typeface="楷体_GB2312" pitchFamily="49" charset="-122"/>
                </a:rPr>
                <a:t>=2</a:t>
              </a:r>
            </a:p>
          </p:txBody>
        </p:sp>
        <p:sp>
          <p:nvSpPr>
            <p:cNvPr id="1098795" name="Rectangle 1067"/>
            <p:cNvSpPr>
              <a:spLocks noChangeArrowheads="1"/>
            </p:cNvSpPr>
            <p:nvPr/>
          </p:nvSpPr>
          <p:spPr bwMode="auto">
            <a:xfrm>
              <a:off x="3792" y="1009"/>
              <a:ext cx="386"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n</a:t>
              </a:r>
              <a:r>
                <a:rPr kumimoji="1" lang="en-US" altLang="zh-CN" sz="2000" b="1">
                  <a:solidFill>
                    <a:srgbClr val="000000"/>
                  </a:solidFill>
                  <a:latin typeface="Times New Roman" pitchFamily="18" charset="0"/>
                  <a:ea typeface="楷体_GB2312" pitchFamily="49" charset="-122"/>
                </a:rPr>
                <a:t>=3</a:t>
              </a:r>
            </a:p>
          </p:txBody>
        </p:sp>
        <p:sp>
          <p:nvSpPr>
            <p:cNvPr id="1098796" name="Rectangle 1068"/>
            <p:cNvSpPr>
              <a:spLocks noChangeArrowheads="1"/>
            </p:cNvSpPr>
            <p:nvPr/>
          </p:nvSpPr>
          <p:spPr bwMode="auto">
            <a:xfrm>
              <a:off x="3792" y="720"/>
              <a:ext cx="386"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n</a:t>
              </a:r>
              <a:r>
                <a:rPr kumimoji="1" lang="en-US" altLang="zh-CN" sz="2000" b="1">
                  <a:solidFill>
                    <a:srgbClr val="000000"/>
                  </a:solidFill>
                  <a:latin typeface="Times New Roman" pitchFamily="18" charset="0"/>
                  <a:ea typeface="楷体_GB2312" pitchFamily="49" charset="-122"/>
                </a:rPr>
                <a:t>=4</a:t>
              </a:r>
            </a:p>
          </p:txBody>
        </p:sp>
        <p:sp>
          <p:nvSpPr>
            <p:cNvPr id="1098797" name="Rectangle 1069"/>
            <p:cNvSpPr>
              <a:spLocks noChangeArrowheads="1"/>
            </p:cNvSpPr>
            <p:nvPr/>
          </p:nvSpPr>
          <p:spPr bwMode="auto">
            <a:xfrm>
              <a:off x="3792" y="528"/>
              <a:ext cx="386"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n</a:t>
              </a:r>
              <a:r>
                <a:rPr kumimoji="1" lang="en-US" altLang="zh-CN" sz="2000" b="1">
                  <a:solidFill>
                    <a:srgbClr val="000000"/>
                  </a:solidFill>
                  <a:latin typeface="Times New Roman" pitchFamily="18" charset="0"/>
                  <a:ea typeface="楷体_GB2312" pitchFamily="49" charset="-122"/>
                </a:rPr>
                <a:t>=5</a:t>
              </a:r>
            </a:p>
          </p:txBody>
        </p:sp>
        <p:sp>
          <p:nvSpPr>
            <p:cNvPr id="1098798" name="Rectangle 1070"/>
            <p:cNvSpPr>
              <a:spLocks noChangeArrowheads="1"/>
            </p:cNvSpPr>
            <p:nvPr/>
          </p:nvSpPr>
          <p:spPr bwMode="auto">
            <a:xfrm>
              <a:off x="3792" y="432"/>
              <a:ext cx="386"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n</a:t>
              </a:r>
              <a:r>
                <a:rPr kumimoji="1" lang="en-US" altLang="zh-CN" sz="2000" b="1">
                  <a:solidFill>
                    <a:srgbClr val="000000"/>
                  </a:solidFill>
                  <a:latin typeface="Times New Roman" pitchFamily="18" charset="0"/>
                  <a:ea typeface="楷体_GB2312" pitchFamily="49" charset="-122"/>
                </a:rPr>
                <a:t>=6</a:t>
              </a:r>
            </a:p>
          </p:txBody>
        </p:sp>
        <p:sp>
          <p:nvSpPr>
            <p:cNvPr id="1098799" name="Rectangle 1071"/>
            <p:cNvSpPr>
              <a:spLocks noChangeArrowheads="1"/>
            </p:cNvSpPr>
            <p:nvPr/>
          </p:nvSpPr>
          <p:spPr bwMode="auto">
            <a:xfrm>
              <a:off x="3792" y="192"/>
              <a:ext cx="386"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n</a:t>
              </a:r>
              <a:r>
                <a:rPr kumimoji="1" lang="en-US" altLang="zh-CN" sz="2000" b="1">
                  <a:solidFill>
                    <a:srgbClr val="000000"/>
                  </a:solidFill>
                  <a:latin typeface="Times New Roman" pitchFamily="18" charset="0"/>
                  <a:ea typeface="楷体_GB2312" pitchFamily="49" charset="-122"/>
                </a:rPr>
                <a:t>=8</a:t>
              </a:r>
            </a:p>
          </p:txBody>
        </p:sp>
        <p:sp>
          <p:nvSpPr>
            <p:cNvPr id="1098800" name="Rectangle 1072"/>
            <p:cNvSpPr>
              <a:spLocks noChangeArrowheads="1"/>
            </p:cNvSpPr>
            <p:nvPr/>
          </p:nvSpPr>
          <p:spPr bwMode="auto">
            <a:xfrm>
              <a:off x="3792" y="337"/>
              <a:ext cx="386" cy="29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latin typeface="Times New Roman" pitchFamily="18" charset="0"/>
                  <a:ea typeface="楷体_GB2312" pitchFamily="49" charset="-122"/>
                </a:rPr>
                <a:t>n</a:t>
              </a:r>
              <a:r>
                <a:rPr kumimoji="1" lang="en-US" altLang="zh-CN" sz="2000" b="1">
                  <a:solidFill>
                    <a:srgbClr val="000000"/>
                  </a:solidFill>
                  <a:latin typeface="Times New Roman" pitchFamily="18" charset="0"/>
                  <a:ea typeface="楷体_GB2312" pitchFamily="49" charset="-122"/>
                </a:rPr>
                <a:t>=7</a:t>
              </a:r>
            </a:p>
          </p:txBody>
        </p:sp>
        <p:sp>
          <p:nvSpPr>
            <p:cNvPr id="1098801" name="Rectangle 1073"/>
            <p:cNvSpPr>
              <a:spLocks noChangeArrowheads="1"/>
            </p:cNvSpPr>
            <p:nvPr/>
          </p:nvSpPr>
          <p:spPr bwMode="auto">
            <a:xfrm>
              <a:off x="2160" y="3697"/>
              <a:ext cx="447" cy="294"/>
            </a:xfrm>
            <a:prstGeom prst="rect">
              <a:avLst/>
            </a:prstGeom>
            <a:noFill/>
            <a:ln w="9525">
              <a:noFill/>
              <a:miter lim="800000"/>
              <a:headEnd/>
              <a:tailEnd/>
            </a:ln>
            <a:effectLst/>
          </p:spPr>
          <p:txBody>
            <a:bodyPr wrap="none">
              <a:spAutoFit/>
            </a:bodyPr>
            <a:lstStyle/>
            <a:p>
              <a:pPr>
                <a:defRPr/>
              </a:pPr>
              <a:r>
                <a:rPr kumimoji="1" lang="zh-CN" altLang="en-US" sz="2000" b="1">
                  <a:solidFill>
                    <a:srgbClr val="000000"/>
                  </a:solidFill>
                  <a:latin typeface="Times New Roman" pitchFamily="18" charset="0"/>
                  <a:ea typeface="楷体_GB2312" pitchFamily="49" charset="-122"/>
                </a:rPr>
                <a:t>基态</a:t>
              </a:r>
            </a:p>
          </p:txBody>
        </p:sp>
        <p:sp>
          <p:nvSpPr>
            <p:cNvPr id="1098802" name="Rectangle 1074"/>
            <p:cNvSpPr>
              <a:spLocks noChangeArrowheads="1"/>
            </p:cNvSpPr>
            <p:nvPr/>
          </p:nvSpPr>
          <p:spPr bwMode="auto">
            <a:xfrm>
              <a:off x="4368" y="3840"/>
              <a:ext cx="612" cy="294"/>
            </a:xfrm>
            <a:prstGeom prst="rect">
              <a:avLst/>
            </a:prstGeom>
            <a:noFill/>
            <a:ln w="9525">
              <a:noFill/>
              <a:miter lim="800000"/>
              <a:headEnd/>
              <a:tailEnd/>
            </a:ln>
            <a:effectLst/>
          </p:spPr>
          <p:txBody>
            <a:bodyPr wrap="none">
              <a:spAutoFit/>
            </a:bodyPr>
            <a:lstStyle/>
            <a:p>
              <a:pPr>
                <a:defRPr/>
              </a:pPr>
              <a:r>
                <a:rPr kumimoji="1" lang="zh-CN" altLang="en-US" sz="2000" b="1">
                  <a:solidFill>
                    <a:srgbClr val="000000"/>
                  </a:solidFill>
                  <a:latin typeface="Times New Roman" pitchFamily="18" charset="0"/>
                  <a:ea typeface="楷体_GB2312" pitchFamily="49" charset="-122"/>
                </a:rPr>
                <a:t>赖曼系</a:t>
              </a:r>
            </a:p>
          </p:txBody>
        </p:sp>
        <p:sp>
          <p:nvSpPr>
            <p:cNvPr id="1098803" name="Rectangle 1075"/>
            <p:cNvSpPr>
              <a:spLocks noChangeArrowheads="1"/>
            </p:cNvSpPr>
            <p:nvPr/>
          </p:nvSpPr>
          <p:spPr bwMode="auto">
            <a:xfrm>
              <a:off x="4272" y="1536"/>
              <a:ext cx="776" cy="294"/>
            </a:xfrm>
            <a:prstGeom prst="rect">
              <a:avLst/>
            </a:prstGeom>
            <a:noFill/>
            <a:ln w="9525">
              <a:noFill/>
              <a:miter lim="800000"/>
              <a:headEnd/>
              <a:tailEnd/>
            </a:ln>
            <a:effectLst/>
          </p:spPr>
          <p:txBody>
            <a:bodyPr wrap="none">
              <a:spAutoFit/>
            </a:bodyPr>
            <a:lstStyle/>
            <a:p>
              <a:pPr>
                <a:defRPr/>
              </a:pPr>
              <a:r>
                <a:rPr kumimoji="1" lang="zh-CN" altLang="en-US" sz="2000" b="1">
                  <a:solidFill>
                    <a:srgbClr val="000000"/>
                  </a:solidFill>
                  <a:latin typeface="Times New Roman" pitchFamily="18" charset="0"/>
                  <a:ea typeface="楷体_GB2312" pitchFamily="49" charset="-122"/>
                </a:rPr>
                <a:t>巴尔麦系</a:t>
              </a:r>
            </a:p>
          </p:txBody>
        </p:sp>
        <p:sp>
          <p:nvSpPr>
            <p:cNvPr id="1098804" name="Rectangle 1076"/>
            <p:cNvSpPr>
              <a:spLocks noChangeArrowheads="1"/>
            </p:cNvSpPr>
            <p:nvPr/>
          </p:nvSpPr>
          <p:spPr bwMode="auto">
            <a:xfrm>
              <a:off x="4224" y="960"/>
              <a:ext cx="612" cy="294"/>
            </a:xfrm>
            <a:prstGeom prst="rect">
              <a:avLst/>
            </a:prstGeom>
            <a:noFill/>
            <a:ln w="9525">
              <a:noFill/>
              <a:miter lim="800000"/>
              <a:headEnd/>
              <a:tailEnd/>
            </a:ln>
            <a:effectLst/>
          </p:spPr>
          <p:txBody>
            <a:bodyPr wrap="none">
              <a:spAutoFit/>
            </a:bodyPr>
            <a:lstStyle/>
            <a:p>
              <a:pPr>
                <a:defRPr/>
              </a:pPr>
              <a:r>
                <a:rPr kumimoji="1" lang="zh-CN" altLang="en-US" sz="2000" b="1">
                  <a:solidFill>
                    <a:srgbClr val="000000"/>
                  </a:solidFill>
                  <a:latin typeface="Times New Roman" pitchFamily="18" charset="0"/>
                  <a:ea typeface="楷体_GB2312" pitchFamily="49" charset="-122"/>
                </a:rPr>
                <a:t>派兴系</a:t>
              </a:r>
            </a:p>
          </p:txBody>
        </p:sp>
        <p:sp>
          <p:nvSpPr>
            <p:cNvPr id="1098805" name="Rectangle 1077"/>
            <p:cNvSpPr>
              <a:spLocks noChangeArrowheads="1"/>
            </p:cNvSpPr>
            <p:nvPr/>
          </p:nvSpPr>
          <p:spPr bwMode="auto">
            <a:xfrm>
              <a:off x="4176" y="720"/>
              <a:ext cx="941" cy="294"/>
            </a:xfrm>
            <a:prstGeom prst="rect">
              <a:avLst/>
            </a:prstGeom>
            <a:noFill/>
            <a:ln w="9525">
              <a:noFill/>
              <a:miter lim="800000"/>
              <a:headEnd/>
              <a:tailEnd/>
            </a:ln>
            <a:effectLst/>
          </p:spPr>
          <p:txBody>
            <a:bodyPr wrap="none">
              <a:spAutoFit/>
            </a:bodyPr>
            <a:lstStyle/>
            <a:p>
              <a:pPr>
                <a:defRPr/>
              </a:pPr>
              <a:r>
                <a:rPr kumimoji="1" lang="zh-CN" altLang="en-US" sz="2000" b="1">
                  <a:solidFill>
                    <a:srgbClr val="000000"/>
                  </a:solidFill>
                  <a:latin typeface="Times New Roman" pitchFamily="18" charset="0"/>
                  <a:ea typeface="楷体_GB2312" pitchFamily="49" charset="-122"/>
                </a:rPr>
                <a:t>布拉开特系</a:t>
              </a:r>
            </a:p>
          </p:txBody>
        </p:sp>
        <p:sp>
          <p:nvSpPr>
            <p:cNvPr id="1098806" name="Rectangle 1078"/>
            <p:cNvSpPr>
              <a:spLocks noChangeArrowheads="1"/>
            </p:cNvSpPr>
            <p:nvPr/>
          </p:nvSpPr>
          <p:spPr bwMode="auto">
            <a:xfrm>
              <a:off x="4176" y="528"/>
              <a:ext cx="612" cy="294"/>
            </a:xfrm>
            <a:prstGeom prst="rect">
              <a:avLst/>
            </a:prstGeom>
            <a:noFill/>
            <a:ln w="9525">
              <a:noFill/>
              <a:miter lim="800000"/>
              <a:headEnd/>
              <a:tailEnd/>
            </a:ln>
            <a:effectLst/>
          </p:spPr>
          <p:txBody>
            <a:bodyPr wrap="none">
              <a:spAutoFit/>
            </a:bodyPr>
            <a:lstStyle/>
            <a:p>
              <a:pPr>
                <a:defRPr/>
              </a:pPr>
              <a:r>
                <a:rPr kumimoji="1" lang="zh-CN" altLang="en-US" sz="2000" b="1">
                  <a:solidFill>
                    <a:srgbClr val="000000"/>
                  </a:solidFill>
                  <a:latin typeface="Times New Roman" pitchFamily="18" charset="0"/>
                  <a:ea typeface="楷体_GB2312" pitchFamily="49" charset="-122"/>
                </a:rPr>
                <a:t>方德系</a:t>
              </a:r>
            </a:p>
          </p:txBody>
        </p:sp>
        <p:sp>
          <p:nvSpPr>
            <p:cNvPr id="29755" name="Line 1079"/>
            <p:cNvSpPr>
              <a:spLocks noChangeShapeType="1"/>
            </p:cNvSpPr>
            <p:nvPr/>
          </p:nvSpPr>
          <p:spPr bwMode="auto">
            <a:xfrm>
              <a:off x="1152" y="336"/>
              <a:ext cx="26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699" name="Rectangle 1080"/>
          <p:cNvSpPr>
            <a:spLocks noChangeArrowheads="1"/>
          </p:cNvSpPr>
          <p:nvPr/>
        </p:nvSpPr>
        <p:spPr bwMode="auto">
          <a:xfrm>
            <a:off x="457200" y="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kumimoji="1" lang="zh-CN" altLang="en-US" b="0" i="1">
              <a:solidFill>
                <a:srgbClr val="FFFF00"/>
              </a:solidFill>
              <a:latin typeface="黑体" pitchFamily="49" charset="-122"/>
              <a:ea typeface="黑体" pitchFamily="49" charset="-122"/>
            </a:endParaRPr>
          </a:p>
        </p:txBody>
      </p:sp>
      <p:sp>
        <p:nvSpPr>
          <p:cNvPr id="29700" name="标题 59"/>
          <p:cNvSpPr>
            <a:spLocks noGrp="1"/>
          </p:cNvSpPr>
          <p:nvPr>
            <p:ph type="title"/>
          </p:nvPr>
        </p:nvSpPr>
        <p:spPr>
          <a:xfrm>
            <a:off x="251523" y="315913"/>
            <a:ext cx="6609652" cy="676275"/>
          </a:xfrm>
        </p:spPr>
        <p:txBody>
          <a:bodyPr/>
          <a:lstStyle/>
          <a:p>
            <a:r>
              <a:rPr lang="en-GB" altLang="zh-CN" dirty="0">
                <a:latin typeface="Arial" panose="020B0604020202020204" pitchFamily="34" charset="0"/>
                <a:cs typeface="Arial" panose="020B0604020202020204" pitchFamily="34" charset="0"/>
              </a:rPr>
              <a:t>2.2</a:t>
            </a:r>
            <a:r>
              <a:rPr lang="en-US" altLang="zh-CN" dirty="0">
                <a:latin typeface="Arial" panose="020B0604020202020204" pitchFamily="34" charset="0"/>
                <a:cs typeface="Arial" panose="020B0604020202020204" pitchFamily="34" charset="0"/>
              </a:rPr>
              <a:t>.1  </a:t>
            </a:r>
            <a:r>
              <a:rPr lang="zh-CN" altLang="en-US" dirty="0"/>
              <a:t>原子的基本结构</a:t>
            </a:r>
            <a:endParaRPr lang="zh-CN" altLang="en-US" b="0" dirty="0"/>
          </a:p>
        </p:txBody>
      </p:sp>
      <p:sp>
        <p:nvSpPr>
          <p:cNvPr id="62" name="Rectangle 18"/>
          <p:cNvSpPr>
            <a:spLocks noChangeArrowheads="1"/>
          </p:cNvSpPr>
          <p:nvPr/>
        </p:nvSpPr>
        <p:spPr bwMode="auto">
          <a:xfrm>
            <a:off x="2627313" y="6308725"/>
            <a:ext cx="4035425" cy="400050"/>
          </a:xfrm>
          <a:prstGeom prst="rect">
            <a:avLst/>
          </a:prstGeom>
          <a:noFill/>
          <a:ln w="9525">
            <a:noFill/>
            <a:miter lim="800000"/>
            <a:headEnd/>
            <a:tailEnd/>
          </a:ln>
          <a:effectLst/>
        </p:spPr>
        <p:txBody>
          <a:bodyPr>
            <a:spAutoFit/>
          </a:bodyPr>
          <a:lstStyle/>
          <a:p>
            <a:pPr algn="ctr">
              <a:defRPr/>
            </a:pPr>
            <a:r>
              <a:rPr lang="zh-CN" altLang="en-US" sz="2000" b="1" dirty="0">
                <a:solidFill>
                  <a:srgbClr val="000000"/>
                </a:solidFill>
                <a:effectLst>
                  <a:outerShdw blurRad="38100" dist="38100" dir="2700000" algn="tl">
                    <a:srgbClr val="FFFFFF"/>
                  </a:outerShdw>
                </a:effectLst>
                <a:latin typeface="Times New Roman" pitchFamily="18" charset="0"/>
                <a:ea typeface="楷体_GB2312" pitchFamily="49" charset="-122"/>
              </a:rPr>
              <a:t>不同谱系的氢原子光谱</a:t>
            </a:r>
            <a:endParaRPr lang="en-US" altLang="zh-CN" sz="2000" b="1" dirty="0">
              <a:solidFill>
                <a:srgbClr val="000000"/>
              </a:solidFill>
              <a:effectLst>
                <a:outerShdw blurRad="38100" dist="38100" dir="2700000" algn="tl">
                  <a:srgbClr val="FFFFFF"/>
                </a:outerShdw>
              </a:effectLst>
              <a:latin typeface="Times New Roman" pitchFamily="18" charset="0"/>
              <a:ea typeface="楷体_GB2312" pitchFamily="49" charset="-122"/>
            </a:endParaRPr>
          </a:p>
        </p:txBody>
      </p:sp>
      <p:graphicFrame>
        <p:nvGraphicFramePr>
          <p:cNvPr id="29702" name="Object 10"/>
          <p:cNvGraphicFramePr>
            <a:graphicFrameLocks noChangeAspect="1"/>
          </p:cNvGraphicFramePr>
          <p:nvPr>
            <p:extLst>
              <p:ext uri="{D42A27DB-BD31-4B8C-83A1-F6EECF244321}">
                <p14:modId xmlns:p14="http://schemas.microsoft.com/office/powerpoint/2010/main" val="4148796630"/>
              </p:ext>
            </p:extLst>
          </p:nvPr>
        </p:nvGraphicFramePr>
        <p:xfrm>
          <a:off x="3662635" y="4130341"/>
          <a:ext cx="2270125" cy="1106488"/>
        </p:xfrm>
        <a:graphic>
          <a:graphicData uri="http://schemas.openxmlformats.org/presentationml/2006/ole">
            <mc:AlternateContent xmlns:mc="http://schemas.openxmlformats.org/markup-compatibility/2006">
              <mc:Choice xmlns:v="urn:schemas-microsoft-com:vml" Requires="v">
                <p:oleObj spid="_x0000_s29960" name="Equation" r:id="rId3" imgW="990170" imgH="482391" progId="Equation.DSMT4">
                  <p:embed/>
                </p:oleObj>
              </mc:Choice>
              <mc:Fallback>
                <p:oleObj name="Equation" r:id="rId3" imgW="990170" imgH="482391"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635" y="4130341"/>
                        <a:ext cx="2270125" cy="110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8" name="Rectangle 10"/>
          <p:cNvSpPr>
            <a:spLocks noChangeArrowheads="1"/>
          </p:cNvSpPr>
          <p:nvPr/>
        </p:nvSpPr>
        <p:spPr bwMode="auto">
          <a:xfrm>
            <a:off x="0" y="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endParaRPr kumimoji="1" lang="zh-CN" altLang="en-US" b="0">
              <a:solidFill>
                <a:srgbClr val="FFFF00"/>
              </a:solidFill>
              <a:latin typeface="Times New Roman" pitchFamily="18" charset="0"/>
              <a:ea typeface="黑体" pitchFamily="49" charset="-122"/>
            </a:endParaRPr>
          </a:p>
        </p:txBody>
      </p:sp>
      <p:sp>
        <p:nvSpPr>
          <p:cNvPr id="30724" name="Rectangle 11"/>
          <p:cNvSpPr>
            <a:spLocks noGrp="1" noChangeArrowheads="1"/>
          </p:cNvSpPr>
          <p:nvPr>
            <p:ph type="title"/>
          </p:nvPr>
        </p:nvSpPr>
        <p:spPr>
          <a:xfrm>
            <a:off x="251520" y="260648"/>
            <a:ext cx="6408043" cy="720725"/>
          </a:xfrm>
        </p:spPr>
        <p:txBody>
          <a:bodyPr/>
          <a:lstStyle/>
          <a:p>
            <a:pPr eaLnBrk="1" hangingPunct="1"/>
            <a:r>
              <a:rPr lang="en-GB" altLang="zh-CN" dirty="0">
                <a:latin typeface="Arial" panose="020B0604020202020204" pitchFamily="34" charset="0"/>
                <a:cs typeface="Arial" panose="020B0604020202020204" pitchFamily="34" charset="0"/>
              </a:rPr>
              <a:t>2.2</a:t>
            </a:r>
            <a:r>
              <a:rPr lang="en-US" altLang="zh-CN" dirty="0">
                <a:latin typeface="Arial" panose="020B0604020202020204" pitchFamily="34" charset="0"/>
                <a:cs typeface="Arial" panose="020B0604020202020204" pitchFamily="34" charset="0"/>
              </a:rPr>
              <a:t>.1  </a:t>
            </a:r>
            <a:r>
              <a:rPr lang="zh-CN" altLang="en-US" dirty="0"/>
              <a:t>原子的基本结构</a:t>
            </a:r>
          </a:p>
        </p:txBody>
      </p:sp>
      <p:grpSp>
        <p:nvGrpSpPr>
          <p:cNvPr id="3" name="组合 2"/>
          <p:cNvGrpSpPr/>
          <p:nvPr/>
        </p:nvGrpSpPr>
        <p:grpSpPr>
          <a:xfrm>
            <a:off x="755650" y="1125538"/>
            <a:ext cx="7785100" cy="5573415"/>
            <a:chOff x="755650" y="1125538"/>
            <a:chExt cx="7785100" cy="5573415"/>
          </a:xfrm>
        </p:grpSpPr>
        <p:grpSp>
          <p:nvGrpSpPr>
            <p:cNvPr id="2" name="Group 2"/>
            <p:cNvGrpSpPr>
              <a:grpSpLocks/>
            </p:cNvGrpSpPr>
            <p:nvPr/>
          </p:nvGrpSpPr>
          <p:grpSpPr bwMode="auto">
            <a:xfrm>
              <a:off x="755650" y="1125538"/>
              <a:ext cx="7785100" cy="4889500"/>
              <a:chOff x="624" y="1440"/>
              <a:chExt cx="4560" cy="2064"/>
            </a:xfrm>
          </p:grpSpPr>
          <p:pic>
            <p:nvPicPr>
              <p:cNvPr id="30726" name="Picture 3" descr="H发射光谱"/>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1440"/>
                <a:ext cx="4560" cy="27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727" name="Picture 4" descr="He发射光谱"/>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1728"/>
                <a:ext cx="4560" cy="27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728" name="Picture 5" descr="Li发射光谱"/>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016"/>
                <a:ext cx="4560" cy="27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729" name="Picture 6" descr="Na发射光谱"/>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 y="2304"/>
                <a:ext cx="4560" cy="28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73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2907"/>
                <a:ext cx="4560" cy="272"/>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73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 y="2619"/>
                <a:ext cx="4560" cy="26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73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 y="3195"/>
                <a:ext cx="4560" cy="30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30725" name="矩形 12"/>
            <p:cNvSpPr>
              <a:spLocks noChangeArrowheads="1"/>
            </p:cNvSpPr>
            <p:nvPr/>
          </p:nvSpPr>
          <p:spPr bwMode="auto">
            <a:xfrm>
              <a:off x="755650" y="6237288"/>
              <a:ext cx="778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2400" b="0" dirty="0">
                  <a:latin typeface="Times New Roman" panose="02020603050405020304" pitchFamily="18" charset="0"/>
                  <a:ea typeface="宋体" pitchFamily="2" charset="-122"/>
                  <a:cs typeface="Times New Roman" panose="02020603050405020304" pitchFamily="18" charset="0"/>
                </a:rPr>
                <a:t>H</a:t>
              </a:r>
              <a:r>
                <a:rPr lang="zh-CN" altLang="en-US" sz="2400" b="0" dirty="0">
                  <a:latin typeface="Times New Roman" panose="02020603050405020304" pitchFamily="18" charset="0"/>
                  <a:ea typeface="宋体" pitchFamily="2" charset="-122"/>
                  <a:cs typeface="Times New Roman" panose="02020603050405020304" pitchFamily="18" charset="0"/>
                </a:rPr>
                <a:t>、</a:t>
              </a:r>
              <a:r>
                <a:rPr lang="en-US" altLang="zh-CN" sz="2400" b="0" dirty="0">
                  <a:latin typeface="Times New Roman" panose="02020603050405020304" pitchFamily="18" charset="0"/>
                  <a:ea typeface="宋体" pitchFamily="2" charset="-122"/>
                  <a:cs typeface="Times New Roman" panose="02020603050405020304" pitchFamily="18" charset="0"/>
                </a:rPr>
                <a:t>He</a:t>
              </a:r>
              <a:r>
                <a:rPr lang="zh-CN" altLang="en-US" sz="2400" b="0" dirty="0">
                  <a:latin typeface="Times New Roman" panose="02020603050405020304" pitchFamily="18" charset="0"/>
                  <a:ea typeface="宋体" pitchFamily="2" charset="-122"/>
                  <a:cs typeface="Times New Roman" panose="02020603050405020304" pitchFamily="18" charset="0"/>
                </a:rPr>
                <a:t>、</a:t>
              </a:r>
              <a:r>
                <a:rPr lang="en-US" altLang="zh-CN" sz="2400" b="0" dirty="0">
                  <a:latin typeface="Times New Roman" panose="02020603050405020304" pitchFamily="18" charset="0"/>
                  <a:ea typeface="宋体" pitchFamily="2" charset="-122"/>
                  <a:cs typeface="Times New Roman" panose="02020603050405020304" pitchFamily="18" charset="0"/>
                </a:rPr>
                <a:t>Li</a:t>
              </a:r>
              <a:r>
                <a:rPr lang="zh-CN" altLang="en-US" sz="2400" b="0" dirty="0">
                  <a:latin typeface="Times New Roman" panose="02020603050405020304" pitchFamily="18" charset="0"/>
                  <a:ea typeface="宋体" pitchFamily="2" charset="-122"/>
                  <a:cs typeface="Times New Roman" panose="02020603050405020304" pitchFamily="18" charset="0"/>
                </a:rPr>
                <a:t>、</a:t>
              </a:r>
              <a:r>
                <a:rPr lang="en-US" altLang="zh-CN" sz="2400" b="0" dirty="0">
                  <a:latin typeface="Times New Roman" panose="02020603050405020304" pitchFamily="18" charset="0"/>
                  <a:ea typeface="宋体" pitchFamily="2" charset="-122"/>
                  <a:cs typeface="Times New Roman" panose="02020603050405020304" pitchFamily="18" charset="0"/>
                </a:rPr>
                <a:t>Na</a:t>
              </a:r>
              <a:r>
                <a:rPr lang="zh-CN" altLang="en-US" sz="2400" b="0" dirty="0">
                  <a:latin typeface="Times New Roman" panose="02020603050405020304" pitchFamily="18" charset="0"/>
                  <a:ea typeface="宋体" pitchFamily="2" charset="-122"/>
                  <a:cs typeface="Times New Roman" panose="02020603050405020304" pitchFamily="18" charset="0"/>
                </a:rPr>
                <a:t>、</a:t>
              </a:r>
              <a:r>
                <a:rPr lang="en-US" altLang="zh-CN" sz="2400" b="0" dirty="0">
                  <a:latin typeface="Times New Roman" panose="02020603050405020304" pitchFamily="18" charset="0"/>
                  <a:ea typeface="宋体" pitchFamily="2" charset="-122"/>
                  <a:cs typeface="Times New Roman" panose="02020603050405020304" pitchFamily="18" charset="0"/>
                </a:rPr>
                <a:t>Be</a:t>
              </a:r>
              <a:r>
                <a:rPr lang="zh-CN" altLang="en-US" sz="2400" b="0" dirty="0">
                  <a:latin typeface="Times New Roman" panose="02020603050405020304" pitchFamily="18" charset="0"/>
                  <a:ea typeface="宋体" pitchFamily="2" charset="-122"/>
                  <a:cs typeface="Times New Roman" panose="02020603050405020304" pitchFamily="18" charset="0"/>
                </a:rPr>
                <a:t>、</a:t>
              </a:r>
              <a:r>
                <a:rPr lang="en-US" altLang="zh-CN" sz="2400" b="0" dirty="0">
                  <a:latin typeface="Times New Roman" panose="02020603050405020304" pitchFamily="18" charset="0"/>
                  <a:ea typeface="宋体" pitchFamily="2" charset="-122"/>
                  <a:cs typeface="Times New Roman" panose="02020603050405020304" pitchFamily="18" charset="0"/>
                </a:rPr>
                <a:t>Hg</a:t>
              </a:r>
              <a:r>
                <a:rPr lang="zh-CN" altLang="en-US" sz="2400" b="0" dirty="0">
                  <a:latin typeface="Times New Roman" panose="02020603050405020304" pitchFamily="18" charset="0"/>
                  <a:ea typeface="宋体" pitchFamily="2" charset="-122"/>
                  <a:cs typeface="Times New Roman" panose="02020603050405020304" pitchFamily="18" charset="0"/>
                </a:rPr>
                <a:t>和</a:t>
              </a:r>
              <a:r>
                <a:rPr lang="en-US" altLang="zh-CN" sz="2400" b="0" dirty="0">
                  <a:latin typeface="Times New Roman" panose="02020603050405020304" pitchFamily="18" charset="0"/>
                  <a:ea typeface="宋体" pitchFamily="2" charset="-122"/>
                  <a:cs typeface="Times New Roman" panose="02020603050405020304" pitchFamily="18" charset="0"/>
                </a:rPr>
                <a:t>Ne</a:t>
              </a:r>
              <a:r>
                <a:rPr lang="zh-CN" altLang="en-US" sz="2400" b="0" dirty="0">
                  <a:latin typeface="Times New Roman" panose="02020603050405020304" pitchFamily="18" charset="0"/>
                  <a:ea typeface="宋体" pitchFamily="2" charset="-122"/>
                  <a:cs typeface="Times New Roman" panose="02020603050405020304" pitchFamily="18" charset="0"/>
                </a:rPr>
                <a:t>发射光谱（从上到下）</a:t>
              </a: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nodePh="1">
                                  <p:stCondLst>
                                    <p:cond delay="0"/>
                                  </p:stCondLst>
                                  <p:endCondLst>
                                    <p:cond evt="begin" delay="0">
                                      <p:tn val="5"/>
                                    </p:cond>
                                  </p:endCondLst>
                                  <p:childTnLst>
                                    <p:set>
                                      <p:cBhvr>
                                        <p:cTn id="6" dur="1" fill="hold">
                                          <p:stCondLst>
                                            <p:cond delay="0"/>
                                          </p:stCondLst>
                                        </p:cTn>
                                        <p:tgtEl>
                                          <p:spTgt spid="1097738"/>
                                        </p:tgtEl>
                                        <p:attrNameLst>
                                          <p:attrName>style.visibility</p:attrName>
                                        </p:attrNameLst>
                                      </p:cBhvr>
                                      <p:to>
                                        <p:strVal val="visible"/>
                                      </p:to>
                                    </p:set>
                                    <p:animEffect transition="in" filter="dissolve">
                                      <p:cBhvr>
                                        <p:cTn id="7" dur="500"/>
                                        <p:tgtEl>
                                          <p:spTgt spid="109773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38"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51520" y="315913"/>
            <a:ext cx="6609655" cy="676275"/>
          </a:xfrm>
        </p:spPr>
        <p:txBody>
          <a:bodyPr/>
          <a:lstStyle/>
          <a:p>
            <a:pPr eaLnBrk="1" hangingPunct="1"/>
            <a:r>
              <a:rPr lang="en-GB" altLang="zh-CN" dirty="0">
                <a:latin typeface="Arial" panose="020B0604020202020204" pitchFamily="34" charset="0"/>
                <a:cs typeface="Arial" panose="020B0604020202020204" pitchFamily="34" charset="0"/>
              </a:rPr>
              <a:t>2.2</a:t>
            </a:r>
            <a:r>
              <a:rPr lang="en-US" altLang="zh-CN" dirty="0">
                <a:latin typeface="Arial" panose="020B0604020202020204" pitchFamily="34" charset="0"/>
                <a:cs typeface="Arial" panose="020B0604020202020204" pitchFamily="34" charset="0"/>
              </a:rPr>
              <a:t>.1  </a:t>
            </a:r>
            <a:r>
              <a:rPr lang="zh-CN" altLang="en-US" dirty="0"/>
              <a:t>原子的基本结构</a:t>
            </a:r>
          </a:p>
        </p:txBody>
      </p:sp>
      <p:sp>
        <p:nvSpPr>
          <p:cNvPr id="58371" name="Rectangle 3"/>
          <p:cNvSpPr>
            <a:spLocks noGrp="1" noChangeArrowheads="1"/>
          </p:cNvSpPr>
          <p:nvPr>
            <p:ph idx="1"/>
          </p:nvPr>
        </p:nvSpPr>
        <p:spPr>
          <a:xfrm>
            <a:off x="251520" y="1484313"/>
            <a:ext cx="8712968" cy="3168650"/>
          </a:xfrm>
        </p:spPr>
        <p:txBody>
          <a:bodyPr>
            <a:noAutofit/>
          </a:bodyPr>
          <a:lstStyle/>
          <a:p>
            <a:pPr marL="0" indent="0" eaLnBrk="1" hangingPunct="1">
              <a:spcBef>
                <a:spcPts val="0"/>
              </a:spcBef>
              <a:buFont typeface="Wingdings" pitchFamily="2" charset="2"/>
              <a:buNone/>
              <a:defRPr/>
            </a:pPr>
            <a:r>
              <a:rPr lang="zh-CN" altLang="en-US" sz="2400" dirty="0">
                <a:effectLst/>
                <a:latin typeface="Times New Roman" panose="02020603050405020304" pitchFamily="18" charset="0"/>
                <a:ea typeface="仿宋" pitchFamily="49" charset="-122"/>
                <a:cs typeface="Times New Roman" panose="02020603050405020304" pitchFamily="18" charset="0"/>
              </a:rPr>
              <a:t>1913年丹麦物理学家提出了基于量子化的原子模型，并成功地解释了氢原子结构和氢原子光谱。这就是</a:t>
            </a:r>
            <a:r>
              <a:rPr lang="zh-CN" altLang="en-US" sz="2400" dirty="0">
                <a:solidFill>
                  <a:srgbClr val="0000FF"/>
                </a:solidFill>
                <a:effectLst/>
                <a:latin typeface="Times New Roman" panose="02020603050405020304" pitchFamily="18" charset="0"/>
                <a:ea typeface="仿宋" pitchFamily="49" charset="-122"/>
                <a:cs typeface="Times New Roman" panose="02020603050405020304" pitchFamily="18" charset="0"/>
              </a:rPr>
              <a:t>原子结构的近代模型。</a:t>
            </a:r>
            <a:endParaRPr lang="en-US" altLang="zh-CN" sz="2400" dirty="0">
              <a:solidFill>
                <a:srgbClr val="0000FF"/>
              </a:solidFill>
              <a:effectLst/>
              <a:latin typeface="Times New Roman" panose="02020603050405020304" pitchFamily="18" charset="0"/>
              <a:ea typeface="仿宋" pitchFamily="49" charset="-122"/>
              <a:cs typeface="Times New Roman" panose="02020603050405020304" pitchFamily="18" charset="0"/>
            </a:endParaRPr>
          </a:p>
          <a:p>
            <a:pPr eaLnBrk="1" hangingPunct="1">
              <a:spcBef>
                <a:spcPts val="0"/>
              </a:spcBef>
              <a:buClr>
                <a:schemeClr val="hlink"/>
              </a:buClr>
              <a:buFont typeface="Wingdings" pitchFamily="2" charset="2"/>
              <a:buNone/>
              <a:defRPr/>
            </a:pPr>
            <a:r>
              <a:rPr kumimoji="1" lang="zh-CN" altLang="en-US" sz="2400" dirty="0">
                <a:effectLst/>
                <a:latin typeface="Times New Roman" panose="02020603050405020304" pitchFamily="18" charset="0"/>
                <a:ea typeface="+mj-ea"/>
                <a:cs typeface="Times New Roman" panose="02020603050405020304" pitchFamily="18" charset="0"/>
              </a:rPr>
              <a:t>波尔理论的基本观点（假设）</a:t>
            </a:r>
          </a:p>
          <a:p>
            <a:pPr eaLnBrk="1" hangingPunct="1">
              <a:spcBef>
                <a:spcPts val="0"/>
              </a:spcBef>
              <a:buClr>
                <a:schemeClr val="hlink"/>
              </a:buClr>
              <a:buFont typeface="Wingdings" pitchFamily="2" charset="2"/>
              <a:buNone/>
              <a:defRPr/>
            </a:pPr>
            <a:r>
              <a:rPr kumimoji="1" lang="zh-CN" altLang="en-US" sz="2400" dirty="0">
                <a:solidFill>
                  <a:srgbClr val="FF0000"/>
                </a:solidFill>
                <a:effectLst/>
                <a:latin typeface="Times New Roman" panose="02020603050405020304" pitchFamily="18" charset="0"/>
                <a:ea typeface="仿宋" pitchFamily="49" charset="-122"/>
                <a:cs typeface="Times New Roman" panose="02020603050405020304" pitchFamily="18" charset="0"/>
              </a:rPr>
              <a:t>1）定态轨道假设：</a:t>
            </a:r>
            <a:r>
              <a:rPr kumimoji="1" lang="zh-CN" altLang="en-US" sz="2400" dirty="0">
                <a:solidFill>
                  <a:srgbClr val="0000FF"/>
                </a:solidFill>
                <a:effectLst/>
                <a:latin typeface="Times New Roman" panose="02020603050405020304" pitchFamily="18" charset="0"/>
                <a:ea typeface="仿宋" pitchFamily="49" charset="-122"/>
                <a:cs typeface="Times New Roman" panose="02020603050405020304" pitchFamily="18" charset="0"/>
              </a:rPr>
              <a:t>电子绕固定圆形轨道运行</a:t>
            </a:r>
          </a:p>
          <a:p>
            <a:pPr eaLnBrk="1" hangingPunct="1">
              <a:spcBef>
                <a:spcPts val="0"/>
              </a:spcBef>
              <a:buClr>
                <a:schemeClr val="hlink"/>
              </a:buClr>
              <a:buFont typeface="Wingdings" pitchFamily="2" charset="2"/>
              <a:buNone/>
              <a:defRPr/>
            </a:pPr>
            <a:r>
              <a:rPr kumimoji="1" lang="zh-CN" altLang="en-US" sz="2400" dirty="0">
                <a:solidFill>
                  <a:srgbClr val="FF0000"/>
                </a:solidFill>
                <a:effectLst/>
                <a:latin typeface="Times New Roman" panose="02020603050405020304" pitchFamily="18" charset="0"/>
                <a:ea typeface="仿宋" pitchFamily="49" charset="-122"/>
                <a:cs typeface="Times New Roman" panose="02020603050405020304" pitchFamily="18" charset="0"/>
              </a:rPr>
              <a:t>2）轨道能量假设：</a:t>
            </a:r>
            <a:r>
              <a:rPr kumimoji="1" lang="zh-CN" altLang="en-US" sz="2400" dirty="0">
                <a:solidFill>
                  <a:srgbClr val="0000FF"/>
                </a:solidFill>
                <a:effectLst/>
                <a:latin typeface="Times New Roman" panose="02020603050405020304" pitchFamily="18" charset="0"/>
                <a:ea typeface="仿宋" pitchFamily="49" charset="-122"/>
                <a:cs typeface="Times New Roman" panose="02020603050405020304" pitchFamily="18" charset="0"/>
              </a:rPr>
              <a:t>轨道能量量子化</a:t>
            </a:r>
          </a:p>
          <a:p>
            <a:pPr marL="442913" indent="-442913" eaLnBrk="1" hangingPunct="1">
              <a:spcBef>
                <a:spcPts val="0"/>
              </a:spcBef>
              <a:buClr>
                <a:schemeClr val="hlink"/>
              </a:buClr>
              <a:buFont typeface="Wingdings" pitchFamily="2" charset="2"/>
              <a:buNone/>
              <a:defRPr/>
            </a:pPr>
            <a:r>
              <a:rPr kumimoji="1" lang="zh-CN" altLang="en-US" sz="2400" dirty="0">
                <a:solidFill>
                  <a:srgbClr val="FF0000"/>
                </a:solidFill>
                <a:effectLst/>
                <a:latin typeface="Times New Roman" panose="02020603050405020304" pitchFamily="18" charset="0"/>
                <a:ea typeface="仿宋" pitchFamily="49" charset="-122"/>
                <a:cs typeface="Times New Roman" panose="02020603050405020304" pitchFamily="18" charset="0"/>
              </a:rPr>
              <a:t>3）能量的吸收和释放假设：</a:t>
            </a:r>
            <a:r>
              <a:rPr kumimoji="1" lang="zh-CN" altLang="en-US" sz="2400" dirty="0">
                <a:solidFill>
                  <a:srgbClr val="0000FF"/>
                </a:solidFill>
                <a:effectLst/>
                <a:latin typeface="Times New Roman" panose="02020603050405020304" pitchFamily="18" charset="0"/>
                <a:ea typeface="仿宋" pitchFamily="49" charset="-122"/>
                <a:cs typeface="Times New Roman" panose="02020603050405020304" pitchFamily="18" charset="0"/>
              </a:rPr>
              <a:t>电子从高能级轨道跃迁到低能级轨 道会以辐射方式释放能量。</a:t>
            </a:r>
            <a:endParaRPr lang="zh-CN" altLang="en-US" sz="2400" dirty="0">
              <a:effectLst/>
              <a:latin typeface="Times New Roman" panose="02020603050405020304" pitchFamily="18" charset="0"/>
              <a:ea typeface="黑体" pitchFamily="2" charset="-122"/>
              <a:cs typeface="Times New Roman" panose="02020603050405020304" pitchFamily="18" charset="0"/>
            </a:endParaRPr>
          </a:p>
        </p:txBody>
      </p:sp>
      <p:sp>
        <p:nvSpPr>
          <p:cNvPr id="7" name="矩形 6"/>
          <p:cNvSpPr/>
          <p:nvPr/>
        </p:nvSpPr>
        <p:spPr>
          <a:xfrm>
            <a:off x="323850" y="981075"/>
            <a:ext cx="4161717" cy="523220"/>
          </a:xfrm>
          <a:prstGeom prst="rect">
            <a:avLst/>
          </a:prstGeom>
        </p:spPr>
        <p:txBody>
          <a:bodyPr wrap="none">
            <a:spAutoFit/>
          </a:bodyPr>
          <a:lstStyle/>
          <a:p>
            <a:pPr>
              <a:defRPr/>
            </a:pPr>
            <a:r>
              <a:rPr lang="en-US" altLang="zh-CN" sz="2800" b="1" dirty="0">
                <a:solidFill>
                  <a:srgbClr val="FF0000"/>
                </a:solidFill>
                <a:latin typeface="Times New Roman" panose="02020603050405020304" pitchFamily="18" charset="0"/>
                <a:cs typeface="Times New Roman" panose="02020603050405020304" pitchFamily="18" charset="0"/>
              </a:rPr>
              <a:t>2.2.1.1 </a:t>
            </a:r>
            <a:r>
              <a:rPr lang="zh-CN" altLang="en-US" sz="2800" b="1" dirty="0">
                <a:solidFill>
                  <a:srgbClr val="FF0000"/>
                </a:solidFill>
                <a:latin typeface="Times New Roman" panose="02020603050405020304" pitchFamily="18" charset="0"/>
                <a:cs typeface="Times New Roman" panose="02020603050405020304" pitchFamily="18" charset="0"/>
              </a:rPr>
              <a:t>玻尔</a:t>
            </a:r>
            <a:r>
              <a:rPr lang="en-US" altLang="zh-CN" sz="2800" b="1" dirty="0">
                <a:solidFill>
                  <a:srgbClr val="FF0000"/>
                </a:solidFill>
                <a:latin typeface="Times New Roman" panose="02020603050405020304" pitchFamily="18" charset="0"/>
                <a:cs typeface="Times New Roman" panose="02020603050405020304" pitchFamily="18" charset="0"/>
              </a:rPr>
              <a:t>(N. Bohr)</a:t>
            </a:r>
            <a:r>
              <a:rPr lang="zh-CN" altLang="en-US" sz="2800" b="1" dirty="0">
                <a:solidFill>
                  <a:srgbClr val="FF0000"/>
                </a:solidFill>
                <a:latin typeface="Times New Roman" panose="02020603050405020304" pitchFamily="18" charset="0"/>
                <a:cs typeface="Times New Roman" panose="02020603050405020304" pitchFamily="18" charset="0"/>
              </a:rPr>
              <a:t>理论</a:t>
            </a:r>
            <a:endParaRPr lang="en-US" altLang="zh-CN" sz="2800" b="1" dirty="0">
              <a:solidFill>
                <a:srgbClr val="FF0000"/>
              </a:solidFill>
              <a:latin typeface="Times New Roman" panose="02020603050405020304" pitchFamily="18" charset="0"/>
              <a:cs typeface="Times New Roman" panose="02020603050405020304" pitchFamily="18" charset="0"/>
            </a:endParaRPr>
          </a:p>
        </p:txBody>
      </p:sp>
      <p:grpSp>
        <p:nvGrpSpPr>
          <p:cNvPr id="31750" name="Group 9"/>
          <p:cNvGrpSpPr>
            <a:grpSpLocks/>
          </p:cNvGrpSpPr>
          <p:nvPr/>
        </p:nvGrpSpPr>
        <p:grpSpPr bwMode="auto">
          <a:xfrm>
            <a:off x="3563938" y="4508500"/>
            <a:ext cx="2057400" cy="1828800"/>
            <a:chOff x="3648" y="480"/>
            <a:chExt cx="1296" cy="1152"/>
          </a:xfrm>
        </p:grpSpPr>
        <p:sp>
          <p:nvSpPr>
            <p:cNvPr id="31753" name="Oval 10"/>
            <p:cNvSpPr>
              <a:spLocks noChangeArrowheads="1"/>
            </p:cNvSpPr>
            <p:nvPr/>
          </p:nvSpPr>
          <p:spPr bwMode="auto">
            <a:xfrm>
              <a:off x="3648" y="480"/>
              <a:ext cx="1296" cy="1152"/>
            </a:xfrm>
            <a:prstGeom prst="ellipse">
              <a:avLst/>
            </a:prstGeom>
            <a:gradFill rotWithShape="0">
              <a:gsLst>
                <a:gs pos="0">
                  <a:srgbClr val="33CC33"/>
                </a:gs>
                <a:gs pos="100000">
                  <a:srgbClr val="CCFF99"/>
                </a:gs>
              </a:gsLst>
              <a:path path="shape">
                <a:fillToRect l="50000" t="50000" r="50000" b="50000"/>
              </a:path>
            </a:gradFill>
            <a:ln w="28575">
              <a:solidFill>
                <a:schemeClr val="bg2"/>
              </a:solidFill>
              <a:prstDash val="sysDot"/>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1754" name="Oval 11"/>
            <p:cNvSpPr>
              <a:spLocks noChangeArrowheads="1"/>
            </p:cNvSpPr>
            <p:nvPr/>
          </p:nvSpPr>
          <p:spPr bwMode="auto">
            <a:xfrm>
              <a:off x="3888" y="672"/>
              <a:ext cx="816" cy="720"/>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1755" name="Oval 12"/>
            <p:cNvSpPr>
              <a:spLocks noChangeArrowheads="1"/>
            </p:cNvSpPr>
            <p:nvPr/>
          </p:nvSpPr>
          <p:spPr bwMode="auto">
            <a:xfrm>
              <a:off x="4080" y="864"/>
              <a:ext cx="432" cy="384"/>
            </a:xfrm>
            <a:prstGeom prst="ellipse">
              <a:avLst/>
            </a:pr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1756" name="Oval 13"/>
            <p:cNvSpPr>
              <a:spLocks noChangeArrowheads="1"/>
            </p:cNvSpPr>
            <p:nvPr/>
          </p:nvSpPr>
          <p:spPr bwMode="auto">
            <a:xfrm>
              <a:off x="4224" y="960"/>
              <a:ext cx="144" cy="144"/>
            </a:xfrm>
            <a:prstGeom prst="ellipse">
              <a:avLst/>
            </a:prstGeom>
            <a:solidFill>
              <a:schemeClr val="bg2"/>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1757" name="Oval 14"/>
            <p:cNvSpPr>
              <a:spLocks noChangeArrowheads="1"/>
            </p:cNvSpPr>
            <p:nvPr/>
          </p:nvSpPr>
          <p:spPr bwMode="auto">
            <a:xfrm>
              <a:off x="4608" y="528"/>
              <a:ext cx="48" cy="48"/>
            </a:xfrm>
            <a:prstGeom prst="ellipse">
              <a:avLst/>
            </a:prstGeom>
            <a:solidFill>
              <a:srgbClr val="FF3300"/>
            </a:solidFill>
            <a:ln w="9525">
              <a:solidFill>
                <a:srgbClr val="FF33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1758" name="Oval 15"/>
            <p:cNvSpPr>
              <a:spLocks noChangeArrowheads="1"/>
            </p:cNvSpPr>
            <p:nvPr/>
          </p:nvSpPr>
          <p:spPr bwMode="auto">
            <a:xfrm>
              <a:off x="3840" y="1008"/>
              <a:ext cx="48" cy="48"/>
            </a:xfrm>
            <a:prstGeom prst="ellipse">
              <a:avLst/>
            </a:prstGeom>
            <a:solidFill>
              <a:srgbClr val="FF3300"/>
            </a:solidFill>
            <a:ln w="9525">
              <a:solidFill>
                <a:srgbClr val="FF33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1759" name="Oval 16"/>
            <p:cNvSpPr>
              <a:spLocks noChangeArrowheads="1"/>
            </p:cNvSpPr>
            <p:nvPr/>
          </p:nvSpPr>
          <p:spPr bwMode="auto">
            <a:xfrm>
              <a:off x="4272" y="1200"/>
              <a:ext cx="48" cy="48"/>
            </a:xfrm>
            <a:prstGeom prst="ellipse">
              <a:avLst/>
            </a:prstGeom>
            <a:solidFill>
              <a:srgbClr val="FF3300"/>
            </a:solidFill>
            <a:ln w="9525">
              <a:solidFill>
                <a:srgbClr val="FF33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sp>
        <p:nvSpPr>
          <p:cNvPr id="18" name="矩形 17"/>
          <p:cNvSpPr/>
          <p:nvPr/>
        </p:nvSpPr>
        <p:spPr>
          <a:xfrm>
            <a:off x="4211638" y="6427788"/>
            <a:ext cx="3847464" cy="407099"/>
          </a:xfrm>
          <a:prstGeom prst="rect">
            <a:avLst/>
          </a:prstGeom>
        </p:spPr>
        <p:txBody>
          <a:bodyPr wrap="none">
            <a:spAutoFit/>
          </a:bodyPr>
          <a:lstStyle/>
          <a:p>
            <a:pPr eaLnBrk="0" hangingPunct="0">
              <a:lnSpc>
                <a:spcPct val="110000"/>
              </a:lnSpc>
              <a:spcBef>
                <a:spcPct val="50000"/>
              </a:spcBef>
              <a:defRPr/>
            </a:pPr>
            <a:r>
              <a:rPr lang="en-US" altLang="zh-CN" sz="2000" b="1" dirty="0">
                <a:solidFill>
                  <a:srgbClr val="000000"/>
                </a:solidFill>
                <a:latin typeface="Times New Roman" panose="02020603050405020304" pitchFamily="18" charset="0"/>
                <a:cs typeface="Times New Roman" panose="02020603050405020304" pitchFamily="18" charset="0"/>
              </a:rPr>
              <a:t>Bohr’s </a:t>
            </a:r>
            <a:r>
              <a:rPr lang="en-US" altLang="zh-CN" sz="2000" b="1" dirty="0">
                <a:solidFill>
                  <a:srgbClr val="FF0000"/>
                </a:solidFill>
                <a:latin typeface="Times New Roman" panose="02020603050405020304" pitchFamily="18" charset="0"/>
                <a:cs typeface="Times New Roman" panose="02020603050405020304" pitchFamily="18" charset="0"/>
              </a:rPr>
              <a:t>“</a:t>
            </a:r>
            <a:r>
              <a:rPr lang="zh-CN" altLang="en-US" sz="2000" b="1" dirty="0">
                <a:solidFill>
                  <a:srgbClr val="FF0000"/>
                </a:solidFill>
                <a:latin typeface="Times New Roman" panose="02020603050405020304" pitchFamily="18" charset="0"/>
                <a:ea typeface="仿宋_GB2312" pitchFamily="49" charset="-122"/>
                <a:cs typeface="Times New Roman" panose="02020603050405020304" pitchFamily="18" charset="0"/>
              </a:rPr>
              <a:t>行星式</a:t>
            </a:r>
            <a:r>
              <a:rPr lang="en-US" altLang="zh-CN" sz="2000" b="1" dirty="0">
                <a:solidFill>
                  <a:srgbClr val="FF0000"/>
                </a:solidFill>
                <a:latin typeface="Times New Roman" panose="02020603050405020304" pitchFamily="18" charset="0"/>
                <a:ea typeface="仿宋_GB2312" pitchFamily="49" charset="-122"/>
                <a:cs typeface="Times New Roman" panose="02020603050405020304" pitchFamily="18" charset="0"/>
              </a:rPr>
              <a:t>”</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原子模型 </a:t>
            </a: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(1913)</a:t>
            </a:r>
            <a:r>
              <a:rPr lang="en-US" altLang="zh-CN" sz="2000" b="1" dirty="0">
                <a:solidFill>
                  <a:srgbClr val="000000"/>
                </a:solidFill>
                <a:latin typeface="Times New Roman" panose="02020603050405020304" pitchFamily="18" charset="0"/>
                <a:cs typeface="Times New Roman" panose="02020603050405020304" pitchFamily="18" charset="0"/>
              </a:rPr>
              <a:t> </a:t>
            </a:r>
          </a:p>
        </p:txBody>
      </p:sp>
      <p:pic>
        <p:nvPicPr>
          <p:cNvPr id="3" name="图片 2">
            <a:extLst>
              <a:ext uri="{FF2B5EF4-FFF2-40B4-BE49-F238E27FC236}">
                <a16:creationId xmlns:a16="http://schemas.microsoft.com/office/drawing/2014/main" id="{962E96F2-399C-4952-BA37-AE664E486C5D}"/>
              </a:ext>
            </a:extLst>
          </p:cNvPr>
          <p:cNvPicPr>
            <a:picLocks noChangeAspect="1"/>
          </p:cNvPicPr>
          <p:nvPr/>
        </p:nvPicPr>
        <p:blipFill rotWithShape="1">
          <a:blip r:embed="rId2">
            <a:extLst>
              <a:ext uri="{28A0092B-C50C-407E-A947-70E740481C1C}">
                <a14:useLocalDpi xmlns:a14="http://schemas.microsoft.com/office/drawing/2010/main" val="0"/>
              </a:ext>
            </a:extLst>
          </a:blip>
          <a:srcRect t="1047" b="9017"/>
          <a:stretch/>
        </p:blipFill>
        <p:spPr>
          <a:xfrm>
            <a:off x="1044972" y="4508500"/>
            <a:ext cx="1698857" cy="2160860"/>
          </a:xfrm>
          <a:prstGeom prst="rect">
            <a:avLst/>
          </a:prstGeom>
        </p:spPr>
      </p:pic>
      <p:pic>
        <p:nvPicPr>
          <p:cNvPr id="5" name="图片 4">
            <a:extLst>
              <a:ext uri="{FF2B5EF4-FFF2-40B4-BE49-F238E27FC236}">
                <a16:creationId xmlns:a16="http://schemas.microsoft.com/office/drawing/2014/main" id="{503D4312-8587-4872-B437-F5B84EFDB72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266656" y="4522068"/>
            <a:ext cx="1757363" cy="1757363"/>
          </a:xfrm>
          <a:prstGeom prst="rect">
            <a:avLst/>
          </a:prstGeom>
        </p:spPr>
      </p:pic>
    </p:spTree>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EFD1"/>
            </a:gs>
            <a:gs pos="64999">
              <a:srgbClr val="F0EBD5"/>
            </a:gs>
            <a:gs pos="100000">
              <a:srgbClr val="D1C39F"/>
            </a:gs>
          </a:gsLst>
          <a:lin ang="5400000"/>
        </a:gra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50824" y="315913"/>
            <a:ext cx="6625432" cy="676275"/>
          </a:xfrm>
        </p:spPr>
        <p:txBody>
          <a:bodyPr/>
          <a:lstStyle/>
          <a:p>
            <a:pPr algn="ctr" eaLnBrk="1" hangingPunct="1"/>
            <a:r>
              <a:rPr lang="zh-CN" altLang="en-US" sz="2800" dirty="0">
                <a:latin typeface="黑体" pitchFamily="49" charset="-122"/>
              </a:rPr>
              <a:t>知识要点</a:t>
            </a:r>
          </a:p>
        </p:txBody>
      </p:sp>
      <p:sp>
        <p:nvSpPr>
          <p:cNvPr id="40963" name="Rectangle 3"/>
          <p:cNvSpPr>
            <a:spLocks noGrp="1" noChangeArrowheads="1"/>
          </p:cNvSpPr>
          <p:nvPr>
            <p:ph idx="1"/>
          </p:nvPr>
        </p:nvSpPr>
        <p:spPr>
          <a:xfrm>
            <a:off x="250825" y="981075"/>
            <a:ext cx="8893175" cy="5876925"/>
          </a:xfrm>
          <a:gradFill>
            <a:gsLst>
              <a:gs pos="0">
                <a:srgbClr val="FFEFD1"/>
              </a:gs>
              <a:gs pos="64999">
                <a:srgbClr val="F0EBD5"/>
              </a:gs>
              <a:gs pos="100000">
                <a:srgbClr val="D1C39F"/>
              </a:gs>
            </a:gsLst>
            <a:lin ang="5400000" scaled="0"/>
          </a:gradFill>
        </p:spPr>
        <p:txBody>
          <a:bodyPr>
            <a:normAutofit/>
          </a:bodyPr>
          <a:lstStyle/>
          <a:p>
            <a:pPr marL="533400" indent="-533400" eaLnBrk="1" hangingPunct="1">
              <a:buFont typeface="Wingdings" pitchFamily="2" charset="2"/>
              <a:buNone/>
              <a:defRPr/>
            </a:pPr>
            <a:endParaRPr lang="en-US" altLang="zh-CN" b="0" dirty="0">
              <a:solidFill>
                <a:srgbClr val="0000FF"/>
              </a:solidFill>
              <a:effectLst/>
              <a:latin typeface="Arial" panose="020B0604020202020204" pitchFamily="34" charset="0"/>
              <a:ea typeface="+mj-ea"/>
              <a:cs typeface="Arial" panose="020B0604020202020204" pitchFamily="34" charset="0"/>
            </a:endParaRPr>
          </a:p>
          <a:p>
            <a:pPr marL="533400" indent="-533400" eaLnBrk="1" hangingPunct="1">
              <a:spcBef>
                <a:spcPts val="1200"/>
              </a:spcBef>
              <a:buFont typeface="Wingdings" pitchFamily="2" charset="2"/>
              <a:buNone/>
              <a:defRPr/>
            </a:pPr>
            <a:r>
              <a:rPr lang="zh-CN" altLang="en-US" b="0" dirty="0">
                <a:solidFill>
                  <a:srgbClr val="0000FF"/>
                </a:solidFill>
                <a:effectLst/>
                <a:latin typeface="Arial" panose="020B0604020202020204" pitchFamily="34" charset="0"/>
                <a:ea typeface="+mj-ea"/>
                <a:cs typeface="Arial" panose="020B0604020202020204" pitchFamily="34" charset="0"/>
              </a:rPr>
              <a:t>1) 物质的状态</a:t>
            </a:r>
          </a:p>
          <a:p>
            <a:pPr marL="533400" indent="-533400" eaLnBrk="1" hangingPunct="1">
              <a:spcBef>
                <a:spcPts val="1200"/>
              </a:spcBef>
              <a:buFont typeface="Wingdings" pitchFamily="2" charset="2"/>
              <a:buNone/>
              <a:defRPr/>
            </a:pPr>
            <a:r>
              <a:rPr lang="en-US" altLang="zh-CN" b="0" dirty="0">
                <a:solidFill>
                  <a:srgbClr val="0000FF"/>
                </a:solidFill>
                <a:effectLst/>
                <a:latin typeface="Arial" panose="020B0604020202020204" pitchFamily="34" charset="0"/>
                <a:ea typeface="+mj-ea"/>
                <a:cs typeface="Arial" panose="020B0604020202020204" pitchFamily="34" charset="0"/>
              </a:rPr>
              <a:t>2</a:t>
            </a:r>
            <a:r>
              <a:rPr lang="zh-CN" altLang="en-US" b="0" dirty="0">
                <a:solidFill>
                  <a:srgbClr val="0000FF"/>
                </a:solidFill>
                <a:effectLst/>
                <a:latin typeface="Arial" panose="020B0604020202020204" pitchFamily="34" charset="0"/>
                <a:ea typeface="+mj-ea"/>
                <a:cs typeface="Arial" panose="020B0604020202020204" pitchFamily="34" charset="0"/>
              </a:rPr>
              <a:t>) 波粒二象性、测不准原理、波函数和电子云</a:t>
            </a:r>
          </a:p>
          <a:p>
            <a:pPr marL="533400" indent="-533400" eaLnBrk="1" hangingPunct="1">
              <a:spcBef>
                <a:spcPts val="1200"/>
              </a:spcBef>
              <a:buFont typeface="Wingdings" pitchFamily="2" charset="2"/>
              <a:buNone/>
              <a:defRPr/>
            </a:pPr>
            <a:r>
              <a:rPr lang="en-US" altLang="zh-CN" b="0" dirty="0">
                <a:solidFill>
                  <a:srgbClr val="0000FF"/>
                </a:solidFill>
                <a:effectLst/>
                <a:latin typeface="Arial" panose="020B0604020202020204" pitchFamily="34" charset="0"/>
                <a:ea typeface="+mj-ea"/>
                <a:cs typeface="Arial" panose="020B0604020202020204" pitchFamily="34" charset="0"/>
              </a:rPr>
              <a:t>3</a:t>
            </a:r>
            <a:r>
              <a:rPr lang="zh-CN" altLang="en-US" b="0" dirty="0">
                <a:solidFill>
                  <a:srgbClr val="0000FF"/>
                </a:solidFill>
                <a:effectLst/>
                <a:latin typeface="Arial" panose="020B0604020202020204" pitchFamily="34" charset="0"/>
                <a:ea typeface="+mj-ea"/>
                <a:cs typeface="Arial" panose="020B0604020202020204" pitchFamily="34" charset="0"/>
              </a:rPr>
              <a:t>) 量子数的意义和匹配关系</a:t>
            </a:r>
          </a:p>
          <a:p>
            <a:pPr marL="533400" indent="-533400" eaLnBrk="1" hangingPunct="1">
              <a:spcBef>
                <a:spcPts val="1200"/>
              </a:spcBef>
              <a:buFont typeface="Wingdings" pitchFamily="2" charset="2"/>
              <a:buNone/>
              <a:defRPr/>
            </a:pPr>
            <a:r>
              <a:rPr lang="en-US" altLang="zh-CN" b="0" dirty="0">
                <a:solidFill>
                  <a:srgbClr val="0000FF"/>
                </a:solidFill>
                <a:effectLst/>
                <a:latin typeface="Arial" panose="020B0604020202020204" pitchFamily="34" charset="0"/>
                <a:ea typeface="+mj-ea"/>
                <a:cs typeface="Arial" panose="020B0604020202020204" pitchFamily="34" charset="0"/>
              </a:rPr>
              <a:t>4</a:t>
            </a:r>
            <a:r>
              <a:rPr lang="zh-CN" altLang="en-US" b="0" dirty="0">
                <a:solidFill>
                  <a:srgbClr val="0000FF"/>
                </a:solidFill>
                <a:effectLst/>
                <a:latin typeface="Arial" panose="020B0604020202020204" pitchFamily="34" charset="0"/>
                <a:ea typeface="+mj-ea"/>
                <a:cs typeface="Arial" panose="020B0604020202020204" pitchFamily="34" charset="0"/>
              </a:rPr>
              <a:t>) 核外电子排布原则及元素周期系</a:t>
            </a:r>
          </a:p>
          <a:p>
            <a:pPr marL="533400" indent="-533400" eaLnBrk="1" hangingPunct="1">
              <a:spcBef>
                <a:spcPts val="1200"/>
              </a:spcBef>
              <a:buFont typeface="Wingdings" pitchFamily="2" charset="2"/>
              <a:buNone/>
              <a:defRPr/>
            </a:pPr>
            <a:r>
              <a:rPr lang="en-US" altLang="zh-CN" b="0" dirty="0">
                <a:solidFill>
                  <a:srgbClr val="0000FF"/>
                </a:solidFill>
                <a:effectLst/>
                <a:latin typeface="Arial" panose="020B0604020202020204" pitchFamily="34" charset="0"/>
                <a:ea typeface="+mj-ea"/>
                <a:cs typeface="Arial" panose="020B0604020202020204" pitchFamily="34" charset="0"/>
              </a:rPr>
              <a:t>5</a:t>
            </a:r>
            <a:r>
              <a:rPr lang="zh-CN" altLang="en-US" b="0" dirty="0">
                <a:solidFill>
                  <a:srgbClr val="0000FF"/>
                </a:solidFill>
                <a:effectLst/>
                <a:latin typeface="Arial" panose="020B0604020202020204" pitchFamily="34" charset="0"/>
                <a:ea typeface="+mj-ea"/>
                <a:cs typeface="Arial" panose="020B0604020202020204" pitchFamily="34" charset="0"/>
              </a:rPr>
              <a:t>) 离子键、共价键、金属键、氢键和范德华力</a:t>
            </a:r>
            <a:endParaRPr lang="en-US" altLang="zh-CN" b="0" dirty="0">
              <a:solidFill>
                <a:srgbClr val="0000FF"/>
              </a:solidFill>
              <a:effectLst/>
              <a:latin typeface="Arial" panose="020B0604020202020204" pitchFamily="34" charset="0"/>
              <a:ea typeface="+mj-ea"/>
              <a:cs typeface="Arial" panose="020B0604020202020204" pitchFamily="34" charset="0"/>
            </a:endParaRPr>
          </a:p>
          <a:p>
            <a:pPr marL="533400" indent="-533400" eaLnBrk="1" hangingPunct="1">
              <a:spcBef>
                <a:spcPts val="1200"/>
              </a:spcBef>
              <a:buFont typeface="Wingdings" pitchFamily="2" charset="2"/>
              <a:buNone/>
              <a:defRPr/>
            </a:pPr>
            <a:r>
              <a:rPr lang="en-US" altLang="zh-CN" b="0" dirty="0">
                <a:solidFill>
                  <a:srgbClr val="0000FF"/>
                </a:solidFill>
                <a:effectLst/>
                <a:latin typeface="Arial" panose="020B0604020202020204" pitchFamily="34" charset="0"/>
                <a:ea typeface="+mj-ea"/>
                <a:cs typeface="Arial" panose="020B0604020202020204" pitchFamily="34" charset="0"/>
              </a:rPr>
              <a:t>6</a:t>
            </a:r>
            <a:r>
              <a:rPr lang="zh-CN" altLang="en-US" b="0" dirty="0">
                <a:solidFill>
                  <a:srgbClr val="0000FF"/>
                </a:solidFill>
                <a:effectLst/>
                <a:latin typeface="Arial" panose="020B0604020202020204" pitchFamily="34" charset="0"/>
                <a:ea typeface="+mj-ea"/>
                <a:cs typeface="Arial" panose="020B0604020202020204" pitchFamily="34" charset="0"/>
              </a:rPr>
              <a:t>) 杂化轨道及分子轨道</a:t>
            </a:r>
            <a:endParaRPr lang="en-US" altLang="zh-CN" b="0" dirty="0">
              <a:solidFill>
                <a:srgbClr val="0000FF"/>
              </a:solidFill>
              <a:effectLst/>
              <a:latin typeface="Arial" panose="020B0604020202020204" pitchFamily="34" charset="0"/>
              <a:ea typeface="+mj-ea"/>
              <a:cs typeface="Arial" panose="020B0604020202020204" pitchFamily="34" charset="0"/>
            </a:endParaRPr>
          </a:p>
          <a:p>
            <a:pPr marL="533400" indent="-533400" eaLnBrk="1" hangingPunct="1">
              <a:spcBef>
                <a:spcPts val="1200"/>
              </a:spcBef>
              <a:buFont typeface="Wingdings" pitchFamily="2" charset="2"/>
              <a:buNone/>
              <a:defRPr/>
            </a:pPr>
            <a:r>
              <a:rPr lang="en-US" altLang="zh-CN" b="0" dirty="0">
                <a:solidFill>
                  <a:srgbClr val="0000FF"/>
                </a:solidFill>
                <a:effectLst/>
                <a:latin typeface="Arial" panose="020B0604020202020204" pitchFamily="34" charset="0"/>
                <a:ea typeface="+mj-ea"/>
                <a:cs typeface="Arial" panose="020B0604020202020204" pitchFamily="34" charset="0"/>
              </a:rPr>
              <a:t>7</a:t>
            </a:r>
            <a:r>
              <a:rPr lang="zh-CN" altLang="en-US" b="0" dirty="0">
                <a:solidFill>
                  <a:srgbClr val="0000FF"/>
                </a:solidFill>
                <a:effectLst/>
                <a:latin typeface="Arial" panose="020B0604020202020204" pitchFamily="34" charset="0"/>
                <a:ea typeface="+mj-ea"/>
                <a:cs typeface="Arial" panose="020B0604020202020204" pitchFamily="34" charset="0"/>
              </a:rPr>
              <a:t>) 离子晶体、分子晶体、原子晶体和金属晶体的特征</a:t>
            </a:r>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0" y="0"/>
            <a:ext cx="6840538" cy="68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35000"/>
              </a:lnSpc>
              <a:spcBef>
                <a:spcPct val="0"/>
              </a:spcBef>
              <a:buClrTx/>
              <a:buSzTx/>
              <a:buFontTx/>
              <a:buNone/>
            </a:pPr>
            <a:endParaRPr kumimoji="1" lang="en-US" altLang="zh-CN" sz="3200" b="0">
              <a:solidFill>
                <a:srgbClr val="FFFF00"/>
              </a:solidFill>
              <a:latin typeface="Times New Roman" pitchFamily="18" charset="0"/>
              <a:ea typeface="黑体" pitchFamily="49" charset="-122"/>
            </a:endParaRPr>
          </a:p>
        </p:txBody>
      </p:sp>
      <p:sp>
        <p:nvSpPr>
          <p:cNvPr id="1102851" name="Rectangle 3"/>
          <p:cNvSpPr>
            <a:spLocks noChangeArrowheads="1"/>
          </p:cNvSpPr>
          <p:nvPr/>
        </p:nvSpPr>
        <p:spPr bwMode="auto">
          <a:xfrm>
            <a:off x="323850" y="1484313"/>
            <a:ext cx="8458200" cy="4984250"/>
          </a:xfrm>
          <a:prstGeom prst="rect">
            <a:avLst/>
          </a:prstGeom>
          <a:noFill/>
          <a:ln w="9525">
            <a:noFill/>
            <a:miter lim="800000"/>
            <a:headEnd/>
            <a:tailEnd/>
          </a:ln>
          <a:effectLst/>
        </p:spPr>
        <p:txBody>
          <a:bodyPr>
            <a:spAutoFit/>
          </a:bodyPr>
          <a:lstStyle/>
          <a:p>
            <a:pPr marL="355600" indent="-355600">
              <a:lnSpc>
                <a:spcPct val="120000"/>
              </a:lnSpc>
              <a:defRPr/>
            </a:pP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 </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核外电子运动的轨道角动量</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M</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量子化</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而不是连续变化</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   </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M </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 </a:t>
            </a:r>
            <a:r>
              <a:rPr lang="en-US" altLang="zh-CN" sz="2400" b="1" i="1" dirty="0" err="1">
                <a:solidFill>
                  <a:srgbClr val="000000"/>
                </a:solidFill>
                <a:latin typeface="Times New Roman" panose="02020603050405020304" pitchFamily="18" charset="0"/>
                <a:ea typeface="仿宋" pitchFamily="49" charset="-122"/>
                <a:cs typeface="Times New Roman" panose="02020603050405020304" pitchFamily="18" charset="0"/>
              </a:rPr>
              <a:t>nh</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/2</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sym typeface="Symbol" pitchFamily="18" charset="2"/>
              </a:rPr>
              <a:t> </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sym typeface="Symbol" pitchFamily="18" charset="2"/>
              </a:rPr>
              <a:t>    (</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n</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 = 1, 2, 3, 4 …)</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sym typeface="Symbol" pitchFamily="18" charset="2"/>
              </a:rPr>
              <a:t> </a:t>
            </a:r>
          </a:p>
          <a:p>
            <a:pPr marL="457200" indent="-457200">
              <a:lnSpc>
                <a:spcPct val="120000"/>
              </a:lnSpc>
              <a:defRPr/>
            </a:pP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sym typeface="Symbol" pitchFamily="18" charset="2"/>
              </a:rPr>
              <a:t>     </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符合这种量子条件的“轨道”</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(Orbit)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称为“稳定轨道”。</a:t>
            </a:r>
            <a:endPar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endParaRPr>
          </a:p>
          <a:p>
            <a:pPr marL="355600" indent="-355600">
              <a:lnSpc>
                <a:spcPct val="120000"/>
              </a:lnSpc>
              <a:defRPr/>
            </a:pP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b) </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在一定轨道上运动的电子的能量也是量子化的；电子在稳定轨道运动时，既不吸收，也不幅射光子。电子的能量为：</a:t>
            </a:r>
          </a:p>
          <a:p>
            <a:pPr marL="457200" indent="-457200" eaLnBrk="0" hangingPunct="0">
              <a:lnSpc>
                <a:spcPct val="120000"/>
              </a:lnSpc>
              <a:defRPr/>
            </a:pP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     </a:t>
            </a:r>
            <a:endPar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endParaRPr>
          </a:p>
          <a:p>
            <a:pPr marL="457200" indent="-457200" eaLnBrk="0" hangingPunct="0">
              <a:lnSpc>
                <a:spcPct val="120000"/>
              </a:lnSpc>
              <a:defRPr/>
            </a:pP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   </a:t>
            </a:r>
          </a:p>
          <a:p>
            <a:pPr marL="457200" indent="-457200" eaLnBrk="0" hangingPunct="0">
              <a:lnSpc>
                <a:spcPct val="120000"/>
              </a:lnSpc>
              <a:defRPr/>
            </a:pP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     n</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 = 1, 2, 3, 4 …</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   </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Z</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核电荷数（质子数）</a:t>
            </a:r>
            <a:endPar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endParaRPr>
          </a:p>
          <a:p>
            <a:pPr marL="355600" indent="-355600">
              <a:lnSpc>
                <a:spcPct val="120000"/>
              </a:lnSpc>
              <a:buClr>
                <a:schemeClr val="folHlink"/>
              </a:buClr>
              <a:buSzPct val="60000"/>
              <a:defRPr/>
            </a:pP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c) </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原子在正常或稳定状态时，电子尽可能处于能量最低的状态</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基态</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(ground state)</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。对于</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H</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原子，电子在</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n</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=1</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的轨道上。</a:t>
            </a:r>
          </a:p>
          <a:p>
            <a:pPr eaLnBrk="0" hangingPunct="0">
              <a:lnSpc>
                <a:spcPct val="140000"/>
              </a:lnSpc>
              <a:defRPr/>
            </a:pPr>
            <a:endParaRPr lang="zh-CN" altLang="en-US" sz="2400" b="1" dirty="0">
              <a:solidFill>
                <a:srgbClr val="000000"/>
              </a:solidFill>
              <a:latin typeface="Times New Roman" panose="02020603050405020304" pitchFamily="18" charset="0"/>
              <a:ea typeface="仿宋_GB2312" pitchFamily="49" charset="-122"/>
              <a:cs typeface="Times New Roman" panose="02020603050405020304" pitchFamily="18" charset="0"/>
            </a:endParaRPr>
          </a:p>
        </p:txBody>
      </p:sp>
      <p:grpSp>
        <p:nvGrpSpPr>
          <p:cNvPr id="32772" name="Group 4"/>
          <p:cNvGrpSpPr>
            <a:grpSpLocks/>
          </p:cNvGrpSpPr>
          <p:nvPr/>
        </p:nvGrpSpPr>
        <p:grpSpPr bwMode="auto">
          <a:xfrm>
            <a:off x="2195513" y="3716338"/>
            <a:ext cx="3182937" cy="914400"/>
            <a:chOff x="576" y="3504"/>
            <a:chExt cx="2005" cy="576"/>
          </a:xfrm>
        </p:grpSpPr>
        <p:sp>
          <p:nvSpPr>
            <p:cNvPr id="1102853" name="Rectangle 5"/>
            <p:cNvSpPr>
              <a:spLocks noChangeArrowheads="1"/>
            </p:cNvSpPr>
            <p:nvPr/>
          </p:nvSpPr>
          <p:spPr bwMode="auto">
            <a:xfrm>
              <a:off x="576" y="3600"/>
              <a:ext cx="2005" cy="288"/>
            </a:xfrm>
            <a:prstGeom prst="rect">
              <a:avLst/>
            </a:prstGeom>
            <a:noFill/>
            <a:ln w="9525">
              <a:noFill/>
              <a:miter lim="800000"/>
              <a:headEnd/>
              <a:tailEnd/>
            </a:ln>
            <a:effectLst/>
          </p:spPr>
          <p:txBody>
            <a:bodyPr wrap="none">
              <a:spAutoFit/>
            </a:bodyPr>
            <a:lstStyle/>
            <a:p>
              <a:pPr>
                <a:defRPr/>
              </a:pPr>
              <a:r>
                <a:rPr kumimoji="1" lang="en-US" altLang="zh-CN" sz="2400" b="1" i="1" dirty="0">
                  <a:solidFill>
                    <a:srgbClr val="0000FF"/>
                  </a:solidFill>
                  <a:latin typeface="Times New Roman" pitchFamily="18" charset="0"/>
                </a:rPr>
                <a:t>E </a:t>
              </a:r>
              <a:r>
                <a:rPr kumimoji="1" lang="en-US" altLang="zh-CN" sz="2400" b="1" dirty="0">
                  <a:solidFill>
                    <a:srgbClr val="0000FF"/>
                  </a:solidFill>
                  <a:latin typeface="Times New Roman" pitchFamily="18" charset="0"/>
                </a:rPr>
                <a:t>= -2.178 </a:t>
              </a:r>
              <a:r>
                <a:rPr kumimoji="1" lang="en-US" altLang="zh-CN" sz="2400" b="1" dirty="0">
                  <a:solidFill>
                    <a:srgbClr val="0000FF"/>
                  </a:solidFill>
                  <a:latin typeface="Times New Roman" pitchFamily="18" charset="0"/>
                  <a:sym typeface="Symbol" pitchFamily="18" charset="2"/>
                </a:rPr>
                <a:t> 10</a:t>
              </a:r>
              <a:r>
                <a:rPr kumimoji="1" lang="en-US" altLang="zh-CN" sz="2400" b="1" baseline="30000" dirty="0">
                  <a:solidFill>
                    <a:srgbClr val="0000FF"/>
                  </a:solidFill>
                  <a:latin typeface="Times New Roman" pitchFamily="18" charset="0"/>
                  <a:sym typeface="Symbol" pitchFamily="18" charset="2"/>
                </a:rPr>
                <a:t>-18</a:t>
              </a:r>
              <a:r>
                <a:rPr kumimoji="1" lang="en-US" altLang="zh-CN" sz="2400" b="1" i="1" dirty="0">
                  <a:solidFill>
                    <a:srgbClr val="0000FF"/>
                  </a:solidFill>
                  <a:latin typeface="Times New Roman" pitchFamily="18" charset="0"/>
                  <a:sym typeface="Symbol" pitchFamily="18" charset="2"/>
                </a:rPr>
                <a:t>  ---- J</a:t>
              </a:r>
              <a:endParaRPr kumimoji="1" lang="en-US" altLang="zh-CN" sz="2400" b="1" i="1" dirty="0">
                <a:solidFill>
                  <a:srgbClr val="0000FF"/>
                </a:solidFill>
                <a:latin typeface="Times New Roman" pitchFamily="18" charset="0"/>
              </a:endParaRPr>
            </a:p>
          </p:txBody>
        </p:sp>
        <p:sp>
          <p:nvSpPr>
            <p:cNvPr id="1102854" name="Rectangle 6"/>
            <p:cNvSpPr>
              <a:spLocks noChangeArrowheads="1"/>
            </p:cNvSpPr>
            <p:nvPr/>
          </p:nvSpPr>
          <p:spPr bwMode="auto">
            <a:xfrm>
              <a:off x="2160" y="3504"/>
              <a:ext cx="233" cy="288"/>
            </a:xfrm>
            <a:prstGeom prst="rect">
              <a:avLst/>
            </a:prstGeom>
            <a:noFill/>
            <a:ln w="9525">
              <a:noFill/>
              <a:miter lim="800000"/>
              <a:headEnd/>
              <a:tailEnd/>
            </a:ln>
            <a:effectLst/>
          </p:spPr>
          <p:txBody>
            <a:bodyPr wrap="none">
              <a:spAutoFit/>
            </a:bodyPr>
            <a:lstStyle/>
            <a:p>
              <a:pPr>
                <a:defRPr/>
              </a:pPr>
              <a:r>
                <a:rPr kumimoji="1" lang="en-US" altLang="zh-CN" sz="2400" b="1" i="1">
                  <a:solidFill>
                    <a:srgbClr val="0000FF"/>
                  </a:solidFill>
                  <a:latin typeface="Times New Roman" pitchFamily="18" charset="0"/>
                </a:rPr>
                <a:t>Z</a:t>
              </a:r>
            </a:p>
          </p:txBody>
        </p:sp>
        <p:sp>
          <p:nvSpPr>
            <p:cNvPr id="1102855" name="Rectangle 7"/>
            <p:cNvSpPr>
              <a:spLocks noChangeArrowheads="1"/>
            </p:cNvSpPr>
            <p:nvPr/>
          </p:nvSpPr>
          <p:spPr bwMode="auto">
            <a:xfrm>
              <a:off x="2112" y="3792"/>
              <a:ext cx="287" cy="288"/>
            </a:xfrm>
            <a:prstGeom prst="rect">
              <a:avLst/>
            </a:prstGeom>
            <a:noFill/>
            <a:ln w="9525">
              <a:noFill/>
              <a:miter lim="800000"/>
              <a:headEnd/>
              <a:tailEnd/>
            </a:ln>
            <a:effectLst/>
          </p:spPr>
          <p:txBody>
            <a:bodyPr wrap="none">
              <a:spAutoFit/>
            </a:bodyPr>
            <a:lstStyle/>
            <a:p>
              <a:pPr>
                <a:defRPr/>
              </a:pPr>
              <a:r>
                <a:rPr kumimoji="1" lang="en-US" altLang="zh-CN" sz="2400" b="1" i="1" dirty="0">
                  <a:solidFill>
                    <a:srgbClr val="0000FF"/>
                  </a:solidFill>
                  <a:latin typeface="Times New Roman" pitchFamily="18" charset="0"/>
                </a:rPr>
                <a:t>n</a:t>
              </a:r>
              <a:r>
                <a:rPr kumimoji="1" lang="en-US" altLang="zh-CN" sz="2400" b="1" baseline="30000" dirty="0">
                  <a:solidFill>
                    <a:srgbClr val="0000FF"/>
                  </a:solidFill>
                  <a:latin typeface="Times New Roman" pitchFamily="18" charset="0"/>
                </a:rPr>
                <a:t>2</a:t>
              </a:r>
            </a:p>
          </p:txBody>
        </p:sp>
      </p:grpSp>
      <p:sp>
        <p:nvSpPr>
          <p:cNvPr id="32773" name="Rectangle 12"/>
          <p:cNvSpPr>
            <a:spLocks noGrp="1" noChangeArrowheads="1"/>
          </p:cNvSpPr>
          <p:nvPr>
            <p:ph type="title" idx="4294967295"/>
          </p:nvPr>
        </p:nvSpPr>
        <p:spPr>
          <a:xfrm>
            <a:off x="251520" y="315913"/>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2.2.1.1  </a:t>
            </a:r>
            <a:r>
              <a:rPr lang="zh-CN" altLang="en-US" sz="3200" dirty="0"/>
              <a:t>玻尔</a:t>
            </a:r>
            <a:r>
              <a:rPr lang="en-US" altLang="zh-CN" sz="3200" dirty="0"/>
              <a:t>(</a:t>
            </a:r>
            <a:r>
              <a:rPr lang="en-GB" altLang="zh-CN" sz="3200" dirty="0" err="1"/>
              <a:t>N.Bohr</a:t>
            </a:r>
            <a:r>
              <a:rPr lang="en-GB" altLang="zh-CN" sz="3200" dirty="0"/>
              <a:t>)</a:t>
            </a:r>
            <a:r>
              <a:rPr lang="zh-CN" altLang="en-US" sz="3200" dirty="0"/>
              <a:t>理论</a:t>
            </a:r>
          </a:p>
        </p:txBody>
      </p:sp>
      <p:sp>
        <p:nvSpPr>
          <p:cNvPr id="12" name="矩形 11"/>
          <p:cNvSpPr/>
          <p:nvPr/>
        </p:nvSpPr>
        <p:spPr>
          <a:xfrm>
            <a:off x="323850" y="908050"/>
            <a:ext cx="4029075" cy="622671"/>
          </a:xfrm>
          <a:prstGeom prst="rect">
            <a:avLst/>
          </a:prstGeom>
        </p:spPr>
        <p:txBody>
          <a:bodyPr>
            <a:spAutoFit/>
          </a:bodyPr>
          <a:lstStyle/>
          <a:p>
            <a:pPr>
              <a:lnSpc>
                <a:spcPct val="140000"/>
              </a:lnSpc>
              <a:defRPr/>
            </a:pPr>
            <a:r>
              <a:rPr lang="en-US" altLang="zh-CN" sz="2800" b="1" dirty="0">
                <a:solidFill>
                  <a:srgbClr val="FF0000"/>
                </a:solidFill>
                <a:latin typeface="Times New Roman" panose="02020603050405020304" pitchFamily="18" charset="0"/>
                <a:cs typeface="Times New Roman" panose="02020603050405020304" pitchFamily="18" charset="0"/>
              </a:rPr>
              <a:t>Bohr</a:t>
            </a:r>
            <a:r>
              <a:rPr lang="zh-CN" altLang="en-US" sz="2800" b="1" dirty="0">
                <a:solidFill>
                  <a:srgbClr val="FF0000"/>
                </a:solidFill>
                <a:latin typeface="Times New Roman" panose="02020603050405020304" pitchFamily="18" charset="0"/>
                <a:cs typeface="Times New Roman" panose="02020603050405020304" pitchFamily="18" charset="0"/>
              </a:rPr>
              <a:t>理论的量子化要点</a:t>
            </a:r>
            <a:endParaRPr lang="en-US" altLang="zh-CN" sz="28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p:cNvSpPr>
            <a:spLocks noChangeArrowheads="1"/>
          </p:cNvSpPr>
          <p:nvPr/>
        </p:nvSpPr>
        <p:spPr bwMode="auto">
          <a:xfrm>
            <a:off x="3348038" y="1958926"/>
            <a:ext cx="3311525" cy="461962"/>
          </a:xfrm>
          <a:prstGeom prst="rect">
            <a:avLst/>
          </a:prstGeom>
          <a:noFill/>
          <a:ln w="9525">
            <a:noFill/>
            <a:miter lim="800000"/>
            <a:headEnd/>
            <a:tailEnd/>
          </a:ln>
          <a:effectLst/>
        </p:spPr>
        <p:txBody>
          <a:bodyPr>
            <a:spAutoFit/>
          </a:bodyPr>
          <a:lstStyle/>
          <a:p>
            <a:pPr>
              <a:defRPr/>
            </a:pPr>
            <a:r>
              <a:rPr kumimoji="1" lang="en-US" altLang="zh-CN" sz="2400" b="1" i="1" dirty="0">
                <a:solidFill>
                  <a:srgbClr val="0000FF"/>
                </a:solidFill>
                <a:latin typeface="Times New Roman" panose="02020603050405020304" pitchFamily="18" charset="0"/>
                <a:ea typeface="仿宋" pitchFamily="49" charset="-122"/>
                <a:cs typeface="Times New Roman" panose="02020603050405020304" pitchFamily="18" charset="0"/>
              </a:rPr>
              <a:t>E = </a:t>
            </a:r>
            <a:r>
              <a:rPr kumimoji="1" lang="en-US" altLang="zh-CN" sz="2400" b="1" dirty="0">
                <a:solidFill>
                  <a:srgbClr val="0000FF"/>
                </a:solidFill>
                <a:latin typeface="Times New Roman" panose="02020603050405020304" pitchFamily="18" charset="0"/>
                <a:ea typeface="仿宋" pitchFamily="49" charset="-122"/>
                <a:cs typeface="Times New Roman" panose="02020603050405020304" pitchFamily="18" charset="0"/>
              </a:rPr>
              <a:t>-2.178 </a:t>
            </a:r>
            <a:r>
              <a:rPr kumimoji="1" lang="en-US" altLang="zh-CN" sz="2400" b="1" dirty="0">
                <a:solidFill>
                  <a:srgbClr val="0000FF"/>
                </a:solidFill>
                <a:latin typeface="Times New Roman" panose="02020603050405020304" pitchFamily="18" charset="0"/>
                <a:ea typeface="仿宋" pitchFamily="49" charset="-122"/>
                <a:cs typeface="Times New Roman" panose="02020603050405020304" pitchFamily="18" charset="0"/>
                <a:sym typeface="Symbol" pitchFamily="18" charset="2"/>
              </a:rPr>
              <a:t></a:t>
            </a:r>
            <a:r>
              <a:rPr kumimoji="1" lang="en-US" altLang="zh-CN" sz="2400" b="1" i="1" dirty="0">
                <a:solidFill>
                  <a:srgbClr val="0000FF"/>
                </a:solidFill>
                <a:latin typeface="Times New Roman" panose="02020603050405020304" pitchFamily="18" charset="0"/>
                <a:ea typeface="仿宋" pitchFamily="49" charset="-122"/>
                <a:cs typeface="Times New Roman" panose="02020603050405020304" pitchFamily="18" charset="0"/>
                <a:sym typeface="Symbol" pitchFamily="18" charset="2"/>
              </a:rPr>
              <a:t> </a:t>
            </a:r>
            <a:r>
              <a:rPr kumimoji="1" lang="en-US" altLang="zh-CN" sz="2400" b="1" dirty="0">
                <a:solidFill>
                  <a:srgbClr val="0000FF"/>
                </a:solidFill>
                <a:latin typeface="Times New Roman" panose="02020603050405020304" pitchFamily="18" charset="0"/>
                <a:ea typeface="仿宋" pitchFamily="49" charset="-122"/>
                <a:cs typeface="Times New Roman" panose="02020603050405020304" pitchFamily="18" charset="0"/>
                <a:sym typeface="Symbol" pitchFamily="18" charset="2"/>
              </a:rPr>
              <a:t>10</a:t>
            </a:r>
            <a:r>
              <a:rPr kumimoji="1" lang="en-US" altLang="zh-CN" sz="2400" b="1" baseline="30000" dirty="0">
                <a:solidFill>
                  <a:srgbClr val="0000FF"/>
                </a:solidFill>
                <a:latin typeface="Times New Roman" panose="02020603050405020304" pitchFamily="18" charset="0"/>
                <a:ea typeface="仿宋" pitchFamily="49" charset="-122"/>
                <a:cs typeface="Times New Roman" panose="02020603050405020304" pitchFamily="18" charset="0"/>
                <a:sym typeface="Symbol" pitchFamily="18" charset="2"/>
              </a:rPr>
              <a:t>-18</a:t>
            </a:r>
            <a:r>
              <a:rPr kumimoji="1" lang="en-US" altLang="zh-CN" sz="2400" b="1" i="1" dirty="0">
                <a:solidFill>
                  <a:srgbClr val="0000FF"/>
                </a:solidFill>
                <a:latin typeface="Times New Roman" panose="02020603050405020304" pitchFamily="18" charset="0"/>
                <a:ea typeface="仿宋" pitchFamily="49" charset="-122"/>
                <a:cs typeface="Times New Roman" panose="02020603050405020304" pitchFamily="18" charset="0"/>
                <a:sym typeface="Symbol" pitchFamily="18" charset="2"/>
              </a:rPr>
              <a:t> J</a:t>
            </a:r>
          </a:p>
        </p:txBody>
      </p:sp>
      <p:sp>
        <p:nvSpPr>
          <p:cNvPr id="13316" name="Rectangle 3"/>
          <p:cNvSpPr>
            <a:spLocks noChangeArrowheads="1"/>
          </p:cNvSpPr>
          <p:nvPr/>
        </p:nvSpPr>
        <p:spPr bwMode="auto">
          <a:xfrm>
            <a:off x="539750" y="2276475"/>
            <a:ext cx="7949612" cy="461665"/>
          </a:xfrm>
          <a:prstGeom prst="rect">
            <a:avLst/>
          </a:prstGeom>
          <a:noFill/>
          <a:ln w="9525">
            <a:noFill/>
            <a:miter lim="800000"/>
            <a:headEnd/>
            <a:tailEnd/>
          </a:ln>
        </p:spPr>
        <p:txBody>
          <a:bodyPr wrap="none">
            <a:spAutoFit/>
          </a:bodyPr>
          <a:lstStyle/>
          <a:p>
            <a:pPr>
              <a:defRPr/>
            </a:pP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 相应的氢原子轨道半径为： </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r </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 52.9 </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pm</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 = </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a</a:t>
            </a:r>
            <a:r>
              <a:rPr lang="en-US" altLang="zh-CN" sz="2400" b="1" baseline="-25000" dirty="0">
                <a:solidFill>
                  <a:srgbClr val="000000"/>
                </a:solidFill>
                <a:latin typeface="Times New Roman" panose="02020603050405020304" pitchFamily="18" charset="0"/>
                <a:ea typeface="仿宋" pitchFamily="49" charset="-122"/>
                <a:cs typeface="Times New Roman" panose="02020603050405020304" pitchFamily="18" charset="0"/>
              </a:rPr>
              <a:t>0</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（玻尔半径）</a:t>
            </a:r>
          </a:p>
        </p:txBody>
      </p:sp>
      <p:sp>
        <p:nvSpPr>
          <p:cNvPr id="1103876" name="Rectangle 4"/>
          <p:cNvSpPr>
            <a:spLocks noChangeArrowheads="1"/>
          </p:cNvSpPr>
          <p:nvPr/>
        </p:nvSpPr>
        <p:spPr bwMode="auto">
          <a:xfrm>
            <a:off x="250825" y="2997200"/>
            <a:ext cx="8736013" cy="830263"/>
          </a:xfrm>
          <a:prstGeom prst="rect">
            <a:avLst/>
          </a:prstGeom>
          <a:noFill/>
          <a:ln w="9525">
            <a:noFill/>
            <a:miter lim="800000"/>
            <a:headEnd/>
            <a:tailEnd/>
          </a:ln>
          <a:effectLst/>
        </p:spPr>
        <p:txBody>
          <a:bodyPr>
            <a:spAutoFit/>
          </a:bodyPr>
          <a:lstStyle/>
          <a:p>
            <a:pPr marL="361950" indent="-361950">
              <a:defRPr/>
            </a:pP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d) </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电子在不同轨道之间跃迁</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(transition)</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时，会吸收或幅射光子，其能量取决于跃迁前后两轨道的能量差：</a:t>
            </a:r>
          </a:p>
        </p:txBody>
      </p:sp>
      <p:grpSp>
        <p:nvGrpSpPr>
          <p:cNvPr id="33797" name="Group 5"/>
          <p:cNvGrpSpPr>
            <a:grpSpLocks/>
          </p:cNvGrpSpPr>
          <p:nvPr/>
        </p:nvGrpSpPr>
        <p:grpSpPr bwMode="auto">
          <a:xfrm>
            <a:off x="2843213" y="3758803"/>
            <a:ext cx="4249737" cy="822325"/>
            <a:chOff x="1824" y="2024"/>
            <a:chExt cx="2417" cy="518"/>
          </a:xfrm>
        </p:grpSpPr>
        <p:sp>
          <p:nvSpPr>
            <p:cNvPr id="1103878" name="Rectangle 6"/>
            <p:cNvSpPr>
              <a:spLocks noChangeArrowheads="1"/>
            </p:cNvSpPr>
            <p:nvPr/>
          </p:nvSpPr>
          <p:spPr bwMode="auto">
            <a:xfrm>
              <a:off x="1824" y="2112"/>
              <a:ext cx="2417" cy="291"/>
            </a:xfrm>
            <a:prstGeom prst="rect">
              <a:avLst/>
            </a:prstGeom>
            <a:noFill/>
            <a:ln w="9525">
              <a:noFill/>
              <a:miter lim="800000"/>
              <a:headEnd/>
              <a:tailEnd/>
            </a:ln>
            <a:effectLst/>
          </p:spPr>
          <p:txBody>
            <a:bodyPr>
              <a:spAutoFit/>
            </a:bodyPr>
            <a:lstStyle/>
            <a:p>
              <a:pPr>
                <a:defRPr/>
              </a:pPr>
              <a:r>
                <a:rPr lang="en-US" altLang="zh-CN" sz="2400" b="1" i="1" dirty="0">
                  <a:solidFill>
                    <a:srgbClr val="FF0000"/>
                  </a:solidFill>
                  <a:latin typeface="Times New Roman" panose="02020603050405020304" pitchFamily="18" charset="0"/>
                  <a:ea typeface="仿宋" pitchFamily="49" charset="-122"/>
                  <a:cs typeface="Times New Roman" panose="02020603050405020304" pitchFamily="18" charset="0"/>
                </a:rPr>
                <a:t>ΔE = E</a:t>
              </a:r>
              <a:r>
                <a:rPr lang="en-US" altLang="zh-CN" sz="2400" b="1" baseline="-25000" dirty="0">
                  <a:solidFill>
                    <a:srgbClr val="FF0000"/>
                  </a:solidFill>
                  <a:latin typeface="Times New Roman" panose="02020603050405020304" pitchFamily="18" charset="0"/>
                  <a:ea typeface="仿宋" pitchFamily="49" charset="-122"/>
                  <a:cs typeface="Times New Roman" panose="02020603050405020304" pitchFamily="18" charset="0"/>
                </a:rPr>
                <a:t>2</a:t>
              </a:r>
              <a:r>
                <a:rPr lang="en-US" altLang="zh-CN" sz="2400" b="1" i="1" dirty="0">
                  <a:solidFill>
                    <a:srgbClr val="FF0000"/>
                  </a:solidFill>
                  <a:latin typeface="Times New Roman" panose="02020603050405020304" pitchFamily="18" charset="0"/>
                  <a:ea typeface="仿宋" pitchFamily="49" charset="-122"/>
                  <a:cs typeface="Times New Roman" panose="02020603050405020304" pitchFamily="18" charset="0"/>
                </a:rPr>
                <a:t>-E</a:t>
              </a:r>
              <a:r>
                <a:rPr lang="en-US" altLang="zh-CN" sz="2400" b="1" baseline="-25000" dirty="0">
                  <a:solidFill>
                    <a:srgbClr val="FF0000"/>
                  </a:solidFill>
                  <a:latin typeface="Times New Roman" panose="02020603050405020304" pitchFamily="18" charset="0"/>
                  <a:ea typeface="仿宋" pitchFamily="49" charset="-122"/>
                  <a:cs typeface="Times New Roman" panose="02020603050405020304" pitchFamily="18" charset="0"/>
                </a:rPr>
                <a:t>1</a:t>
              </a:r>
              <a:r>
                <a:rPr lang="en-US" altLang="zh-CN" sz="2400" b="1" dirty="0">
                  <a:solidFill>
                    <a:srgbClr val="FF0000"/>
                  </a:solidFill>
                  <a:latin typeface="Times New Roman" panose="02020603050405020304" pitchFamily="18" charset="0"/>
                  <a:ea typeface="仿宋" pitchFamily="49" charset="-122"/>
                  <a:cs typeface="Times New Roman" panose="02020603050405020304" pitchFamily="18" charset="0"/>
                </a:rPr>
                <a:t> </a:t>
              </a:r>
              <a:r>
                <a:rPr lang="en-US" altLang="zh-CN" sz="2400" b="1" i="1" dirty="0">
                  <a:solidFill>
                    <a:srgbClr val="FF0000"/>
                  </a:solidFill>
                  <a:latin typeface="Times New Roman" panose="02020603050405020304" pitchFamily="18" charset="0"/>
                  <a:ea typeface="仿宋" pitchFamily="49" charset="-122"/>
                  <a:cs typeface="Times New Roman" panose="02020603050405020304" pitchFamily="18" charset="0"/>
                </a:rPr>
                <a:t>= </a:t>
              </a:r>
              <a:r>
                <a:rPr lang="en-US" altLang="zh-CN" sz="2400" b="1" i="1" dirty="0" err="1">
                  <a:solidFill>
                    <a:srgbClr val="FF0000"/>
                  </a:solidFill>
                  <a:latin typeface="Times New Roman" panose="02020603050405020304" pitchFamily="18" charset="0"/>
                  <a:ea typeface="仿宋" pitchFamily="49" charset="-122"/>
                  <a:cs typeface="Times New Roman" panose="02020603050405020304" pitchFamily="18" charset="0"/>
                </a:rPr>
                <a:t>hν</a:t>
              </a:r>
              <a:r>
                <a:rPr lang="en-US" altLang="zh-CN" sz="2400" b="1" i="1" dirty="0">
                  <a:solidFill>
                    <a:srgbClr val="FF0000"/>
                  </a:solidFill>
                  <a:latin typeface="Times New Roman" panose="02020603050405020304" pitchFamily="18" charset="0"/>
                  <a:ea typeface="仿宋" pitchFamily="49" charset="-122"/>
                  <a:cs typeface="Times New Roman" panose="02020603050405020304" pitchFamily="18" charset="0"/>
                </a:rPr>
                <a:t> = h----</a:t>
              </a:r>
            </a:p>
          </p:txBody>
        </p:sp>
        <p:sp>
          <p:nvSpPr>
            <p:cNvPr id="1103879" name="Rectangle 7"/>
            <p:cNvSpPr>
              <a:spLocks noChangeArrowheads="1"/>
            </p:cNvSpPr>
            <p:nvPr/>
          </p:nvSpPr>
          <p:spPr bwMode="auto">
            <a:xfrm>
              <a:off x="3340" y="2024"/>
              <a:ext cx="318" cy="291"/>
            </a:xfrm>
            <a:prstGeom prst="rect">
              <a:avLst/>
            </a:prstGeom>
            <a:noFill/>
            <a:ln w="9525">
              <a:noFill/>
              <a:miter lim="800000"/>
              <a:headEnd/>
              <a:tailEnd/>
            </a:ln>
            <a:effectLst/>
          </p:spPr>
          <p:txBody>
            <a:bodyPr>
              <a:spAutoFit/>
            </a:bodyPr>
            <a:lstStyle/>
            <a:p>
              <a:pPr>
                <a:defRPr/>
              </a:pPr>
              <a:r>
                <a:rPr lang="en-US" altLang="zh-CN" sz="2400" b="1" i="1" dirty="0">
                  <a:solidFill>
                    <a:srgbClr val="FF0000"/>
                  </a:solidFill>
                  <a:latin typeface="Times New Roman" panose="02020603050405020304" pitchFamily="18" charset="0"/>
                  <a:ea typeface="仿宋" pitchFamily="49" charset="-122"/>
                  <a:cs typeface="Times New Roman" panose="02020603050405020304" pitchFamily="18" charset="0"/>
                </a:rPr>
                <a:t>c</a:t>
              </a:r>
            </a:p>
          </p:txBody>
        </p:sp>
        <p:sp>
          <p:nvSpPr>
            <p:cNvPr id="1103880" name="Rectangle 8"/>
            <p:cNvSpPr>
              <a:spLocks noChangeArrowheads="1"/>
            </p:cNvSpPr>
            <p:nvPr/>
          </p:nvSpPr>
          <p:spPr bwMode="auto">
            <a:xfrm>
              <a:off x="3345" y="2251"/>
              <a:ext cx="363" cy="291"/>
            </a:xfrm>
            <a:prstGeom prst="rect">
              <a:avLst/>
            </a:prstGeom>
            <a:noFill/>
            <a:ln w="9525">
              <a:noFill/>
              <a:miter lim="800000"/>
              <a:headEnd/>
              <a:tailEnd/>
            </a:ln>
            <a:effectLst/>
          </p:spPr>
          <p:txBody>
            <a:bodyPr>
              <a:spAutoFit/>
            </a:bodyPr>
            <a:lstStyle/>
            <a:p>
              <a:pPr>
                <a:defRPr/>
              </a:pPr>
              <a:r>
                <a:rPr lang="en-US" altLang="zh-CN" sz="2400" b="1" dirty="0">
                  <a:solidFill>
                    <a:srgbClr val="FF0000"/>
                  </a:solidFill>
                  <a:latin typeface="Times New Roman" panose="02020603050405020304" pitchFamily="18" charset="0"/>
                  <a:ea typeface="仿宋" pitchFamily="49" charset="-122"/>
                  <a:cs typeface="Times New Roman" panose="02020603050405020304" pitchFamily="18" charset="0"/>
                </a:rPr>
                <a:t>λ</a:t>
              </a:r>
            </a:p>
          </p:txBody>
        </p:sp>
      </p:grpSp>
      <p:sp>
        <p:nvSpPr>
          <p:cNvPr id="1103881" name="Rectangle 9"/>
          <p:cNvSpPr>
            <a:spLocks noChangeArrowheads="1"/>
          </p:cNvSpPr>
          <p:nvPr/>
        </p:nvSpPr>
        <p:spPr bwMode="auto">
          <a:xfrm>
            <a:off x="395288" y="4581525"/>
            <a:ext cx="8497887" cy="461665"/>
          </a:xfrm>
          <a:prstGeom prst="rect">
            <a:avLst/>
          </a:prstGeom>
          <a:noFill/>
          <a:ln w="9525">
            <a:noFill/>
            <a:miter lim="800000"/>
            <a:headEnd/>
            <a:tailEnd/>
          </a:ln>
          <a:effectLst/>
        </p:spPr>
        <p:txBody>
          <a:bodyPr>
            <a:spAutoFit/>
          </a:bodyPr>
          <a:lstStyle/>
          <a:p>
            <a:pPr>
              <a:spcBef>
                <a:spcPct val="50000"/>
              </a:spcBef>
              <a:defRPr/>
            </a:pP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  空中光速 </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c </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 2.998 </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sym typeface="Symbol" pitchFamily="18" charset="2"/>
              </a:rPr>
              <a:t></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10</a:t>
            </a:r>
            <a:r>
              <a:rPr lang="en-US" altLang="zh-CN" sz="2400" b="1" baseline="30000" dirty="0">
                <a:solidFill>
                  <a:srgbClr val="000000"/>
                </a:solidFill>
                <a:latin typeface="Times New Roman" panose="02020603050405020304" pitchFamily="18" charset="0"/>
                <a:ea typeface="仿宋" pitchFamily="49" charset="-122"/>
                <a:cs typeface="Times New Roman" panose="02020603050405020304" pitchFamily="18" charset="0"/>
              </a:rPr>
              <a:t>8</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 </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m·s</a:t>
            </a:r>
            <a:r>
              <a:rPr lang="en-US" altLang="zh-CN" sz="2400" b="1" i="1" baseline="30000" dirty="0">
                <a:solidFill>
                  <a:srgbClr val="000000"/>
                </a:solidFill>
                <a:latin typeface="Times New Roman" panose="02020603050405020304" pitchFamily="18" charset="0"/>
                <a:ea typeface="仿宋" pitchFamily="49" charset="-122"/>
                <a:cs typeface="Times New Roman" panose="02020603050405020304" pitchFamily="18" charset="0"/>
              </a:rPr>
              <a:t>-1</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H</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原子</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Z</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=1</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，则光谱频率</a:t>
            </a:r>
            <a:r>
              <a:rPr lang="en-US" altLang="zh-CN" sz="2400" b="1" i="1" dirty="0">
                <a:solidFill>
                  <a:srgbClr val="000000"/>
                </a:solidFill>
                <a:latin typeface="Times New Roman" panose="02020603050405020304" pitchFamily="18" charset="0"/>
                <a:ea typeface="仿宋" pitchFamily="49" charset="-122"/>
                <a:cs typeface="Times New Roman" panose="02020603050405020304" pitchFamily="18" charset="0"/>
              </a:rPr>
              <a:t>ν</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sym typeface="Symbol" pitchFamily="18" charset="2"/>
              </a:rPr>
              <a:t>为</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a:t>
            </a:r>
          </a:p>
        </p:txBody>
      </p:sp>
      <p:grpSp>
        <p:nvGrpSpPr>
          <p:cNvPr id="33799" name="Group 10"/>
          <p:cNvGrpSpPr>
            <a:grpSpLocks/>
          </p:cNvGrpSpPr>
          <p:nvPr/>
        </p:nvGrpSpPr>
        <p:grpSpPr bwMode="auto">
          <a:xfrm>
            <a:off x="2987675" y="5084763"/>
            <a:ext cx="3468688" cy="995362"/>
            <a:chOff x="1776" y="2688"/>
            <a:chExt cx="1920" cy="627"/>
          </a:xfrm>
        </p:grpSpPr>
        <p:sp>
          <p:nvSpPr>
            <p:cNvPr id="1103883" name="Rectangle 11"/>
            <p:cNvSpPr>
              <a:spLocks noChangeArrowheads="1"/>
            </p:cNvSpPr>
            <p:nvPr/>
          </p:nvSpPr>
          <p:spPr bwMode="auto">
            <a:xfrm>
              <a:off x="1776" y="2832"/>
              <a:ext cx="1920" cy="291"/>
            </a:xfrm>
            <a:prstGeom prst="rect">
              <a:avLst/>
            </a:prstGeom>
            <a:noFill/>
            <a:ln w="9525">
              <a:noFill/>
              <a:miter lim="800000"/>
              <a:headEnd/>
              <a:tailEnd/>
            </a:ln>
            <a:effectLst/>
          </p:spPr>
          <p:txBody>
            <a:bodyPr>
              <a:spAutoFit/>
            </a:bodyPr>
            <a:lstStyle/>
            <a:p>
              <a:pPr>
                <a:defRPr/>
              </a:pPr>
              <a:r>
                <a:rPr kumimoji="1" lang="en-US" altLang="zh-CN" sz="2400" b="1" i="1" dirty="0">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 = R</a:t>
              </a:r>
              <a:r>
                <a:rPr kumimoji="1" lang="en-US" altLang="zh-CN" sz="2400" b="1" baseline="-25000" dirty="0">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a:t>
              </a:r>
              <a:r>
                <a:rPr kumimoji="1" lang="en-US" altLang="zh-CN" sz="2400" b="1" dirty="0">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 - -----]</a:t>
              </a:r>
            </a:p>
          </p:txBody>
        </p:sp>
        <p:sp>
          <p:nvSpPr>
            <p:cNvPr id="1103884" name="Rectangle 12"/>
            <p:cNvSpPr>
              <a:spLocks noChangeArrowheads="1"/>
            </p:cNvSpPr>
            <p:nvPr/>
          </p:nvSpPr>
          <p:spPr bwMode="auto">
            <a:xfrm>
              <a:off x="2421" y="3024"/>
              <a:ext cx="311" cy="291"/>
            </a:xfrm>
            <a:prstGeom prst="rect">
              <a:avLst/>
            </a:prstGeom>
            <a:noFill/>
            <a:ln w="9525">
              <a:noFill/>
              <a:miter lim="800000"/>
              <a:headEnd/>
              <a:tailEnd/>
            </a:ln>
            <a:effectLst/>
          </p:spPr>
          <p:txBody>
            <a:bodyPr wrap="none">
              <a:spAutoFit/>
            </a:bodyPr>
            <a:lstStyle/>
            <a:p>
              <a:pPr>
                <a:defRPr/>
              </a:pPr>
              <a:r>
                <a:rPr kumimoji="1" lang="en-US" altLang="zh-CN" sz="2400" b="1" i="1" dirty="0">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n</a:t>
              </a:r>
              <a:r>
                <a:rPr kumimoji="1" lang="en-US" altLang="zh-CN" sz="2400" b="1" baseline="-25000" dirty="0">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1</a:t>
              </a:r>
              <a:r>
                <a:rPr kumimoji="1" lang="en-US" altLang="zh-CN" sz="2400" b="1" baseline="30000" dirty="0">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2</a:t>
              </a:r>
            </a:p>
          </p:txBody>
        </p:sp>
        <p:sp>
          <p:nvSpPr>
            <p:cNvPr id="1103885" name="Rectangle 13"/>
            <p:cNvSpPr>
              <a:spLocks noChangeArrowheads="1"/>
            </p:cNvSpPr>
            <p:nvPr/>
          </p:nvSpPr>
          <p:spPr bwMode="auto">
            <a:xfrm>
              <a:off x="2421" y="2688"/>
              <a:ext cx="188" cy="291"/>
            </a:xfrm>
            <a:prstGeom prst="rect">
              <a:avLst/>
            </a:prstGeom>
            <a:noFill/>
            <a:ln w="9525">
              <a:noFill/>
              <a:miter lim="800000"/>
              <a:headEnd/>
              <a:tailEnd/>
            </a:ln>
            <a:effectLst/>
          </p:spPr>
          <p:txBody>
            <a:bodyPr wrap="none">
              <a:spAutoFit/>
            </a:bodyPr>
            <a:lstStyle/>
            <a:p>
              <a:pPr>
                <a:defRPr/>
              </a:pPr>
              <a:r>
                <a:rPr kumimoji="1" lang="en-US" altLang="zh-CN" sz="2400" b="1" dirty="0">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1</a:t>
              </a:r>
            </a:p>
          </p:txBody>
        </p:sp>
        <p:sp>
          <p:nvSpPr>
            <p:cNvPr id="1103886" name="Rectangle 14"/>
            <p:cNvSpPr>
              <a:spLocks noChangeArrowheads="1"/>
            </p:cNvSpPr>
            <p:nvPr/>
          </p:nvSpPr>
          <p:spPr bwMode="auto">
            <a:xfrm>
              <a:off x="2780" y="3024"/>
              <a:ext cx="311" cy="291"/>
            </a:xfrm>
            <a:prstGeom prst="rect">
              <a:avLst/>
            </a:prstGeom>
            <a:noFill/>
            <a:ln w="9525">
              <a:noFill/>
              <a:miter lim="800000"/>
              <a:headEnd/>
              <a:tailEnd/>
            </a:ln>
            <a:effectLst/>
          </p:spPr>
          <p:txBody>
            <a:bodyPr wrap="none">
              <a:spAutoFit/>
            </a:bodyPr>
            <a:lstStyle/>
            <a:p>
              <a:pPr>
                <a:defRPr/>
              </a:pPr>
              <a:r>
                <a:rPr kumimoji="1" lang="en-US" altLang="zh-CN" sz="2400" b="1" i="1">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n</a:t>
              </a:r>
              <a:r>
                <a:rPr kumimoji="1" lang="en-US" altLang="zh-CN" sz="2400" b="1" baseline="-25000">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2</a:t>
              </a:r>
              <a:r>
                <a:rPr kumimoji="1" lang="en-US" altLang="zh-CN" sz="2400" b="1" baseline="30000">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2</a:t>
              </a:r>
            </a:p>
          </p:txBody>
        </p:sp>
        <p:sp>
          <p:nvSpPr>
            <p:cNvPr id="1103887" name="Rectangle 15"/>
            <p:cNvSpPr>
              <a:spLocks noChangeArrowheads="1"/>
            </p:cNvSpPr>
            <p:nvPr/>
          </p:nvSpPr>
          <p:spPr bwMode="auto">
            <a:xfrm>
              <a:off x="2828" y="2688"/>
              <a:ext cx="188" cy="291"/>
            </a:xfrm>
            <a:prstGeom prst="rect">
              <a:avLst/>
            </a:prstGeom>
            <a:noFill/>
            <a:ln w="9525">
              <a:noFill/>
              <a:miter lim="800000"/>
              <a:headEnd/>
              <a:tailEnd/>
            </a:ln>
            <a:effectLst/>
          </p:spPr>
          <p:txBody>
            <a:bodyPr wrap="none">
              <a:spAutoFit/>
            </a:bodyPr>
            <a:lstStyle/>
            <a:p>
              <a:pPr>
                <a:defRPr/>
              </a:pPr>
              <a:r>
                <a:rPr kumimoji="1" lang="en-US" altLang="zh-CN" sz="2400" b="1">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1</a:t>
              </a:r>
            </a:p>
          </p:txBody>
        </p:sp>
        <p:sp>
          <p:nvSpPr>
            <p:cNvPr id="1103888" name="Rectangle 16"/>
            <p:cNvSpPr>
              <a:spLocks noChangeArrowheads="1"/>
            </p:cNvSpPr>
            <p:nvPr/>
          </p:nvSpPr>
          <p:spPr bwMode="auto">
            <a:xfrm>
              <a:off x="1776" y="3024"/>
              <a:ext cx="178" cy="291"/>
            </a:xfrm>
            <a:prstGeom prst="rect">
              <a:avLst/>
            </a:prstGeom>
            <a:noFill/>
            <a:ln w="9525">
              <a:noFill/>
              <a:miter lim="800000"/>
              <a:headEnd/>
              <a:tailEnd/>
            </a:ln>
            <a:effectLst/>
          </p:spPr>
          <p:txBody>
            <a:bodyPr wrap="none">
              <a:spAutoFit/>
            </a:bodyPr>
            <a:lstStyle/>
            <a:p>
              <a:pPr>
                <a:defRPr/>
              </a:pPr>
              <a:r>
                <a:rPr kumimoji="1" lang="en-US" altLang="zh-CN" sz="2400" b="1" i="1" dirty="0">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λ</a:t>
              </a:r>
            </a:p>
          </p:txBody>
        </p:sp>
        <p:sp>
          <p:nvSpPr>
            <p:cNvPr id="1103889" name="Rectangle 17"/>
            <p:cNvSpPr>
              <a:spLocks noChangeArrowheads="1"/>
            </p:cNvSpPr>
            <p:nvPr/>
          </p:nvSpPr>
          <p:spPr bwMode="auto">
            <a:xfrm>
              <a:off x="1776" y="2688"/>
              <a:ext cx="188" cy="291"/>
            </a:xfrm>
            <a:prstGeom prst="rect">
              <a:avLst/>
            </a:prstGeom>
            <a:noFill/>
            <a:ln w="9525">
              <a:noFill/>
              <a:miter lim="800000"/>
              <a:headEnd/>
              <a:tailEnd/>
            </a:ln>
            <a:effectLst/>
          </p:spPr>
          <p:txBody>
            <a:bodyPr wrap="none">
              <a:spAutoFit/>
            </a:bodyPr>
            <a:lstStyle/>
            <a:p>
              <a:pPr>
                <a:defRPr/>
              </a:pPr>
              <a:r>
                <a:rPr kumimoji="1" lang="en-US" altLang="zh-CN" sz="2400" b="1">
                  <a:solidFill>
                    <a:srgbClr val="FF0000"/>
                  </a:solidFill>
                  <a:latin typeface="Times New Roman" panose="02020603050405020304" pitchFamily="18" charset="0"/>
                  <a:ea typeface="仿宋" pitchFamily="49" charset="-122"/>
                  <a:cs typeface="Times New Roman" panose="02020603050405020304" pitchFamily="18" charset="0"/>
                  <a:sym typeface="Symbol" pitchFamily="18" charset="2"/>
                </a:rPr>
                <a:t>1</a:t>
              </a:r>
            </a:p>
          </p:txBody>
        </p:sp>
      </p:grpSp>
      <p:sp>
        <p:nvSpPr>
          <p:cNvPr id="1103890" name="Rectangle 18"/>
          <p:cNvSpPr>
            <a:spLocks noChangeArrowheads="1"/>
          </p:cNvSpPr>
          <p:nvPr/>
        </p:nvSpPr>
        <p:spPr bwMode="auto">
          <a:xfrm>
            <a:off x="468313" y="1557338"/>
            <a:ext cx="6373861" cy="461665"/>
          </a:xfrm>
          <a:prstGeom prst="rect">
            <a:avLst/>
          </a:prstGeom>
          <a:noFill/>
          <a:ln w="9525">
            <a:noFill/>
            <a:miter lim="800000"/>
            <a:headEnd/>
            <a:tailEnd/>
          </a:ln>
          <a:effectLst/>
        </p:spPr>
        <p:txBody>
          <a:bodyPr wrap="none">
            <a:spAutoFit/>
          </a:bodyPr>
          <a:lstStyle/>
          <a:p>
            <a:pPr>
              <a:defRPr/>
            </a:pP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  氢原子处于能量最低</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基态时，其能量为：</a:t>
            </a:r>
          </a:p>
        </p:txBody>
      </p:sp>
      <p:sp>
        <p:nvSpPr>
          <p:cNvPr id="33801" name="Rectangle 19"/>
          <p:cNvSpPr>
            <a:spLocks noChangeArrowheads="1"/>
          </p:cNvSpPr>
          <p:nvPr/>
        </p:nvSpPr>
        <p:spPr bwMode="auto">
          <a:xfrm>
            <a:off x="0" y="0"/>
            <a:ext cx="684053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35000"/>
              </a:lnSpc>
              <a:spcBef>
                <a:spcPct val="0"/>
              </a:spcBef>
              <a:buClrTx/>
              <a:buSzTx/>
              <a:buFontTx/>
              <a:buNone/>
            </a:pPr>
            <a:endParaRPr kumimoji="1" lang="en-US" altLang="zh-CN" sz="3200" b="0">
              <a:solidFill>
                <a:srgbClr val="FFFF00"/>
              </a:solidFill>
              <a:latin typeface="Times New Roman" pitchFamily="18" charset="0"/>
              <a:ea typeface="黑体" pitchFamily="49" charset="-122"/>
            </a:endParaRPr>
          </a:p>
        </p:txBody>
      </p:sp>
      <p:sp>
        <p:nvSpPr>
          <p:cNvPr id="33802" name="Rectangle 21"/>
          <p:cNvSpPr>
            <a:spLocks noGrp="1" noChangeArrowheads="1"/>
          </p:cNvSpPr>
          <p:nvPr>
            <p:ph type="title" idx="4294967295"/>
          </p:nvPr>
        </p:nvSpPr>
        <p:spPr>
          <a:xfrm>
            <a:off x="250825" y="315913"/>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2.2.1.1  </a:t>
            </a:r>
            <a:r>
              <a:rPr lang="zh-CN" altLang="en-US" sz="3200" dirty="0"/>
              <a:t>玻尔</a:t>
            </a:r>
            <a:r>
              <a:rPr lang="en-US" altLang="zh-CN" sz="3200" dirty="0"/>
              <a:t>(</a:t>
            </a:r>
            <a:r>
              <a:rPr lang="en-GB" altLang="zh-CN" sz="3200" dirty="0"/>
              <a:t>N. Bohr)</a:t>
            </a:r>
            <a:r>
              <a:rPr lang="zh-CN" altLang="en-US" sz="3200" dirty="0"/>
              <a:t>理论</a:t>
            </a:r>
            <a:endParaRPr lang="zh-CN" altLang="en-US" dirty="0"/>
          </a:p>
        </p:txBody>
      </p:sp>
      <p:sp>
        <p:nvSpPr>
          <p:cNvPr id="21" name="矩形 20"/>
          <p:cNvSpPr/>
          <p:nvPr/>
        </p:nvSpPr>
        <p:spPr>
          <a:xfrm>
            <a:off x="323850" y="908050"/>
            <a:ext cx="4029075" cy="622671"/>
          </a:xfrm>
          <a:prstGeom prst="rect">
            <a:avLst/>
          </a:prstGeom>
        </p:spPr>
        <p:txBody>
          <a:bodyPr>
            <a:spAutoFit/>
          </a:bodyPr>
          <a:lstStyle/>
          <a:p>
            <a:pPr>
              <a:lnSpc>
                <a:spcPct val="140000"/>
              </a:lnSpc>
              <a:defRPr/>
            </a:pPr>
            <a:r>
              <a:rPr lang="en-US" altLang="zh-CN" sz="2800" b="1" dirty="0">
                <a:solidFill>
                  <a:srgbClr val="FF0000"/>
                </a:solidFill>
                <a:latin typeface="Times New Roman" panose="02020603050405020304" pitchFamily="18" charset="0"/>
                <a:cs typeface="Times New Roman" panose="02020603050405020304" pitchFamily="18" charset="0"/>
              </a:rPr>
              <a:t>Bohr</a:t>
            </a:r>
            <a:r>
              <a:rPr lang="zh-CN" altLang="en-US" sz="2800" b="1" dirty="0">
                <a:solidFill>
                  <a:srgbClr val="FF0000"/>
                </a:solidFill>
                <a:latin typeface="Times New Roman" panose="02020603050405020304" pitchFamily="18" charset="0"/>
                <a:cs typeface="Times New Roman" panose="02020603050405020304" pitchFamily="18" charset="0"/>
              </a:rPr>
              <a:t>理论的量子化要点</a:t>
            </a:r>
            <a:endParaRPr lang="en-US" altLang="zh-CN" sz="28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ChangeArrowheads="1"/>
          </p:cNvSpPr>
          <p:nvPr/>
        </p:nvSpPr>
        <p:spPr bwMode="auto">
          <a:xfrm>
            <a:off x="459432" y="3573463"/>
            <a:ext cx="8001000" cy="457200"/>
          </a:xfrm>
          <a:prstGeom prst="rect">
            <a:avLst/>
          </a:prstGeom>
          <a:noFill/>
          <a:ln w="9525">
            <a:noFill/>
            <a:miter lim="800000"/>
            <a:headEnd/>
            <a:tailEnd/>
          </a:ln>
          <a:effectLst/>
        </p:spPr>
        <p:txBody>
          <a:bodyPr>
            <a:spAutoFit/>
          </a:bodyPr>
          <a:lstStyle/>
          <a:p>
            <a:pPr>
              <a:spcBef>
                <a:spcPct val="50000"/>
              </a:spcBef>
              <a:buClr>
                <a:schemeClr val="hlink"/>
              </a:buClr>
              <a:buSzPct val="65000"/>
              <a:buFont typeface="Wingdings" pitchFamily="2" charset="2"/>
              <a:buNone/>
              <a:defRPr/>
            </a:pPr>
            <a:r>
              <a:rPr lang="zh-CN" altLang="en-US" sz="2400" b="1" dirty="0">
                <a:solidFill>
                  <a:srgbClr val="000000"/>
                </a:solidFill>
                <a:effectLst>
                  <a:outerShdw blurRad="38100" dist="38100" dir="2700000" algn="tl">
                    <a:srgbClr val="FFFFFF"/>
                  </a:outerShdw>
                </a:effectLst>
                <a:latin typeface="Times New Roman" pitchFamily="18" charset="0"/>
                <a:ea typeface="楷体_GB2312" pitchFamily="49" charset="-122"/>
              </a:rPr>
              <a:t>玻尔理论成功地解释了氢原子结构和氢原子光谱。</a:t>
            </a:r>
            <a:endParaRPr kumimoji="1" lang="zh-CN" altLang="en-US" sz="2400" b="1" dirty="0">
              <a:solidFill>
                <a:srgbClr val="000000"/>
              </a:solidFill>
              <a:effectLst>
                <a:outerShdw blurRad="38100" dist="38100" dir="2700000" algn="tl">
                  <a:srgbClr val="FFFFFF"/>
                </a:outerShdw>
              </a:effectLst>
              <a:latin typeface="Times New Roman" pitchFamily="18" charset="0"/>
              <a:ea typeface="楷体_GB2312" pitchFamily="49" charset="-122"/>
            </a:endParaRPr>
          </a:p>
        </p:txBody>
      </p:sp>
      <p:sp>
        <p:nvSpPr>
          <p:cNvPr id="1104899" name="Rectangle 3"/>
          <p:cNvSpPr>
            <a:spLocks noChangeArrowheads="1"/>
          </p:cNvSpPr>
          <p:nvPr/>
        </p:nvSpPr>
        <p:spPr bwMode="auto">
          <a:xfrm>
            <a:off x="395288" y="3933825"/>
            <a:ext cx="8610600" cy="2676525"/>
          </a:xfrm>
          <a:prstGeom prst="rect">
            <a:avLst/>
          </a:prstGeom>
          <a:noFill/>
          <a:ln w="9525">
            <a:noFill/>
            <a:miter lim="800000"/>
            <a:headEnd/>
            <a:tailEnd/>
          </a:ln>
          <a:effectLst/>
        </p:spPr>
        <p:txBody>
          <a:bodyPr>
            <a:spAutoFit/>
          </a:bodyPr>
          <a:lstStyle/>
          <a:p>
            <a:pPr>
              <a:lnSpc>
                <a:spcPct val="140000"/>
              </a:lnSpc>
              <a:defRPr/>
            </a:pPr>
            <a:r>
              <a:rPr lang="zh-CN" altLang="en-US" sz="2400" b="1" dirty="0">
                <a:solidFill>
                  <a:srgbClr val="FF0000"/>
                </a:solidFill>
                <a:latin typeface="Times New Roman" panose="02020603050405020304" pitchFamily="18" charset="0"/>
                <a:ea typeface="仿宋" pitchFamily="49" charset="-122"/>
                <a:cs typeface="Times New Roman" panose="02020603050405020304" pitchFamily="18" charset="0"/>
              </a:rPr>
              <a:t>玻尔理论局限性：</a:t>
            </a:r>
          </a:p>
          <a:p>
            <a:pPr>
              <a:lnSpc>
                <a:spcPct val="140000"/>
              </a:lnSpc>
              <a:defRPr/>
            </a:pP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只限于解释氢原子或类氢离子</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单电子体系</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光谱，不能解释多电子原子的光谱。</a:t>
            </a:r>
          </a:p>
          <a:p>
            <a:pPr>
              <a:lnSpc>
                <a:spcPct val="140000"/>
              </a:lnSpc>
              <a:defRPr/>
            </a:pP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b)</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人为地允许某些物理量</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电子运动的轨道角动量和电子能量</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量子化”，以修正经典力学</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牛顿力学</a:t>
            </a:r>
            <a:r>
              <a:rPr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a:t>
            </a:r>
          </a:p>
        </p:txBody>
      </p:sp>
      <p:grpSp>
        <p:nvGrpSpPr>
          <p:cNvPr id="34820" name="Group 4"/>
          <p:cNvGrpSpPr>
            <a:grpSpLocks/>
          </p:cNvGrpSpPr>
          <p:nvPr/>
        </p:nvGrpSpPr>
        <p:grpSpPr bwMode="auto">
          <a:xfrm>
            <a:off x="4500563" y="1125538"/>
            <a:ext cx="3810000" cy="1920875"/>
            <a:chOff x="2688" y="2496"/>
            <a:chExt cx="2400" cy="1210"/>
          </a:xfrm>
        </p:grpSpPr>
        <p:sp>
          <p:nvSpPr>
            <p:cNvPr id="34834" name="Line 5"/>
            <p:cNvSpPr>
              <a:spLocks noChangeShapeType="1"/>
            </p:cNvSpPr>
            <p:nvPr/>
          </p:nvSpPr>
          <p:spPr bwMode="auto">
            <a:xfrm>
              <a:off x="3312" y="3456"/>
              <a:ext cx="432"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5" name="Line 6"/>
            <p:cNvSpPr>
              <a:spLocks noChangeShapeType="1"/>
            </p:cNvSpPr>
            <p:nvPr/>
          </p:nvSpPr>
          <p:spPr bwMode="auto">
            <a:xfrm flipV="1">
              <a:off x="3744" y="2976"/>
              <a:ext cx="0" cy="48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6" name="Line 7"/>
            <p:cNvSpPr>
              <a:spLocks noChangeShapeType="1"/>
            </p:cNvSpPr>
            <p:nvPr/>
          </p:nvSpPr>
          <p:spPr bwMode="auto">
            <a:xfrm>
              <a:off x="3744" y="2976"/>
              <a:ext cx="384"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7" name="Line 8"/>
            <p:cNvSpPr>
              <a:spLocks noChangeShapeType="1"/>
            </p:cNvSpPr>
            <p:nvPr/>
          </p:nvSpPr>
          <p:spPr bwMode="auto">
            <a:xfrm flipV="1">
              <a:off x="4128" y="2736"/>
              <a:ext cx="0" cy="24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8" name="Line 9"/>
            <p:cNvSpPr>
              <a:spLocks noChangeShapeType="1"/>
            </p:cNvSpPr>
            <p:nvPr/>
          </p:nvSpPr>
          <p:spPr bwMode="auto">
            <a:xfrm>
              <a:off x="4128" y="2736"/>
              <a:ext cx="336"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9" name="Line 10"/>
            <p:cNvSpPr>
              <a:spLocks noChangeShapeType="1"/>
            </p:cNvSpPr>
            <p:nvPr/>
          </p:nvSpPr>
          <p:spPr bwMode="auto">
            <a:xfrm>
              <a:off x="4464" y="2592"/>
              <a:ext cx="336"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0" name="Line 11"/>
            <p:cNvSpPr>
              <a:spLocks noChangeShapeType="1"/>
            </p:cNvSpPr>
            <p:nvPr/>
          </p:nvSpPr>
          <p:spPr bwMode="auto">
            <a:xfrm flipV="1">
              <a:off x="4464" y="2592"/>
              <a:ext cx="0" cy="144"/>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1" name="Oval 12"/>
            <p:cNvSpPr>
              <a:spLocks noChangeArrowheads="1"/>
            </p:cNvSpPr>
            <p:nvPr/>
          </p:nvSpPr>
          <p:spPr bwMode="auto">
            <a:xfrm>
              <a:off x="4272" y="2640"/>
              <a:ext cx="48" cy="48"/>
            </a:xfrm>
            <a:prstGeom prst="ellipse">
              <a:avLst/>
            </a:prstGeom>
            <a:solidFill>
              <a:srgbClr val="FF3300"/>
            </a:solidFill>
            <a:ln w="9525">
              <a:solidFill>
                <a:srgbClr val="FF33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34842" name="Oval 13"/>
            <p:cNvSpPr>
              <a:spLocks noChangeArrowheads="1"/>
            </p:cNvSpPr>
            <p:nvPr/>
          </p:nvSpPr>
          <p:spPr bwMode="auto">
            <a:xfrm>
              <a:off x="3888" y="2880"/>
              <a:ext cx="48" cy="48"/>
            </a:xfrm>
            <a:prstGeom prst="ellipse">
              <a:avLst/>
            </a:prstGeom>
            <a:solidFill>
              <a:srgbClr val="FF3300"/>
            </a:solidFill>
            <a:ln w="9525">
              <a:solidFill>
                <a:srgbClr val="FF33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cxnSp>
          <p:nvCxnSpPr>
            <p:cNvPr id="34843" name="AutoShape 14"/>
            <p:cNvCxnSpPr>
              <a:cxnSpLocks noChangeShapeType="1"/>
              <a:stCxn id="34841" idx="0"/>
              <a:endCxn id="34842" idx="1"/>
            </p:cNvCxnSpPr>
            <p:nvPr/>
          </p:nvCxnSpPr>
          <p:spPr bwMode="auto">
            <a:xfrm rot="-5400000" flipH="1" flipV="1">
              <a:off x="3972" y="2563"/>
              <a:ext cx="247" cy="401"/>
            </a:xfrm>
            <a:prstGeom prst="curvedConnector3">
              <a:avLst>
                <a:gd name="adj1" fmla="val 9713"/>
              </a:avLst>
            </a:prstGeom>
            <a:noFill/>
            <a:ln w="31750">
              <a:solidFill>
                <a:srgbClr val="9933FF"/>
              </a:solidFill>
              <a:round/>
              <a:headEnd/>
              <a:tailEnd type="triangle" w="sm" len="lg"/>
            </a:ln>
            <a:extLst>
              <a:ext uri="{909E8E84-426E-40DD-AFC4-6F175D3DCCD1}">
                <a14:hiddenFill xmlns:a14="http://schemas.microsoft.com/office/drawing/2010/main">
                  <a:noFill/>
                </a14:hiddenFill>
              </a:ext>
            </a:extLst>
          </p:spPr>
        </p:cxnSp>
        <p:sp>
          <p:nvSpPr>
            <p:cNvPr id="1104911" name="Rectangle 15"/>
            <p:cNvSpPr>
              <a:spLocks noChangeArrowheads="1"/>
            </p:cNvSpPr>
            <p:nvPr/>
          </p:nvSpPr>
          <p:spPr bwMode="auto">
            <a:xfrm>
              <a:off x="3744" y="2976"/>
              <a:ext cx="376" cy="250"/>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effectLst>
                    <a:outerShdw blurRad="38100" dist="38100" dir="2700000" algn="tl">
                      <a:srgbClr val="FFFFFF"/>
                    </a:outerShdw>
                  </a:effectLst>
                  <a:latin typeface="Times New Roman" pitchFamily="18" charset="0"/>
                </a:rPr>
                <a:t>n=2</a:t>
              </a:r>
            </a:p>
          </p:txBody>
        </p:sp>
        <p:sp>
          <p:nvSpPr>
            <p:cNvPr id="1104912" name="Rectangle 16"/>
            <p:cNvSpPr>
              <a:spLocks noChangeArrowheads="1"/>
            </p:cNvSpPr>
            <p:nvPr/>
          </p:nvSpPr>
          <p:spPr bwMode="auto">
            <a:xfrm>
              <a:off x="3360" y="3456"/>
              <a:ext cx="376" cy="250"/>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effectLst>
                    <a:outerShdw blurRad="38100" dist="38100" dir="2700000" algn="tl">
                      <a:srgbClr val="FFFFFF"/>
                    </a:outerShdw>
                  </a:effectLst>
                  <a:latin typeface="Times New Roman" pitchFamily="18" charset="0"/>
                </a:rPr>
                <a:t>n=1</a:t>
              </a:r>
            </a:p>
          </p:txBody>
        </p:sp>
        <p:sp>
          <p:nvSpPr>
            <p:cNvPr id="1104913" name="Rectangle 17"/>
            <p:cNvSpPr>
              <a:spLocks noChangeArrowheads="1"/>
            </p:cNvSpPr>
            <p:nvPr/>
          </p:nvSpPr>
          <p:spPr bwMode="auto">
            <a:xfrm>
              <a:off x="4128" y="2736"/>
              <a:ext cx="376" cy="250"/>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effectLst>
                    <a:outerShdw blurRad="38100" dist="38100" dir="2700000" algn="tl">
                      <a:srgbClr val="FFFFFF"/>
                    </a:outerShdw>
                  </a:effectLst>
                  <a:latin typeface="Times New Roman" pitchFamily="18" charset="0"/>
                </a:rPr>
                <a:t>n=3</a:t>
              </a:r>
            </a:p>
          </p:txBody>
        </p:sp>
        <p:sp>
          <p:nvSpPr>
            <p:cNvPr id="1104914" name="Rectangle 18"/>
            <p:cNvSpPr>
              <a:spLocks noChangeArrowheads="1"/>
            </p:cNvSpPr>
            <p:nvPr/>
          </p:nvSpPr>
          <p:spPr bwMode="auto">
            <a:xfrm>
              <a:off x="4464" y="2592"/>
              <a:ext cx="376" cy="250"/>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effectLst>
                    <a:outerShdw blurRad="38100" dist="38100" dir="2700000" algn="tl">
                      <a:srgbClr val="FFFFFF"/>
                    </a:outerShdw>
                  </a:effectLst>
                  <a:latin typeface="Times New Roman" pitchFamily="18" charset="0"/>
                </a:rPr>
                <a:t>n=4</a:t>
              </a:r>
            </a:p>
          </p:txBody>
        </p:sp>
        <p:sp>
          <p:nvSpPr>
            <p:cNvPr id="1104915" name="Rectangle 19"/>
            <p:cNvSpPr>
              <a:spLocks noChangeArrowheads="1"/>
            </p:cNvSpPr>
            <p:nvPr/>
          </p:nvSpPr>
          <p:spPr bwMode="auto">
            <a:xfrm>
              <a:off x="2688" y="3312"/>
              <a:ext cx="627" cy="250"/>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effectLst>
                    <a:outerShdw blurRad="38100" dist="38100" dir="2700000" algn="tl">
                      <a:srgbClr val="FFFFFF"/>
                    </a:outerShdw>
                  </a:effectLst>
                  <a:latin typeface="Times New Roman" pitchFamily="18" charset="0"/>
                </a:rPr>
                <a:t>-13.6eV</a:t>
              </a:r>
            </a:p>
          </p:txBody>
        </p:sp>
        <p:sp>
          <p:nvSpPr>
            <p:cNvPr id="34849" name="Line 20"/>
            <p:cNvSpPr>
              <a:spLocks noChangeShapeType="1"/>
            </p:cNvSpPr>
            <p:nvPr/>
          </p:nvSpPr>
          <p:spPr bwMode="auto">
            <a:xfrm>
              <a:off x="3408" y="2592"/>
              <a:ext cx="0" cy="720"/>
            </a:xfrm>
            <a:prstGeom prst="line">
              <a:avLst/>
            </a:prstGeom>
            <a:noFill/>
            <a:ln w="28575">
              <a:solidFill>
                <a:srgbClr val="3333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4850" name="Line 21"/>
            <p:cNvSpPr>
              <a:spLocks noChangeShapeType="1"/>
            </p:cNvSpPr>
            <p:nvPr/>
          </p:nvSpPr>
          <p:spPr bwMode="auto">
            <a:xfrm>
              <a:off x="3312" y="2592"/>
              <a:ext cx="192" cy="0"/>
            </a:xfrm>
            <a:prstGeom prst="line">
              <a:avLst/>
            </a:prstGeom>
            <a:noFill/>
            <a:ln w="28575">
              <a:solidFill>
                <a:srgbClr val="0033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4918" name="Rectangle 22"/>
            <p:cNvSpPr>
              <a:spLocks noChangeArrowheads="1"/>
            </p:cNvSpPr>
            <p:nvPr/>
          </p:nvSpPr>
          <p:spPr bwMode="auto">
            <a:xfrm>
              <a:off x="3072" y="2496"/>
              <a:ext cx="196" cy="250"/>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effectLst>
                    <a:outerShdw blurRad="38100" dist="38100" dir="2700000" algn="tl">
                      <a:srgbClr val="C0C0C0"/>
                    </a:outerShdw>
                  </a:effectLst>
                  <a:latin typeface="Times New Roman" pitchFamily="18" charset="0"/>
                </a:rPr>
                <a:t>0</a:t>
              </a:r>
            </a:p>
          </p:txBody>
        </p:sp>
        <p:sp>
          <p:nvSpPr>
            <p:cNvPr id="1104919" name="Rectangle 23"/>
            <p:cNvSpPr>
              <a:spLocks noChangeArrowheads="1"/>
            </p:cNvSpPr>
            <p:nvPr/>
          </p:nvSpPr>
          <p:spPr bwMode="auto">
            <a:xfrm rot="-5400000">
              <a:off x="2965" y="2843"/>
              <a:ext cx="560" cy="250"/>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effectLst>
                    <a:outerShdw blurRad="38100" dist="38100" dir="2700000" algn="tl">
                      <a:srgbClr val="FFFFFF"/>
                    </a:outerShdw>
                  </a:effectLst>
                  <a:latin typeface="Times New Roman" pitchFamily="18" charset="0"/>
                </a:rPr>
                <a:t>energy</a:t>
              </a:r>
            </a:p>
          </p:txBody>
        </p:sp>
        <p:sp>
          <p:nvSpPr>
            <p:cNvPr id="34853" name="Line 24"/>
            <p:cNvSpPr>
              <a:spLocks noChangeShapeType="1"/>
            </p:cNvSpPr>
            <p:nvPr/>
          </p:nvSpPr>
          <p:spPr bwMode="auto">
            <a:xfrm>
              <a:off x="3792" y="3408"/>
              <a:ext cx="816" cy="0"/>
            </a:xfrm>
            <a:prstGeom prst="line">
              <a:avLst/>
            </a:prstGeom>
            <a:noFill/>
            <a:ln w="28575">
              <a:solidFill>
                <a:srgbClr val="3333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104921" name="Rectangle 25"/>
            <p:cNvSpPr>
              <a:spLocks noChangeArrowheads="1"/>
            </p:cNvSpPr>
            <p:nvPr/>
          </p:nvSpPr>
          <p:spPr bwMode="auto">
            <a:xfrm>
              <a:off x="3744" y="3168"/>
              <a:ext cx="1344" cy="462"/>
            </a:xfrm>
            <a:prstGeom prst="rect">
              <a:avLst/>
            </a:prstGeom>
            <a:noFill/>
            <a:ln w="9525">
              <a:noFill/>
              <a:miter lim="800000"/>
              <a:headEnd/>
              <a:tailEnd/>
            </a:ln>
            <a:effectLst/>
          </p:spPr>
          <p:txBody>
            <a:bodyPr>
              <a:spAutoFit/>
            </a:bodyPr>
            <a:lstStyle/>
            <a:p>
              <a:pPr>
                <a:lnSpc>
                  <a:spcPct val="80000"/>
                </a:lnSpc>
                <a:spcBef>
                  <a:spcPct val="50000"/>
                </a:spcBef>
                <a:defRPr/>
              </a:pPr>
              <a:r>
                <a:rPr kumimoji="1" lang="en-US" altLang="zh-CN" sz="2000" b="1" i="1" dirty="0">
                  <a:solidFill>
                    <a:srgbClr val="000000"/>
                  </a:solidFill>
                  <a:effectLst>
                    <a:outerShdw blurRad="38100" dist="38100" dir="2700000" algn="tl">
                      <a:srgbClr val="FFFFFF"/>
                    </a:outerShdw>
                  </a:effectLst>
                  <a:latin typeface="Times New Roman" pitchFamily="18" charset="0"/>
                </a:rPr>
                <a:t>greater distance</a:t>
              </a:r>
            </a:p>
            <a:p>
              <a:pPr>
                <a:lnSpc>
                  <a:spcPct val="80000"/>
                </a:lnSpc>
                <a:spcBef>
                  <a:spcPct val="50000"/>
                </a:spcBef>
                <a:defRPr/>
              </a:pPr>
              <a:r>
                <a:rPr kumimoji="1" lang="en-US" altLang="zh-CN" sz="2000" b="1" i="1" dirty="0">
                  <a:solidFill>
                    <a:srgbClr val="000000"/>
                  </a:solidFill>
                  <a:effectLst>
                    <a:outerShdw blurRad="38100" dist="38100" dir="2700000" algn="tl">
                      <a:srgbClr val="FFFFFF"/>
                    </a:outerShdw>
                  </a:effectLst>
                  <a:latin typeface="Times New Roman" pitchFamily="18" charset="0"/>
                </a:rPr>
                <a:t>form nucleus</a:t>
              </a:r>
            </a:p>
          </p:txBody>
        </p:sp>
      </p:grpSp>
      <p:grpSp>
        <p:nvGrpSpPr>
          <p:cNvPr id="34821" name="Group 26"/>
          <p:cNvGrpSpPr>
            <a:grpSpLocks/>
          </p:cNvGrpSpPr>
          <p:nvPr/>
        </p:nvGrpSpPr>
        <p:grpSpPr bwMode="auto">
          <a:xfrm>
            <a:off x="1116013" y="1125538"/>
            <a:ext cx="2593975" cy="2297112"/>
            <a:chOff x="576" y="2304"/>
            <a:chExt cx="1680" cy="1584"/>
          </a:xfrm>
        </p:grpSpPr>
        <p:sp>
          <p:nvSpPr>
            <p:cNvPr id="34824" name="Oval 27"/>
            <p:cNvSpPr>
              <a:spLocks noChangeArrowheads="1"/>
            </p:cNvSpPr>
            <p:nvPr/>
          </p:nvSpPr>
          <p:spPr bwMode="auto">
            <a:xfrm>
              <a:off x="576" y="2304"/>
              <a:ext cx="1680" cy="1584"/>
            </a:xfrm>
            <a:prstGeom prst="ellipse">
              <a:avLst/>
            </a:prstGeom>
            <a:noFill/>
            <a:ln w="28575">
              <a:solidFill>
                <a:srgbClr val="33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34825" name="Oval 28"/>
            <p:cNvSpPr>
              <a:spLocks noChangeArrowheads="1"/>
            </p:cNvSpPr>
            <p:nvPr/>
          </p:nvSpPr>
          <p:spPr bwMode="auto">
            <a:xfrm>
              <a:off x="1008" y="2736"/>
              <a:ext cx="816" cy="720"/>
            </a:xfrm>
            <a:prstGeom prst="ellipse">
              <a:avLst/>
            </a:prstGeom>
            <a:noFill/>
            <a:ln w="28575">
              <a:solidFill>
                <a:srgbClr val="33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34826" name="Oval 29"/>
            <p:cNvSpPr>
              <a:spLocks noChangeArrowheads="1"/>
            </p:cNvSpPr>
            <p:nvPr/>
          </p:nvSpPr>
          <p:spPr bwMode="auto">
            <a:xfrm>
              <a:off x="1248" y="2928"/>
              <a:ext cx="336" cy="336"/>
            </a:xfrm>
            <a:prstGeom prst="ellipse">
              <a:avLst/>
            </a:prstGeom>
            <a:noFill/>
            <a:ln w="28575">
              <a:solidFill>
                <a:srgbClr val="33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34827" name="Oval 30"/>
            <p:cNvSpPr>
              <a:spLocks noChangeArrowheads="1"/>
            </p:cNvSpPr>
            <p:nvPr/>
          </p:nvSpPr>
          <p:spPr bwMode="auto">
            <a:xfrm>
              <a:off x="1344" y="3024"/>
              <a:ext cx="144" cy="144"/>
            </a:xfrm>
            <a:prstGeom prst="ellipse">
              <a:avLst/>
            </a:prstGeom>
            <a:solidFill>
              <a:srgbClr val="000000"/>
            </a:solidFill>
            <a:ln w="2857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34828" name="Oval 31"/>
            <p:cNvSpPr>
              <a:spLocks noChangeArrowheads="1"/>
            </p:cNvSpPr>
            <p:nvPr/>
          </p:nvSpPr>
          <p:spPr bwMode="auto">
            <a:xfrm>
              <a:off x="1776" y="3072"/>
              <a:ext cx="48" cy="48"/>
            </a:xfrm>
            <a:prstGeom prst="ellipse">
              <a:avLst/>
            </a:prstGeom>
            <a:solidFill>
              <a:srgbClr val="FF3300"/>
            </a:solidFill>
            <a:ln w="9525">
              <a:solidFill>
                <a:srgbClr val="FF33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34829" name="Oval 32"/>
            <p:cNvSpPr>
              <a:spLocks noChangeArrowheads="1"/>
            </p:cNvSpPr>
            <p:nvPr/>
          </p:nvSpPr>
          <p:spPr bwMode="auto">
            <a:xfrm>
              <a:off x="2208" y="3072"/>
              <a:ext cx="48" cy="48"/>
            </a:xfrm>
            <a:prstGeom prst="ellipse">
              <a:avLst/>
            </a:prstGeom>
            <a:solidFill>
              <a:srgbClr val="FF3300"/>
            </a:solidFill>
            <a:ln w="9525">
              <a:solidFill>
                <a:srgbClr val="FF33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cxnSp>
          <p:nvCxnSpPr>
            <p:cNvPr id="34830" name="AutoShape 33"/>
            <p:cNvCxnSpPr>
              <a:cxnSpLocks noChangeShapeType="1"/>
              <a:endCxn id="34828" idx="5"/>
            </p:cNvCxnSpPr>
            <p:nvPr/>
          </p:nvCxnSpPr>
          <p:spPr bwMode="auto">
            <a:xfrm rot="10800000" flipV="1">
              <a:off x="1817" y="3103"/>
              <a:ext cx="398" cy="10"/>
            </a:xfrm>
            <a:prstGeom prst="curvedConnector4">
              <a:avLst>
                <a:gd name="adj1" fmla="val 48995"/>
                <a:gd name="adj2" fmla="val 1610000"/>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04930" name="Rectangle 34"/>
            <p:cNvSpPr>
              <a:spLocks noChangeArrowheads="1"/>
            </p:cNvSpPr>
            <p:nvPr/>
          </p:nvSpPr>
          <p:spPr bwMode="auto">
            <a:xfrm>
              <a:off x="1248" y="2736"/>
              <a:ext cx="387" cy="27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effectLst>
                    <a:outerShdw blurRad="38100" dist="38100" dir="2700000" algn="tl">
                      <a:srgbClr val="FFFFFF"/>
                    </a:outerShdw>
                  </a:effectLst>
                  <a:latin typeface="Times New Roman" pitchFamily="18" charset="0"/>
                </a:rPr>
                <a:t>n=1</a:t>
              </a:r>
            </a:p>
          </p:txBody>
        </p:sp>
        <p:sp>
          <p:nvSpPr>
            <p:cNvPr id="1104931" name="Rectangle 35"/>
            <p:cNvSpPr>
              <a:spLocks noChangeArrowheads="1"/>
            </p:cNvSpPr>
            <p:nvPr/>
          </p:nvSpPr>
          <p:spPr bwMode="auto">
            <a:xfrm>
              <a:off x="1248" y="2304"/>
              <a:ext cx="387" cy="274"/>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effectLst>
                    <a:outerShdw blurRad="38100" dist="38100" dir="2700000" algn="tl">
                      <a:srgbClr val="FFFFFF"/>
                    </a:outerShdw>
                  </a:effectLst>
                  <a:latin typeface="Times New Roman" pitchFamily="18" charset="0"/>
                </a:rPr>
                <a:t>n=3</a:t>
              </a:r>
            </a:p>
          </p:txBody>
        </p:sp>
        <p:sp>
          <p:nvSpPr>
            <p:cNvPr id="1104932" name="Rectangle 36"/>
            <p:cNvSpPr>
              <a:spLocks noChangeArrowheads="1"/>
            </p:cNvSpPr>
            <p:nvPr/>
          </p:nvSpPr>
          <p:spPr bwMode="auto">
            <a:xfrm>
              <a:off x="1248" y="2496"/>
              <a:ext cx="387" cy="277"/>
            </a:xfrm>
            <a:prstGeom prst="rect">
              <a:avLst/>
            </a:prstGeom>
            <a:noFill/>
            <a:ln w="9525">
              <a:noFill/>
              <a:miter lim="800000"/>
              <a:headEnd/>
              <a:tailEnd/>
            </a:ln>
            <a:effectLst/>
          </p:spPr>
          <p:txBody>
            <a:bodyPr wrap="none">
              <a:spAutoFit/>
            </a:bodyPr>
            <a:lstStyle/>
            <a:p>
              <a:pPr>
                <a:defRPr/>
              </a:pPr>
              <a:r>
                <a:rPr kumimoji="1" lang="en-US" altLang="zh-CN" sz="2000" b="1" i="1">
                  <a:solidFill>
                    <a:srgbClr val="000000"/>
                  </a:solidFill>
                  <a:effectLst>
                    <a:outerShdw blurRad="38100" dist="38100" dir="2700000" algn="tl">
                      <a:srgbClr val="FFFFFF"/>
                    </a:outerShdw>
                  </a:effectLst>
                  <a:latin typeface="Times New Roman" pitchFamily="18" charset="0"/>
                </a:rPr>
                <a:t>n=2</a:t>
              </a:r>
            </a:p>
          </p:txBody>
        </p:sp>
      </p:grpSp>
      <p:sp>
        <p:nvSpPr>
          <p:cNvPr id="34822" name="Rectangle 37"/>
          <p:cNvSpPr>
            <a:spLocks noChangeArrowheads="1"/>
          </p:cNvSpPr>
          <p:nvPr/>
        </p:nvSpPr>
        <p:spPr bwMode="auto">
          <a:xfrm>
            <a:off x="0" y="0"/>
            <a:ext cx="684053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35000"/>
              </a:lnSpc>
              <a:spcBef>
                <a:spcPct val="0"/>
              </a:spcBef>
              <a:buClrTx/>
              <a:buSzTx/>
              <a:buFontTx/>
              <a:buNone/>
            </a:pPr>
            <a:endParaRPr kumimoji="1" lang="en-US" altLang="zh-CN" sz="3200" b="0">
              <a:solidFill>
                <a:srgbClr val="FFFF00"/>
              </a:solidFill>
              <a:latin typeface="Times New Roman" pitchFamily="18" charset="0"/>
              <a:ea typeface="黑体" pitchFamily="49" charset="-122"/>
            </a:endParaRPr>
          </a:p>
        </p:txBody>
      </p:sp>
      <p:sp>
        <p:nvSpPr>
          <p:cNvPr id="34823" name="Rectangle 38"/>
          <p:cNvSpPr>
            <a:spLocks noGrp="1" noChangeArrowheads="1"/>
          </p:cNvSpPr>
          <p:nvPr>
            <p:ph type="title" idx="4294967295"/>
          </p:nvPr>
        </p:nvSpPr>
        <p:spPr>
          <a:xfrm>
            <a:off x="255737" y="315913"/>
            <a:ext cx="6548288" cy="676275"/>
          </a:xfrm>
        </p:spPr>
        <p:txBody>
          <a:bodyPr/>
          <a:lstStyle/>
          <a:p>
            <a:pPr eaLnBrk="1" hangingPunct="1"/>
            <a:r>
              <a:rPr lang="en-US" altLang="zh-CN" sz="3200" dirty="0">
                <a:latin typeface="Arial" panose="020B0604020202020204" pitchFamily="34" charset="0"/>
                <a:cs typeface="Arial" panose="020B0604020202020204" pitchFamily="34" charset="0"/>
              </a:rPr>
              <a:t>2.2.1.1  </a:t>
            </a:r>
            <a:r>
              <a:rPr lang="zh-CN" altLang="en-US" sz="3200" dirty="0"/>
              <a:t>玻尔</a:t>
            </a:r>
            <a:r>
              <a:rPr lang="en-US" altLang="zh-CN" sz="3200" dirty="0"/>
              <a:t>(</a:t>
            </a:r>
            <a:r>
              <a:rPr lang="en-GB" altLang="zh-CN" sz="3200" dirty="0"/>
              <a:t>N. Bohr)</a:t>
            </a:r>
            <a:r>
              <a:rPr lang="zh-CN" altLang="en-US" sz="3200" dirty="0"/>
              <a:t>理论</a:t>
            </a:r>
          </a:p>
        </p:txBody>
      </p:sp>
    </p:spTree>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51520" y="333375"/>
            <a:ext cx="6408043" cy="657225"/>
          </a:xfrm>
        </p:spPr>
        <p:txBody>
          <a:bodyPr/>
          <a:lstStyle/>
          <a:p>
            <a:pPr eaLnBrk="1" hangingPunct="1"/>
            <a:r>
              <a:rPr lang="en-GB" altLang="zh-CN" dirty="0">
                <a:latin typeface="Arial" panose="020B0604020202020204" pitchFamily="34" charset="0"/>
                <a:cs typeface="Arial" panose="020B0604020202020204" pitchFamily="34" charset="0"/>
              </a:rPr>
              <a:t>2.2</a:t>
            </a:r>
            <a:r>
              <a:rPr lang="en-US" altLang="zh-CN" dirty="0">
                <a:latin typeface="Arial" panose="020B0604020202020204" pitchFamily="34" charset="0"/>
                <a:cs typeface="Arial" panose="020B0604020202020204" pitchFamily="34" charset="0"/>
              </a:rPr>
              <a:t>.1  </a:t>
            </a:r>
            <a:r>
              <a:rPr lang="zh-CN" altLang="en-US" dirty="0"/>
              <a:t>原子的基本结构</a:t>
            </a:r>
            <a:endParaRPr lang="zh-CN" altLang="en-US" i="1" dirty="0">
              <a:latin typeface="黑体" pitchFamily="49" charset="-122"/>
            </a:endParaRPr>
          </a:p>
        </p:txBody>
      </p:sp>
      <p:sp>
        <p:nvSpPr>
          <p:cNvPr id="871427" name="Rectangle 3"/>
          <p:cNvSpPr>
            <a:spLocks noGrp="1" noChangeArrowheads="1"/>
          </p:cNvSpPr>
          <p:nvPr>
            <p:ph type="body" sz="half" idx="1"/>
          </p:nvPr>
        </p:nvSpPr>
        <p:spPr>
          <a:xfrm>
            <a:off x="660400" y="1556792"/>
            <a:ext cx="4032250" cy="1676400"/>
          </a:xfrm>
        </p:spPr>
        <p:txBody>
          <a:bodyPr>
            <a:normAutofit/>
          </a:bodyPr>
          <a:lstStyle/>
          <a:p>
            <a:pPr marL="0" indent="0" eaLnBrk="1" hangingPunct="1">
              <a:buNone/>
              <a:defRPr/>
            </a:pPr>
            <a:r>
              <a:rPr lang="zh-CN" altLang="en-US" dirty="0">
                <a:effectLst/>
                <a:latin typeface="仿宋" pitchFamily="49" charset="-122"/>
                <a:ea typeface="仿宋" pitchFamily="49" charset="-122"/>
              </a:rPr>
              <a:t>粒子性---能量</a:t>
            </a:r>
          </a:p>
          <a:p>
            <a:pPr marL="0" indent="0" eaLnBrk="1" hangingPunct="1">
              <a:buNone/>
              <a:defRPr/>
            </a:pPr>
            <a:r>
              <a:rPr lang="zh-CN" altLang="en-US" dirty="0">
                <a:effectLst/>
                <a:latin typeface="仿宋" pitchFamily="49" charset="-122"/>
                <a:ea typeface="仿宋" pitchFamily="49" charset="-122"/>
              </a:rPr>
              <a:t>波动性---衍射现象</a:t>
            </a:r>
          </a:p>
          <a:p>
            <a:pPr marL="0" indent="0" eaLnBrk="1" hangingPunct="1">
              <a:buNone/>
              <a:defRPr/>
            </a:pPr>
            <a:r>
              <a:rPr lang="zh-CN" altLang="en-US" dirty="0">
                <a:effectLst/>
                <a:latin typeface="仿宋" pitchFamily="49" charset="-122"/>
                <a:ea typeface="仿宋" pitchFamily="49" charset="-122"/>
              </a:rPr>
              <a:t>电子的波粒二象性</a:t>
            </a:r>
          </a:p>
        </p:txBody>
      </p:sp>
      <p:pic>
        <p:nvPicPr>
          <p:cNvPr id="35844" name="Picture 12" descr="a13"/>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4932363" y="3716338"/>
            <a:ext cx="3690937" cy="2649537"/>
          </a:xfrm>
        </p:spPr>
      </p:pic>
      <p:pic>
        <p:nvPicPr>
          <p:cNvPr id="35845" name="Picture 9" descr="a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3644900"/>
            <a:ext cx="360045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5846" name="Object 13"/>
          <p:cNvGraphicFramePr>
            <a:graphicFrameLocks noChangeAspect="1"/>
          </p:cNvGraphicFramePr>
          <p:nvPr>
            <p:extLst>
              <p:ext uri="{D42A27DB-BD31-4B8C-83A1-F6EECF244321}">
                <p14:modId xmlns:p14="http://schemas.microsoft.com/office/powerpoint/2010/main" val="2927750552"/>
              </p:ext>
            </p:extLst>
          </p:nvPr>
        </p:nvGraphicFramePr>
        <p:xfrm>
          <a:off x="5292725" y="1989138"/>
          <a:ext cx="2319338" cy="1066800"/>
        </p:xfrm>
        <a:graphic>
          <a:graphicData uri="http://schemas.openxmlformats.org/presentationml/2006/ole">
            <mc:AlternateContent xmlns:mc="http://schemas.openxmlformats.org/markup-compatibility/2006">
              <mc:Choice xmlns:v="urn:schemas-microsoft-com:vml" Requires="v">
                <p:oleObj spid="_x0000_s36054" name="Equation" r:id="rId6" imgW="495085" imgH="393529" progId="Equation.DSMT4">
                  <p:embed/>
                </p:oleObj>
              </mc:Choice>
              <mc:Fallback>
                <p:oleObj name="Equation" r:id="rId6" imgW="495085" imgH="393529" progId="Equation.DSMT4">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725" y="1989138"/>
                        <a:ext cx="23193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323850" y="981075"/>
            <a:ext cx="4368800" cy="522288"/>
          </a:xfrm>
          <a:prstGeom prst="rect">
            <a:avLst/>
          </a:prstGeom>
        </p:spPr>
        <p:txBody>
          <a:bodyPr wrap="none">
            <a:spAutoFit/>
          </a:bodyPr>
          <a:lstStyle/>
          <a:p>
            <a:pPr>
              <a:defRPr/>
            </a:pPr>
            <a:r>
              <a:rPr lang="en-US" altLang="zh-CN" sz="2800" b="1" dirty="0">
                <a:solidFill>
                  <a:srgbClr val="FF0000"/>
                </a:solidFill>
              </a:rPr>
              <a:t>2.2.1.2 </a:t>
            </a:r>
            <a:r>
              <a:rPr lang="zh-CN" altLang="en-US" sz="2800" b="1" dirty="0">
                <a:solidFill>
                  <a:srgbClr val="FF0000"/>
                </a:solidFill>
              </a:rPr>
              <a:t>现代原子结构理论</a:t>
            </a:r>
            <a:endParaRPr lang="en-US" altLang="zh-CN" sz="2800" b="1" dirty="0">
              <a:solidFill>
                <a:srgbClr val="FF0000"/>
              </a:solidFill>
            </a:endParaRPr>
          </a:p>
        </p:txBody>
      </p:sp>
    </p:spTree>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04800" y="17938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kumimoji="1" lang="en-US" altLang="zh-CN" sz="3200" b="0">
              <a:solidFill>
                <a:srgbClr val="FFFF00"/>
              </a:solidFill>
              <a:latin typeface="Times New Roman" pitchFamily="18" charset="0"/>
              <a:ea typeface="黑体" pitchFamily="49" charset="-122"/>
            </a:endParaRPr>
          </a:p>
        </p:txBody>
      </p:sp>
      <p:sp>
        <p:nvSpPr>
          <p:cNvPr id="1100803" name="Rectangle 3"/>
          <p:cNvSpPr>
            <a:spLocks noChangeArrowheads="1"/>
          </p:cNvSpPr>
          <p:nvPr/>
        </p:nvSpPr>
        <p:spPr bwMode="auto">
          <a:xfrm>
            <a:off x="488950" y="3236846"/>
            <a:ext cx="5334923" cy="830997"/>
          </a:xfrm>
          <a:prstGeom prst="rect">
            <a:avLst/>
          </a:prstGeom>
          <a:noFill/>
          <a:ln w="9525">
            <a:noFill/>
            <a:miter lim="800000"/>
            <a:headEnd/>
            <a:tailEnd/>
          </a:ln>
          <a:effectLst/>
        </p:spPr>
        <p:txBody>
          <a:bodyPr wrap="square">
            <a:spAutoFit/>
          </a:bodyPr>
          <a:lstStyle/>
          <a:p>
            <a:pPr>
              <a:defRPr/>
            </a:pPr>
            <a:r>
              <a:rPr kumimoji="1" lang="zh-CN" altLang="en-US" sz="2400" b="1" i="1"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Einstein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根据量子化概念，提出了光子学说，认为光是一种波。</a:t>
            </a:r>
          </a:p>
        </p:txBody>
      </p:sp>
      <p:sp>
        <p:nvSpPr>
          <p:cNvPr id="36868" name="Rectangle 4"/>
          <p:cNvSpPr>
            <a:spLocks noChangeArrowheads="1"/>
          </p:cNvSpPr>
          <p:nvPr/>
        </p:nvSpPr>
        <p:spPr bwMode="auto">
          <a:xfrm>
            <a:off x="304800" y="5667475"/>
            <a:ext cx="8587680" cy="114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50000"/>
              </a:lnSpc>
              <a:spcBef>
                <a:spcPct val="0"/>
              </a:spcBef>
              <a:buClrTx/>
              <a:buSzTx/>
              <a:buFontTx/>
              <a:buNone/>
            </a:pPr>
            <a:r>
              <a:rPr lang="zh-CN" altLang="en-GB" sz="2400" dirty="0">
                <a:solidFill>
                  <a:srgbClr val="0000FF"/>
                </a:solidFill>
                <a:latin typeface="Times New Roman" panose="02020603050405020304" pitchFamily="18" charset="0"/>
                <a:ea typeface="楷体_GB2312" pitchFamily="49" charset="-122"/>
                <a:cs typeface="Times New Roman" panose="02020603050405020304" pitchFamily="18" charset="0"/>
              </a:rPr>
              <a:t>     </a:t>
            </a:r>
            <a:r>
              <a:rPr lang="zh-CN" altLang="en-GB" sz="2400" dirty="0">
                <a:latin typeface="Times New Roman" panose="02020603050405020304" pitchFamily="18" charset="0"/>
                <a:cs typeface="Times New Roman" panose="02020603050405020304" pitchFamily="18" charset="0"/>
              </a:rPr>
              <a:t>两公式将表征波动性的物理量</a:t>
            </a:r>
            <a:r>
              <a:rPr lang="en-US" altLang="zh-CN" sz="2400" dirty="0">
                <a:latin typeface="Times New Roman" panose="02020603050405020304" pitchFamily="18" charset="0"/>
                <a:cs typeface="Times New Roman" panose="02020603050405020304" pitchFamily="18" charset="0"/>
              </a:rPr>
              <a:t>(</a:t>
            </a:r>
            <a:r>
              <a:rPr kumimoji="1" lang="en-US" altLang="zh-CN" sz="2400" i="1" dirty="0">
                <a:latin typeface="Times New Roman" panose="02020603050405020304" pitchFamily="18" charset="0"/>
                <a:cs typeface="Times New Roman" panose="02020603050405020304" pitchFamily="18" charset="0"/>
                <a:sym typeface="Symbol" pitchFamily="18" charset="2"/>
              </a:rPr>
              <a:t>λ</a:t>
            </a:r>
            <a:r>
              <a:rPr lang="zh-CN" altLang="en-GB" sz="2400" dirty="0">
                <a:latin typeface="Times New Roman" panose="02020603050405020304" pitchFamily="18" charset="0"/>
                <a:cs typeface="Times New Roman" panose="02020603050405020304" pitchFamily="18" charset="0"/>
              </a:rPr>
              <a:t>和</a:t>
            </a:r>
            <a:r>
              <a:rPr kumimoji="1" lang="zh-CN" altLang="en-US" sz="2400" i="1" dirty="0">
                <a:latin typeface="Times New Roman" panose="02020603050405020304" pitchFamily="18" charset="0"/>
                <a:cs typeface="Times New Roman" panose="02020603050405020304" pitchFamily="18" charset="0"/>
                <a:sym typeface="Symbol" pitchFamily="18" charset="2"/>
              </a:rPr>
              <a:t></a:t>
            </a:r>
            <a:r>
              <a:rPr lang="zh-CN" altLang="en-GB"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GB" sz="2400" dirty="0">
                <a:latin typeface="Times New Roman" panose="02020603050405020304" pitchFamily="18" charset="0"/>
                <a:cs typeface="Times New Roman" panose="02020603050405020304" pitchFamily="18" charset="0"/>
              </a:rPr>
              <a:t>和表征粒子性的物理量(</a:t>
            </a:r>
            <a:r>
              <a:rPr lang="en-GB" altLang="zh-CN" sz="2400" i="1" dirty="0">
                <a:latin typeface="Times New Roman" panose="02020603050405020304" pitchFamily="18" charset="0"/>
                <a:cs typeface="Times New Roman" panose="02020603050405020304" pitchFamily="18" charset="0"/>
              </a:rPr>
              <a:t>E</a:t>
            </a:r>
            <a:r>
              <a:rPr lang="zh-CN" altLang="en-GB" sz="2400" dirty="0">
                <a:latin typeface="Times New Roman" panose="02020603050405020304" pitchFamily="18" charset="0"/>
                <a:cs typeface="Times New Roman" panose="02020603050405020304" pitchFamily="18" charset="0"/>
              </a:rPr>
              <a:t>和</a:t>
            </a:r>
            <a:r>
              <a:rPr lang="en-GB" altLang="zh-CN" sz="2400" i="1" dirty="0">
                <a:latin typeface="Times New Roman" panose="02020603050405020304" pitchFamily="18" charset="0"/>
                <a:cs typeface="Times New Roman" panose="02020603050405020304" pitchFamily="18" charset="0"/>
              </a:rPr>
              <a:t>P</a:t>
            </a:r>
            <a:r>
              <a:rPr lang="zh-CN" altLang="en-GB" sz="2400" dirty="0">
                <a:latin typeface="Times New Roman" panose="02020603050405020304" pitchFamily="18" charset="0"/>
                <a:cs typeface="Times New Roman" panose="02020603050405020304" pitchFamily="18" charset="0"/>
              </a:rPr>
              <a:t>)定量地联系起来。</a:t>
            </a:r>
            <a:endParaRPr lang="zh-CN" altLang="en-US" sz="2400" dirty="0">
              <a:latin typeface="Times New Roman" panose="02020603050405020304" pitchFamily="18" charset="0"/>
              <a:cs typeface="Times New Roman" panose="02020603050405020304" pitchFamily="18" charset="0"/>
            </a:endParaRPr>
          </a:p>
        </p:txBody>
      </p:sp>
      <p:grpSp>
        <p:nvGrpSpPr>
          <p:cNvPr id="36869" name="Group 5"/>
          <p:cNvGrpSpPr>
            <a:grpSpLocks/>
          </p:cNvGrpSpPr>
          <p:nvPr/>
        </p:nvGrpSpPr>
        <p:grpSpPr bwMode="auto">
          <a:xfrm>
            <a:off x="1107282" y="4368870"/>
            <a:ext cx="3276600" cy="978783"/>
            <a:chOff x="2832" y="2016"/>
            <a:chExt cx="2064" cy="649"/>
          </a:xfrm>
        </p:grpSpPr>
        <p:sp>
          <p:nvSpPr>
            <p:cNvPr id="1100806" name="Rectangle 6"/>
            <p:cNvSpPr>
              <a:spLocks noChangeArrowheads="1"/>
            </p:cNvSpPr>
            <p:nvPr/>
          </p:nvSpPr>
          <p:spPr bwMode="auto">
            <a:xfrm>
              <a:off x="2832" y="2016"/>
              <a:ext cx="2064" cy="306"/>
            </a:xfrm>
            <a:prstGeom prst="rect">
              <a:avLst/>
            </a:prstGeom>
            <a:noFill/>
            <a:ln w="9525">
              <a:noFill/>
              <a:miter lim="800000"/>
              <a:headEnd/>
              <a:tailEnd/>
            </a:ln>
            <a:effectLst/>
          </p:spPr>
          <p:txBody>
            <a:bodyPr>
              <a:spAutoFit/>
            </a:bodyPr>
            <a:lstStyle/>
            <a:p>
              <a:pPr>
                <a:defRPr/>
              </a:pP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光子能量：</a:t>
              </a:r>
              <a:r>
                <a:rPr lang="en-GB"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E</a:t>
              </a:r>
              <a:r>
                <a:rPr lang="en-GB"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 = </a:t>
              </a:r>
              <a:r>
                <a:rPr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h</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sym typeface="Symbol" pitchFamily="18" charset="2"/>
                </a:rPr>
                <a:t> </a:t>
              </a:r>
              <a:endPar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endParaRPr>
            </a:p>
          </p:txBody>
        </p:sp>
        <p:sp>
          <p:nvSpPr>
            <p:cNvPr id="1100809" name="Rectangle 9"/>
            <p:cNvSpPr>
              <a:spLocks noChangeArrowheads="1"/>
            </p:cNvSpPr>
            <p:nvPr/>
          </p:nvSpPr>
          <p:spPr bwMode="auto">
            <a:xfrm>
              <a:off x="2848" y="2359"/>
              <a:ext cx="1086" cy="306"/>
            </a:xfrm>
            <a:prstGeom prst="rect">
              <a:avLst/>
            </a:prstGeom>
            <a:noFill/>
            <a:ln w="9525">
              <a:noFill/>
              <a:miter lim="800000"/>
              <a:headEnd/>
              <a:tailEnd/>
            </a:ln>
            <a:effectLst/>
          </p:spPr>
          <p:txBody>
            <a:bodyPr wrap="none">
              <a:spAutoFit/>
            </a:bodyPr>
            <a:lstStyle/>
            <a:p>
              <a:pPr>
                <a:defRPr/>
              </a:pP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光子动量：</a:t>
              </a:r>
              <a:endPar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endParaRPr>
            </a:p>
          </p:txBody>
        </p:sp>
      </p:grpSp>
      <p:sp>
        <p:nvSpPr>
          <p:cNvPr id="1100811" name="Rectangle 11"/>
          <p:cNvSpPr>
            <a:spLocks noChangeArrowheads="1"/>
          </p:cNvSpPr>
          <p:nvPr/>
        </p:nvSpPr>
        <p:spPr bwMode="auto">
          <a:xfrm>
            <a:off x="5580112" y="3835896"/>
            <a:ext cx="3456000" cy="457200"/>
          </a:xfrm>
          <a:prstGeom prst="rect">
            <a:avLst/>
          </a:prstGeom>
          <a:noFill/>
          <a:ln w="9525">
            <a:noFill/>
            <a:miter lim="800000"/>
            <a:headEnd/>
            <a:tailEnd/>
          </a:ln>
          <a:effectLst/>
        </p:spPr>
        <p:txBody>
          <a:bodyPr wrap="square">
            <a:spAutoFit/>
          </a:bodyPr>
          <a:lstStyle/>
          <a:p>
            <a:pPr algn="ctr">
              <a:defRPr/>
            </a:pPr>
            <a:r>
              <a:rPr kumimoji="1" lang="en-US" altLang="zh-CN" sz="2400" dirty="0">
                <a:solidFill>
                  <a:srgbClr val="000000"/>
                </a:solidFill>
                <a:latin typeface="Times New Roman" panose="02020603050405020304" pitchFamily="18" charset="0"/>
                <a:cs typeface="Times New Roman" panose="02020603050405020304" pitchFamily="18" charset="0"/>
              </a:rPr>
              <a:t>Albert Einstein</a:t>
            </a:r>
          </a:p>
        </p:txBody>
      </p:sp>
      <p:sp>
        <p:nvSpPr>
          <p:cNvPr id="36872" name="Rectangle 12"/>
          <p:cNvSpPr>
            <a:spLocks noGrp="1" noChangeArrowheads="1"/>
          </p:cNvSpPr>
          <p:nvPr>
            <p:ph type="title" idx="4294967295"/>
          </p:nvPr>
        </p:nvSpPr>
        <p:spPr>
          <a:xfrm>
            <a:off x="251520" y="315913"/>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13" name="矩形 12"/>
          <p:cNvSpPr/>
          <p:nvPr/>
        </p:nvSpPr>
        <p:spPr>
          <a:xfrm>
            <a:off x="488948" y="2708920"/>
            <a:ext cx="3139001" cy="492443"/>
          </a:xfrm>
          <a:prstGeom prst="rect">
            <a:avLst/>
          </a:prstGeom>
        </p:spPr>
        <p:txBody>
          <a:bodyPr wrap="none">
            <a:spAutoFit/>
          </a:bodyPr>
          <a:lstStyle/>
          <a:p>
            <a:pPr eaLnBrk="0" hangingPunct="0">
              <a:defRPr/>
            </a:pPr>
            <a:r>
              <a:rPr lang="en-US" altLang="zh-CN" sz="2600" b="1" dirty="0">
                <a:solidFill>
                  <a:srgbClr val="0000FF"/>
                </a:solidFill>
                <a:latin typeface="Times New Roman" panose="02020603050405020304" pitchFamily="18" charset="0"/>
                <a:ea typeface="华文仿宋" pitchFamily="2" charset="-122"/>
                <a:cs typeface="Times New Roman" panose="02020603050405020304" pitchFamily="18" charset="0"/>
              </a:rPr>
              <a:t>a) Einstein’</a:t>
            </a:r>
            <a:r>
              <a:rPr lang="zh-CN" altLang="en-US" sz="2600" b="1" dirty="0">
                <a:solidFill>
                  <a:srgbClr val="0000FF"/>
                </a:solidFill>
                <a:latin typeface="Times New Roman" panose="02020603050405020304" pitchFamily="18" charset="0"/>
                <a:ea typeface="华文仿宋" pitchFamily="2" charset="-122"/>
                <a:cs typeface="Times New Roman" panose="02020603050405020304" pitchFamily="18" charset="0"/>
              </a:rPr>
              <a:t>光电理论</a:t>
            </a:r>
          </a:p>
        </p:txBody>
      </p:sp>
      <p:sp>
        <p:nvSpPr>
          <p:cNvPr id="14" name="TextBox 13"/>
          <p:cNvSpPr txBox="1"/>
          <p:nvPr/>
        </p:nvSpPr>
        <p:spPr>
          <a:xfrm>
            <a:off x="304800" y="1124744"/>
            <a:ext cx="5533780" cy="144764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96000" indent="-396000" fontAlgn="auto">
              <a:lnSpc>
                <a:spcPct val="125000"/>
              </a:lnSpc>
              <a:spcBef>
                <a:spcPts val="0"/>
              </a:spcBef>
              <a:spcAft>
                <a:spcPts val="0"/>
              </a:spcAft>
              <a:buFont typeface="Arial" pitchFamily="34" charset="0"/>
              <a:buChar char="•"/>
              <a:defRPr/>
            </a:pPr>
            <a:r>
              <a:rPr kumimoji="1" lang="zh-CN" altLang="en-US" sz="2400" b="1" dirty="0">
                <a:solidFill>
                  <a:srgbClr val="FF0000"/>
                </a:solidFill>
                <a:effectLst>
                  <a:outerShdw blurRad="38100" dist="38100" dir="2700000" algn="tl">
                    <a:srgbClr val="FFFFFF"/>
                  </a:outerShdw>
                </a:effectLst>
                <a:latin typeface="华文仿宋" pitchFamily="2" charset="-122"/>
                <a:ea typeface="华文仿宋" pitchFamily="2" charset="-122"/>
              </a:rPr>
              <a:t>经典波动学说：</a:t>
            </a:r>
            <a:r>
              <a:rPr kumimoji="1" lang="zh-CN" altLang="en-US" sz="2400" b="1" dirty="0">
                <a:solidFill>
                  <a:srgbClr val="000000"/>
                </a:solidFill>
                <a:effectLst>
                  <a:outerShdw blurRad="38100" dist="38100" dir="2700000" algn="tl">
                    <a:srgbClr val="FFFFFF"/>
                  </a:outerShdw>
                </a:effectLst>
                <a:latin typeface="华文仿宋" pitchFamily="2" charset="-122"/>
                <a:ea typeface="华文仿宋" pitchFamily="2" charset="-122"/>
              </a:rPr>
              <a:t>光能依赖于光强，而不是频率</a:t>
            </a:r>
            <a:endParaRPr kumimoji="1" lang="en-US" altLang="zh-CN" sz="2400" b="1" dirty="0">
              <a:solidFill>
                <a:srgbClr val="000000"/>
              </a:solidFill>
              <a:effectLst>
                <a:outerShdw blurRad="38100" dist="38100" dir="2700000" algn="tl">
                  <a:srgbClr val="FFFFFF"/>
                </a:outerShdw>
              </a:effectLst>
              <a:latin typeface="华文仿宋" pitchFamily="2" charset="-122"/>
              <a:ea typeface="华文仿宋" pitchFamily="2" charset="-122"/>
            </a:endParaRPr>
          </a:p>
          <a:p>
            <a:pPr marL="396000" indent="-396000" fontAlgn="auto">
              <a:lnSpc>
                <a:spcPct val="125000"/>
              </a:lnSpc>
              <a:spcBef>
                <a:spcPts val="0"/>
              </a:spcBef>
              <a:spcAft>
                <a:spcPts val="0"/>
              </a:spcAft>
              <a:buFont typeface="Arial" pitchFamily="34" charset="0"/>
              <a:buChar char="•"/>
              <a:defRPr/>
            </a:pPr>
            <a:r>
              <a:rPr kumimoji="1" lang="zh-CN" altLang="en-US" sz="2400" b="1" dirty="0">
                <a:solidFill>
                  <a:srgbClr val="FF0000"/>
                </a:solidFill>
                <a:effectLst>
                  <a:outerShdw blurRad="38100" dist="38100" dir="2700000" algn="tl">
                    <a:srgbClr val="FFFFFF"/>
                  </a:outerShdw>
                </a:effectLst>
                <a:latin typeface="华文仿宋" pitchFamily="2" charset="-122"/>
                <a:ea typeface="华文仿宋" pitchFamily="2" charset="-122"/>
              </a:rPr>
              <a:t>光子假说：</a:t>
            </a:r>
            <a:r>
              <a:rPr kumimoji="1" lang="zh-CN" altLang="en-US" sz="2400" b="1" dirty="0">
                <a:solidFill>
                  <a:srgbClr val="000000"/>
                </a:solidFill>
                <a:effectLst>
                  <a:outerShdw blurRad="38100" dist="38100" dir="2700000" algn="tl">
                    <a:srgbClr val="FFFFFF"/>
                  </a:outerShdw>
                </a:effectLst>
                <a:latin typeface="华文仿宋" pitchFamily="2" charset="-122"/>
                <a:ea typeface="华文仿宋" pitchFamily="2" charset="-122"/>
              </a:rPr>
              <a:t>能量依赖于频率</a:t>
            </a:r>
          </a:p>
        </p:txBody>
      </p:sp>
      <p:graphicFrame>
        <p:nvGraphicFramePr>
          <p:cNvPr id="2" name="对象 1"/>
          <p:cNvGraphicFramePr>
            <a:graphicFrameLocks noChangeAspect="1"/>
          </p:cNvGraphicFramePr>
          <p:nvPr>
            <p:extLst>
              <p:ext uri="{D42A27DB-BD31-4B8C-83A1-F6EECF244321}">
                <p14:modId xmlns:p14="http://schemas.microsoft.com/office/powerpoint/2010/main" val="2473428168"/>
              </p:ext>
            </p:extLst>
          </p:nvPr>
        </p:nvGraphicFramePr>
        <p:xfrm>
          <a:off x="2699792" y="4941168"/>
          <a:ext cx="927166" cy="372641"/>
        </p:xfrm>
        <a:graphic>
          <a:graphicData uri="http://schemas.openxmlformats.org/presentationml/2006/ole">
            <mc:AlternateContent xmlns:mc="http://schemas.openxmlformats.org/markup-compatibility/2006">
              <mc:Choice xmlns:v="urn:schemas-microsoft-com:vml" Requires="v">
                <p:oleObj spid="_x0000_s168140" name="Equation" r:id="rId3" imgW="444240" imgH="177480" progId="Equation.DSMT4">
                  <p:embed/>
                </p:oleObj>
              </mc:Choice>
              <mc:Fallback>
                <p:oleObj name="Equation" r:id="rId3" imgW="444240" imgH="177480" progId="Equation.DSMT4">
                  <p:embed/>
                  <p:pic>
                    <p:nvPicPr>
                      <p:cNvPr id="0" name=""/>
                      <p:cNvPicPr/>
                      <p:nvPr/>
                    </p:nvPicPr>
                    <p:blipFill>
                      <a:blip r:embed="rId4"/>
                      <a:stretch>
                        <a:fillRect/>
                      </a:stretch>
                    </p:blipFill>
                    <p:spPr>
                      <a:xfrm>
                        <a:off x="2699792" y="4941168"/>
                        <a:ext cx="927166" cy="372641"/>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443D7B08-9B4C-4D5B-8BD9-6E6309B43F6D}"/>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6531" r="5870"/>
          <a:stretch/>
        </p:blipFill>
        <p:spPr>
          <a:xfrm>
            <a:off x="5580112" y="1599199"/>
            <a:ext cx="3456000" cy="2215888"/>
          </a:xfrm>
          <a:prstGeom prst="rect">
            <a:avLst/>
          </a:prstGeom>
        </p:spPr>
      </p:pic>
    </p:spTree>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2.2.1.2  </a:t>
            </a:r>
            <a:r>
              <a:rPr lang="zh-CN" altLang="en-US" dirty="0"/>
              <a:t>现代原子结构理论</a:t>
            </a:r>
            <a:endParaRPr lang="zh-CN" altLang="en-US" dirty="0">
              <a:latin typeface="黑体" pitchFamily="49" charset="-122"/>
            </a:endParaRPr>
          </a:p>
        </p:txBody>
      </p:sp>
      <p:sp>
        <p:nvSpPr>
          <p:cNvPr id="10245" name="Rectangle 3"/>
          <p:cNvSpPr>
            <a:spLocks noGrp="1" noChangeArrowheads="1"/>
          </p:cNvSpPr>
          <p:nvPr>
            <p:ph idx="1"/>
          </p:nvPr>
        </p:nvSpPr>
        <p:spPr>
          <a:xfrm>
            <a:off x="539552" y="1541229"/>
            <a:ext cx="7988300" cy="1600200"/>
          </a:xfrm>
        </p:spPr>
        <p:txBody>
          <a:bodyPr>
            <a:normAutofit/>
          </a:bodyPr>
          <a:lstStyle/>
          <a:p>
            <a:pPr indent="0" eaLnBrk="1" hangingPunct="1">
              <a:buFontTx/>
              <a:buNone/>
              <a:defRPr/>
            </a:pPr>
            <a:r>
              <a:rPr lang="zh-CN" altLang="en-US" dirty="0">
                <a:effectLst/>
                <a:latin typeface="Times New Roman" panose="02020603050405020304" pitchFamily="18" charset="0"/>
                <a:ea typeface="仿宋" pitchFamily="49" charset="-122"/>
                <a:cs typeface="Times New Roman" panose="02020603050405020304" pitchFamily="18" charset="0"/>
              </a:rPr>
              <a:t>1924年法国物理学家德布罗意</a:t>
            </a:r>
            <a:r>
              <a:rPr lang="en-US" altLang="zh-CN" dirty="0">
                <a:effectLst/>
                <a:latin typeface="Times New Roman" panose="02020603050405020304" pitchFamily="18" charset="0"/>
                <a:ea typeface="仿宋" pitchFamily="49" charset="-122"/>
                <a:cs typeface="Times New Roman" panose="02020603050405020304" pitchFamily="18" charset="0"/>
              </a:rPr>
              <a:t>(de Broglie)</a:t>
            </a:r>
            <a:r>
              <a:rPr lang="zh-CN" altLang="en-US" dirty="0">
                <a:effectLst/>
                <a:latin typeface="Times New Roman" panose="02020603050405020304" pitchFamily="18" charset="0"/>
                <a:ea typeface="仿宋" pitchFamily="49" charset="-122"/>
                <a:cs typeface="Times New Roman" panose="02020603050405020304" pitchFamily="18" charset="0"/>
              </a:rPr>
              <a:t>提出了物质波的概念。物质波的波长</a:t>
            </a:r>
            <a:r>
              <a:rPr lang="zh-CN" altLang="en-US" i="1" dirty="0">
                <a:effectLst/>
                <a:latin typeface="Times New Roman" panose="02020603050405020304" pitchFamily="18" charset="0"/>
                <a:ea typeface="仿宋" pitchFamily="49" charset="-122"/>
                <a:cs typeface="Times New Roman" panose="02020603050405020304" pitchFamily="18" charset="0"/>
                <a:sym typeface="Symbol" pitchFamily="18" charset="2"/>
              </a:rPr>
              <a:t></a:t>
            </a:r>
            <a:r>
              <a:rPr lang="zh-CN" altLang="en-US" dirty="0">
                <a:effectLst/>
                <a:latin typeface="Times New Roman" panose="02020603050405020304" pitchFamily="18" charset="0"/>
                <a:ea typeface="仿宋" pitchFamily="49" charset="-122"/>
                <a:cs typeface="Times New Roman" panose="02020603050405020304" pitchFamily="18" charset="0"/>
                <a:sym typeface="Symbol" pitchFamily="18" charset="2"/>
              </a:rPr>
              <a:t>有</a:t>
            </a:r>
            <a:endParaRPr lang="zh-CN" altLang="en-US" dirty="0">
              <a:effectLst/>
              <a:latin typeface="Times New Roman" panose="02020603050405020304" pitchFamily="18" charset="0"/>
              <a:ea typeface="仿宋" pitchFamily="49" charset="-122"/>
              <a:cs typeface="Times New Roman" panose="02020603050405020304" pitchFamily="18" charset="0"/>
            </a:endParaRPr>
          </a:p>
        </p:txBody>
      </p:sp>
      <p:graphicFrame>
        <p:nvGraphicFramePr>
          <p:cNvPr id="37892" name="Object 8"/>
          <p:cNvGraphicFramePr>
            <a:graphicFrameLocks noChangeAspect="1"/>
          </p:cNvGraphicFramePr>
          <p:nvPr>
            <p:extLst>
              <p:ext uri="{D42A27DB-BD31-4B8C-83A1-F6EECF244321}">
                <p14:modId xmlns:p14="http://schemas.microsoft.com/office/powerpoint/2010/main" val="622160779"/>
              </p:ext>
            </p:extLst>
          </p:nvPr>
        </p:nvGraphicFramePr>
        <p:xfrm>
          <a:off x="971600" y="2852936"/>
          <a:ext cx="1981200" cy="911225"/>
        </p:xfrm>
        <a:graphic>
          <a:graphicData uri="http://schemas.openxmlformats.org/presentationml/2006/ole">
            <mc:AlternateContent xmlns:mc="http://schemas.openxmlformats.org/markup-compatibility/2006">
              <mc:Choice xmlns:v="urn:schemas-microsoft-com:vml" Requires="v">
                <p:oleObj spid="_x0000_s38103" name="Equation" r:id="rId3" imgW="495085" imgH="393529" progId="Equation.DSMT4">
                  <p:embed/>
                </p:oleObj>
              </mc:Choice>
              <mc:Fallback>
                <p:oleObj name="Equation" r:id="rId3" imgW="495085" imgH="393529"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852936"/>
                        <a:ext cx="19812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3" name="Text Box 11"/>
          <p:cNvSpPr txBox="1">
            <a:spLocks noChangeArrowheads="1"/>
          </p:cNvSpPr>
          <p:nvPr/>
        </p:nvSpPr>
        <p:spPr bwMode="auto">
          <a:xfrm>
            <a:off x="755576" y="4005064"/>
            <a:ext cx="2952328" cy="190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nSpc>
                <a:spcPct val="110000"/>
              </a:lnSpc>
              <a:spcBef>
                <a:spcPct val="50000"/>
              </a:spcBef>
              <a:buClrTx/>
              <a:buSzTx/>
              <a:buFontTx/>
              <a:buNone/>
            </a:pPr>
            <a:r>
              <a:rPr kumimoji="1" lang="en-US" altLang="zh-CN" b="0" i="1" dirty="0">
                <a:solidFill>
                  <a:srgbClr val="FF0000"/>
                </a:solidFill>
                <a:latin typeface="Times New Roman" panose="02020603050405020304" pitchFamily="18" charset="0"/>
                <a:ea typeface="仿宋" pitchFamily="49" charset="-122"/>
                <a:cs typeface="Times New Roman" panose="02020603050405020304" pitchFamily="18" charset="0"/>
              </a:rPr>
              <a:t>m</a:t>
            </a:r>
            <a:r>
              <a:rPr kumimoji="1" lang="zh-CN" altLang="en-US" b="0" dirty="0">
                <a:latin typeface="Times New Roman" panose="02020603050405020304" pitchFamily="18" charset="0"/>
                <a:ea typeface="仿宋" pitchFamily="49" charset="-122"/>
                <a:cs typeface="Times New Roman" panose="02020603050405020304" pitchFamily="18" charset="0"/>
              </a:rPr>
              <a:t>为微粒的质量</a:t>
            </a:r>
            <a:endParaRPr kumimoji="1" lang="en-US" altLang="zh-CN" b="0" dirty="0">
              <a:latin typeface="Times New Roman" panose="02020603050405020304" pitchFamily="18" charset="0"/>
              <a:ea typeface="仿宋" pitchFamily="49" charset="-122"/>
              <a:cs typeface="Times New Roman" panose="02020603050405020304" pitchFamily="18" charset="0"/>
            </a:endParaRPr>
          </a:p>
          <a:p>
            <a:pPr>
              <a:lnSpc>
                <a:spcPct val="110000"/>
              </a:lnSpc>
              <a:spcBef>
                <a:spcPct val="50000"/>
              </a:spcBef>
              <a:buClrTx/>
              <a:buSzTx/>
              <a:buFontTx/>
              <a:buNone/>
            </a:pPr>
            <a:r>
              <a:rPr kumimoji="1" lang="en-US" altLang="zh-CN" b="0" i="1" dirty="0">
                <a:solidFill>
                  <a:srgbClr val="FF0000"/>
                </a:solidFill>
                <a:latin typeface="Times New Roman" panose="02020603050405020304" pitchFamily="18" charset="0"/>
                <a:ea typeface="仿宋" pitchFamily="49" charset="-122"/>
                <a:cs typeface="Times New Roman" panose="02020603050405020304" pitchFamily="18" charset="0"/>
              </a:rPr>
              <a:t>v</a:t>
            </a:r>
            <a:r>
              <a:rPr kumimoji="1" lang="zh-CN" altLang="en-US" b="0" dirty="0">
                <a:latin typeface="Times New Roman" panose="02020603050405020304" pitchFamily="18" charset="0"/>
                <a:ea typeface="仿宋" pitchFamily="49" charset="-122"/>
                <a:cs typeface="Times New Roman" panose="02020603050405020304" pitchFamily="18" charset="0"/>
              </a:rPr>
              <a:t>为其运动速度</a:t>
            </a:r>
            <a:endParaRPr kumimoji="1" lang="en-US" altLang="zh-CN" b="0" dirty="0">
              <a:latin typeface="Times New Roman" panose="02020603050405020304" pitchFamily="18" charset="0"/>
              <a:ea typeface="仿宋" pitchFamily="49" charset="-122"/>
              <a:cs typeface="Times New Roman" panose="02020603050405020304" pitchFamily="18" charset="0"/>
            </a:endParaRPr>
          </a:p>
          <a:p>
            <a:pPr>
              <a:lnSpc>
                <a:spcPct val="110000"/>
              </a:lnSpc>
              <a:spcBef>
                <a:spcPct val="50000"/>
              </a:spcBef>
              <a:buClrTx/>
              <a:buSzTx/>
              <a:buFontTx/>
              <a:buNone/>
            </a:pPr>
            <a:r>
              <a:rPr kumimoji="1" lang="en-US" altLang="zh-CN" b="0" i="1" dirty="0">
                <a:solidFill>
                  <a:srgbClr val="FF0000"/>
                </a:solidFill>
                <a:latin typeface="Times New Roman" panose="02020603050405020304" pitchFamily="18" charset="0"/>
                <a:ea typeface="仿宋" pitchFamily="49" charset="-122"/>
                <a:cs typeface="Times New Roman" panose="02020603050405020304" pitchFamily="18" charset="0"/>
              </a:rPr>
              <a:t>h</a:t>
            </a:r>
            <a:r>
              <a:rPr kumimoji="1" lang="zh-CN" altLang="en-US" b="0" dirty="0">
                <a:latin typeface="Times New Roman" panose="02020603050405020304" pitchFamily="18" charset="0"/>
                <a:ea typeface="仿宋" pitchFamily="49" charset="-122"/>
                <a:cs typeface="Times New Roman" panose="02020603050405020304" pitchFamily="18" charset="0"/>
              </a:rPr>
              <a:t>为普朗克常数</a:t>
            </a:r>
          </a:p>
        </p:txBody>
      </p:sp>
      <p:sp>
        <p:nvSpPr>
          <p:cNvPr id="11" name="矩形 10"/>
          <p:cNvSpPr/>
          <p:nvPr/>
        </p:nvSpPr>
        <p:spPr>
          <a:xfrm>
            <a:off x="381023" y="1049104"/>
            <a:ext cx="3351213" cy="492443"/>
          </a:xfrm>
          <a:prstGeom prst="rect">
            <a:avLst/>
          </a:prstGeom>
        </p:spPr>
        <p:txBody>
          <a:bodyPr>
            <a:spAutoFit/>
          </a:bodyPr>
          <a:lstStyle/>
          <a:p>
            <a:pPr>
              <a:defRPr/>
            </a:pPr>
            <a:r>
              <a:rPr lang="en-US" altLang="zh-CN" sz="2600" b="1" dirty="0">
                <a:solidFill>
                  <a:srgbClr val="0000FF"/>
                </a:solidFill>
                <a:latin typeface="Times New Roman" panose="02020603050405020304" pitchFamily="18" charset="0"/>
                <a:ea typeface="华文仿宋" pitchFamily="2" charset="-122"/>
                <a:cs typeface="Times New Roman" panose="02020603050405020304" pitchFamily="18" charset="0"/>
              </a:rPr>
              <a:t>b) </a:t>
            </a:r>
            <a:r>
              <a:rPr lang="zh-CN" altLang="en-US" sz="2600" b="1" dirty="0">
                <a:solidFill>
                  <a:srgbClr val="0000FF"/>
                </a:solidFill>
                <a:latin typeface="Times New Roman" panose="02020603050405020304" pitchFamily="18" charset="0"/>
                <a:ea typeface="华文仿宋" pitchFamily="2" charset="-122"/>
                <a:cs typeface="Times New Roman" panose="02020603050405020304" pitchFamily="18" charset="0"/>
              </a:rPr>
              <a:t>物质的波粒二象性</a:t>
            </a:r>
            <a:endParaRPr lang="en-US" altLang="zh-CN" sz="2600" b="1" dirty="0">
              <a:solidFill>
                <a:srgbClr val="0000FF"/>
              </a:solidFill>
              <a:latin typeface="Times New Roman" panose="02020603050405020304" pitchFamily="18" charset="0"/>
              <a:ea typeface="华文仿宋"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02C12F9A-6D4D-4DF5-864A-BC3B0E97B45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900671" y="3792240"/>
            <a:ext cx="1921007" cy="2505542"/>
          </a:xfrm>
          <a:prstGeom prst="rect">
            <a:avLst/>
          </a:prstGeom>
        </p:spPr>
      </p:pic>
      <p:pic>
        <p:nvPicPr>
          <p:cNvPr id="10" name="图片 9">
            <a:extLst>
              <a:ext uri="{FF2B5EF4-FFF2-40B4-BE49-F238E27FC236}">
                <a16:creationId xmlns:a16="http://schemas.microsoft.com/office/drawing/2014/main" id="{97161888-5C05-4B56-A4F2-209EE1CF59D1}"/>
              </a:ext>
            </a:extLst>
          </p:cNvPr>
          <p:cNvPicPr>
            <a:picLocks noChangeAspect="1"/>
          </p:cNvPicPr>
          <p:nvPr/>
        </p:nvPicPr>
        <p:blipFill>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816899" y="2492896"/>
            <a:ext cx="1152128" cy="1132377"/>
          </a:xfrm>
          <a:prstGeom prst="rect">
            <a:avLst/>
          </a:prstGeom>
        </p:spPr>
      </p:pic>
      <p:sp>
        <p:nvSpPr>
          <p:cNvPr id="12" name="矩形 11">
            <a:extLst>
              <a:ext uri="{FF2B5EF4-FFF2-40B4-BE49-F238E27FC236}">
                <a16:creationId xmlns:a16="http://schemas.microsoft.com/office/drawing/2014/main" id="{31CA9263-5398-4035-9377-24E65CD19FE9}"/>
              </a:ext>
            </a:extLst>
          </p:cNvPr>
          <p:cNvSpPr/>
          <p:nvPr/>
        </p:nvSpPr>
        <p:spPr>
          <a:xfrm>
            <a:off x="3816899" y="3546699"/>
            <a:ext cx="5472609" cy="400110"/>
          </a:xfrm>
          <a:prstGeom prst="rect">
            <a:avLst/>
          </a:prstGeom>
        </p:spPr>
        <p:txBody>
          <a:bodyPr wrap="square">
            <a:spAutoFit/>
          </a:bodyPr>
          <a:lstStyle/>
          <a:p>
            <a:r>
              <a:rPr lang="en-US" altLang="zh-CN" sz="2000" dirty="0">
                <a:solidFill>
                  <a:srgbClr val="0000FF"/>
                </a:solidFill>
              </a:rPr>
              <a:t>“his discovery of the wave nature of electrons”</a:t>
            </a:r>
            <a:endParaRPr lang="zh-CN" altLang="en-US" sz="2000" dirty="0">
              <a:solidFill>
                <a:srgbClr val="0000FF"/>
              </a:solidFill>
            </a:endParaRPr>
          </a:p>
        </p:txBody>
      </p:sp>
      <p:sp>
        <p:nvSpPr>
          <p:cNvPr id="13" name="矩形 12">
            <a:extLst>
              <a:ext uri="{FF2B5EF4-FFF2-40B4-BE49-F238E27FC236}">
                <a16:creationId xmlns:a16="http://schemas.microsoft.com/office/drawing/2014/main" id="{DF652386-7F64-45CE-A810-80C3AC501B55}"/>
              </a:ext>
            </a:extLst>
          </p:cNvPr>
          <p:cNvSpPr/>
          <p:nvPr/>
        </p:nvSpPr>
        <p:spPr>
          <a:xfrm>
            <a:off x="4791197" y="3225163"/>
            <a:ext cx="4139953" cy="400110"/>
          </a:xfrm>
          <a:prstGeom prst="rect">
            <a:avLst/>
          </a:prstGeom>
        </p:spPr>
        <p:txBody>
          <a:bodyPr wrap="square">
            <a:spAutoFit/>
          </a:bodyPr>
          <a:lstStyle/>
          <a:p>
            <a:r>
              <a:rPr lang="en-US" altLang="zh-CN" sz="2000" dirty="0">
                <a:solidFill>
                  <a:srgbClr val="FF0000"/>
                </a:solidFill>
              </a:rPr>
              <a:t>The Noble Prize in Physics 1929</a:t>
            </a:r>
            <a:endParaRPr lang="zh-CN" altLang="en-US" sz="2000" dirty="0">
              <a:solidFill>
                <a:srgbClr val="FF0000"/>
              </a:solidFill>
            </a:endParaRPr>
          </a:p>
        </p:txBody>
      </p:sp>
      <p:sp>
        <p:nvSpPr>
          <p:cNvPr id="14" name="矩形 13">
            <a:extLst>
              <a:ext uri="{FF2B5EF4-FFF2-40B4-BE49-F238E27FC236}">
                <a16:creationId xmlns:a16="http://schemas.microsoft.com/office/drawing/2014/main" id="{B2139B46-624A-4360-93AB-DBB41F1CF0A1}"/>
              </a:ext>
            </a:extLst>
          </p:cNvPr>
          <p:cNvSpPr/>
          <p:nvPr/>
        </p:nvSpPr>
        <p:spPr>
          <a:xfrm>
            <a:off x="4360358" y="6309320"/>
            <a:ext cx="4499520" cy="400110"/>
          </a:xfrm>
          <a:prstGeom prst="rect">
            <a:avLst/>
          </a:prstGeom>
        </p:spPr>
        <p:txBody>
          <a:bodyPr wrap="square">
            <a:spAutoFit/>
          </a:bodyPr>
          <a:lstStyle/>
          <a:p>
            <a:r>
              <a:rPr lang="en-US" altLang="zh-CN" sz="2000" dirty="0">
                <a:solidFill>
                  <a:srgbClr val="0000FF"/>
                </a:solidFill>
              </a:rPr>
              <a:t>Louis de Broglie, 1892-1987, France</a:t>
            </a:r>
            <a:endParaRPr lang="zh-CN" altLang="en-US" sz="2000" dirty="0">
              <a:solidFill>
                <a:srgbClr val="0000FF"/>
              </a:solidFill>
            </a:endParaRPr>
          </a:p>
        </p:txBody>
      </p:sp>
    </p:spTree>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8" name="Rectangle 4"/>
          <p:cNvSpPr>
            <a:spLocks noChangeArrowheads="1"/>
          </p:cNvSpPr>
          <p:nvPr/>
        </p:nvSpPr>
        <p:spPr bwMode="auto">
          <a:xfrm>
            <a:off x="3178150" y="2125966"/>
            <a:ext cx="2401962" cy="523220"/>
          </a:xfrm>
          <a:prstGeom prst="rect">
            <a:avLst/>
          </a:prstGeom>
          <a:noFill/>
          <a:ln w="9525">
            <a:noFill/>
            <a:miter lim="800000"/>
            <a:headEnd/>
            <a:tailEnd/>
          </a:ln>
          <a:effectLst/>
        </p:spPr>
        <p:txBody>
          <a:bodyPr wrap="square">
            <a:spAutoFit/>
          </a:bodyPr>
          <a:lstStyle/>
          <a:p>
            <a:pPr algn="ctr">
              <a:spcBef>
                <a:spcPct val="50000"/>
              </a:spcBef>
              <a:buClr>
                <a:schemeClr val="hlink"/>
              </a:buClr>
              <a:buSzPct val="65000"/>
              <a:buFont typeface="Wingdings" pitchFamily="2" charset="2"/>
              <a:buNone/>
              <a:defRPr/>
            </a:pPr>
            <a:r>
              <a:rPr lang="el-GR" altLang="zh-CN" sz="2800" b="1" i="1" dirty="0">
                <a:solidFill>
                  <a:srgbClr val="FF0000"/>
                </a:solidFill>
                <a:latin typeface="Times New Roman" pitchFamily="18" charset="0"/>
                <a:ea typeface="仿宋_GB2312" pitchFamily="49" charset="-122"/>
              </a:rPr>
              <a:t>λ </a:t>
            </a:r>
            <a:r>
              <a:rPr lang="en-US" altLang="zh-CN" sz="2800" b="1" i="1" dirty="0">
                <a:solidFill>
                  <a:srgbClr val="FF0000"/>
                </a:solidFill>
                <a:latin typeface="Times New Roman" pitchFamily="18" charset="0"/>
                <a:ea typeface="仿宋_GB2312" pitchFamily="49" charset="-122"/>
              </a:rPr>
              <a:t>= </a:t>
            </a:r>
            <a:r>
              <a:rPr lang="en-US" altLang="zh-CN" sz="2800" b="1" i="1" dirty="0">
                <a:solidFill>
                  <a:srgbClr val="FF0000"/>
                </a:solidFill>
                <a:latin typeface="Times New Roman" pitchFamily="18" charset="0"/>
              </a:rPr>
              <a:t>h</a:t>
            </a:r>
            <a:r>
              <a:rPr lang="en-US" altLang="zh-CN" sz="2800" b="1" dirty="0">
                <a:solidFill>
                  <a:srgbClr val="FF0000"/>
                </a:solidFill>
                <a:latin typeface="Times New Roman" pitchFamily="18" charset="0"/>
                <a:ea typeface="仿宋_GB2312" pitchFamily="49" charset="-122"/>
              </a:rPr>
              <a:t>/</a:t>
            </a:r>
            <a:r>
              <a:rPr lang="en-US" altLang="zh-CN" sz="2800" b="1" i="1" dirty="0" err="1">
                <a:solidFill>
                  <a:srgbClr val="FF0000"/>
                </a:solidFill>
                <a:latin typeface="Times New Roman" pitchFamily="18" charset="0"/>
                <a:ea typeface="仿宋_GB2312" pitchFamily="49" charset="-122"/>
              </a:rPr>
              <a:t>m</a:t>
            </a:r>
            <a:r>
              <a:rPr lang="en-US" altLang="zh-CN" sz="2800" b="1" dirty="0" err="1">
                <a:solidFill>
                  <a:srgbClr val="FF0000"/>
                </a:solidFill>
                <a:latin typeface="Times New Roman" pitchFamily="18" charset="0"/>
                <a:ea typeface="仿宋_GB2312" pitchFamily="49" charset="-122"/>
              </a:rPr>
              <a:t>·</a:t>
            </a:r>
            <a:r>
              <a:rPr lang="en-US" altLang="zh-CN" sz="2800" b="1" i="1" dirty="0" err="1">
                <a:solidFill>
                  <a:srgbClr val="FF0000"/>
                </a:solidFill>
                <a:latin typeface="Times New Roman" pitchFamily="18" charset="0"/>
                <a:ea typeface="仿宋_GB2312" pitchFamily="49" charset="-122"/>
              </a:rPr>
              <a:t>c</a:t>
            </a:r>
            <a:endParaRPr kumimoji="1" lang="en-US" altLang="zh-CN" sz="2800" b="1" i="1" dirty="0">
              <a:solidFill>
                <a:srgbClr val="FF0000"/>
              </a:solidFill>
              <a:latin typeface="Times New Roman" pitchFamily="18" charset="0"/>
            </a:endParaRPr>
          </a:p>
        </p:txBody>
      </p:sp>
      <p:sp>
        <p:nvSpPr>
          <p:cNvPr id="1106949" name="Rectangle 5"/>
          <p:cNvSpPr>
            <a:spLocks noChangeArrowheads="1"/>
          </p:cNvSpPr>
          <p:nvPr/>
        </p:nvSpPr>
        <p:spPr bwMode="auto">
          <a:xfrm>
            <a:off x="3095600" y="2651428"/>
            <a:ext cx="3276600" cy="1569660"/>
          </a:xfrm>
          <a:prstGeom prst="rect">
            <a:avLst/>
          </a:prstGeom>
          <a:noFill/>
          <a:ln w="9525">
            <a:noFill/>
            <a:miter lim="800000"/>
            <a:headEnd/>
            <a:tailEnd/>
          </a:ln>
          <a:effectLst/>
        </p:spPr>
        <p:txBody>
          <a:bodyPr>
            <a:spAutoFit/>
          </a:bodyPr>
          <a:lstStyle/>
          <a:p>
            <a:pPr eaLnBrk="0" hangingPunct="0">
              <a:spcBef>
                <a:spcPct val="50000"/>
              </a:spcBef>
              <a:defRPr/>
            </a:pPr>
            <a:r>
              <a:rPr kumimoji="1" lang="en-GB" altLang="zh-CN" sz="2400" b="1" i="1" dirty="0">
                <a:solidFill>
                  <a:srgbClr val="000000"/>
                </a:solidFill>
                <a:latin typeface="Times New Roman" pitchFamily="18" charset="0"/>
                <a:ea typeface="楷体_GB2312" pitchFamily="49" charset="-122"/>
              </a:rPr>
              <a:t>m ---</a:t>
            </a:r>
            <a:r>
              <a:rPr kumimoji="1" lang="zh-CN" altLang="en-US" sz="2400" b="1" dirty="0">
                <a:solidFill>
                  <a:srgbClr val="000000"/>
                </a:solidFill>
                <a:latin typeface="Times New Roman" pitchFamily="18" charset="0"/>
                <a:ea typeface="楷体_GB2312" pitchFamily="49" charset="-122"/>
              </a:rPr>
              <a:t>为微粒的质量</a:t>
            </a:r>
          </a:p>
          <a:p>
            <a:pPr eaLnBrk="0" hangingPunct="0">
              <a:spcBef>
                <a:spcPct val="50000"/>
              </a:spcBef>
              <a:defRPr/>
            </a:pPr>
            <a:r>
              <a:rPr kumimoji="1" lang="zh-CN" altLang="en-US" sz="2400" b="1" i="1" dirty="0">
                <a:solidFill>
                  <a:srgbClr val="000000"/>
                </a:solidFill>
                <a:latin typeface="Times New Roman" pitchFamily="18" charset="0"/>
                <a:ea typeface="楷体_GB2312" pitchFamily="49" charset="-122"/>
                <a:sym typeface="Symbol" pitchFamily="18" charset="2"/>
              </a:rPr>
              <a:t> </a:t>
            </a:r>
            <a:r>
              <a:rPr kumimoji="1" lang="en-GB" altLang="zh-CN" sz="2400" b="1" i="1" dirty="0">
                <a:solidFill>
                  <a:srgbClr val="000000"/>
                </a:solidFill>
                <a:latin typeface="Times New Roman" pitchFamily="18" charset="0"/>
                <a:ea typeface="楷体_GB2312" pitchFamily="49" charset="-122"/>
              </a:rPr>
              <a:t>---</a:t>
            </a:r>
            <a:r>
              <a:rPr kumimoji="1" lang="zh-CN" altLang="en-US" sz="2400" b="1" dirty="0">
                <a:solidFill>
                  <a:srgbClr val="000000"/>
                </a:solidFill>
                <a:latin typeface="Times New Roman" pitchFamily="18" charset="0"/>
                <a:ea typeface="楷体_GB2312" pitchFamily="49" charset="-122"/>
              </a:rPr>
              <a:t>为其运动速度</a:t>
            </a:r>
          </a:p>
          <a:p>
            <a:pPr eaLnBrk="0" hangingPunct="0">
              <a:spcBef>
                <a:spcPct val="50000"/>
              </a:spcBef>
              <a:defRPr/>
            </a:pPr>
            <a:r>
              <a:rPr kumimoji="1" lang="en-GB" altLang="zh-CN" sz="2400" b="1" i="1" dirty="0">
                <a:solidFill>
                  <a:srgbClr val="000000"/>
                </a:solidFill>
                <a:latin typeface="Times New Roman" pitchFamily="18" charset="0"/>
                <a:ea typeface="楷体_GB2312" pitchFamily="49" charset="-122"/>
              </a:rPr>
              <a:t>h ---</a:t>
            </a:r>
            <a:r>
              <a:rPr kumimoji="1" lang="zh-CN" altLang="en-US" sz="2400" b="1" dirty="0">
                <a:solidFill>
                  <a:srgbClr val="000000"/>
                </a:solidFill>
                <a:latin typeface="Times New Roman" pitchFamily="18" charset="0"/>
                <a:ea typeface="楷体_GB2312" pitchFamily="49" charset="-122"/>
              </a:rPr>
              <a:t>为普朗克常数</a:t>
            </a:r>
            <a:endParaRPr lang="zh-CN" altLang="en-US" sz="2400" b="1" dirty="0">
              <a:solidFill>
                <a:srgbClr val="000000"/>
              </a:solidFill>
              <a:latin typeface="Times New Roman" pitchFamily="18" charset="0"/>
              <a:ea typeface="楷体_GB2312" pitchFamily="49" charset="-122"/>
            </a:endParaRPr>
          </a:p>
        </p:txBody>
      </p:sp>
      <p:sp>
        <p:nvSpPr>
          <p:cNvPr id="1106950" name="Rectangle 6"/>
          <p:cNvSpPr>
            <a:spLocks noChangeArrowheads="1"/>
          </p:cNvSpPr>
          <p:nvPr/>
        </p:nvSpPr>
        <p:spPr bwMode="auto">
          <a:xfrm>
            <a:off x="323850" y="1052513"/>
            <a:ext cx="8134350" cy="940963"/>
          </a:xfrm>
          <a:prstGeom prst="rect">
            <a:avLst/>
          </a:prstGeom>
          <a:noFill/>
          <a:ln w="9525">
            <a:noFill/>
            <a:miter lim="800000"/>
            <a:headEnd/>
            <a:tailEnd/>
          </a:ln>
          <a:effectLst/>
        </p:spPr>
        <p:txBody>
          <a:bodyPr>
            <a:spAutoFit/>
          </a:bodyPr>
          <a:lstStyle/>
          <a:p>
            <a:pPr>
              <a:lnSpc>
                <a:spcPct val="120000"/>
              </a:lnSpc>
              <a:spcBef>
                <a:spcPct val="20000"/>
              </a:spcBef>
              <a:buClr>
                <a:schemeClr val="folHlink"/>
              </a:buClr>
              <a:buSzPct val="60000"/>
              <a:buFont typeface="Wingdings" pitchFamily="2" charset="2"/>
              <a:buNone/>
              <a:defRPr/>
            </a:pPr>
            <a:r>
              <a:rPr lang="zh-CN" altLang="en-US" sz="2400" b="1" dirty="0">
                <a:solidFill>
                  <a:srgbClr val="000000"/>
                </a:solidFill>
                <a:latin typeface="Times New Roman" pitchFamily="18" charset="0"/>
                <a:ea typeface="楷体_GB2312" pitchFamily="49" charset="-122"/>
              </a:rPr>
              <a:t>     </a:t>
            </a:r>
            <a:r>
              <a:rPr lang="en-US" altLang="zh-CN" sz="2400" b="1" dirty="0">
                <a:solidFill>
                  <a:srgbClr val="000000"/>
                </a:solidFill>
                <a:latin typeface="Times New Roman" pitchFamily="18" charset="0"/>
                <a:ea typeface="楷体_GB2312" pitchFamily="49" charset="-122"/>
              </a:rPr>
              <a:t>De </a:t>
            </a:r>
            <a:r>
              <a:rPr lang="en-US" altLang="zh-CN" sz="2400" b="1" dirty="0" err="1">
                <a:solidFill>
                  <a:srgbClr val="000000"/>
                </a:solidFill>
                <a:latin typeface="Times New Roman" pitchFamily="18" charset="0"/>
                <a:ea typeface="楷体_GB2312" pitchFamily="49" charset="-122"/>
              </a:rPr>
              <a:t>broglie</a:t>
            </a:r>
            <a:r>
              <a:rPr lang="zh-CN" altLang="en-US" sz="2400" b="1" dirty="0">
                <a:latin typeface="Times New Roman" pitchFamily="18" charset="0"/>
                <a:ea typeface="楷体_GB2312" pitchFamily="49" charset="-122"/>
              </a:rPr>
              <a:t>提出，电子、质子、中子、原子、分子、离子等实物粒子的波长服从：</a:t>
            </a:r>
          </a:p>
        </p:txBody>
      </p:sp>
      <p:sp>
        <p:nvSpPr>
          <p:cNvPr id="1106951" name="Rectangle 7"/>
          <p:cNvSpPr>
            <a:spLocks noChangeArrowheads="1"/>
          </p:cNvSpPr>
          <p:nvPr/>
        </p:nvSpPr>
        <p:spPr bwMode="auto">
          <a:xfrm>
            <a:off x="251520" y="4572000"/>
            <a:ext cx="8784976" cy="1633460"/>
          </a:xfrm>
          <a:prstGeom prst="rect">
            <a:avLst/>
          </a:prstGeom>
          <a:noFill/>
          <a:ln w="9525">
            <a:noFill/>
            <a:miter lim="800000"/>
            <a:headEnd/>
            <a:tailEnd/>
          </a:ln>
          <a:effectLst/>
        </p:spPr>
        <p:txBody>
          <a:bodyPr wrap="square">
            <a:spAutoFit/>
          </a:bodyPr>
          <a:lstStyle/>
          <a:p>
            <a:pPr indent="450850">
              <a:lnSpc>
                <a:spcPct val="130000"/>
              </a:lnSpc>
              <a:spcBef>
                <a:spcPct val="20000"/>
              </a:spcBef>
              <a:buClr>
                <a:schemeClr val="folHlink"/>
              </a:buClr>
              <a:buSzPct val="60000"/>
              <a:buFont typeface="Wingdings" pitchFamily="2" charset="2"/>
              <a:buNone/>
              <a:defRPr/>
            </a:pPr>
            <a:r>
              <a:rPr lang="zh-CN" altLang="en-US" sz="2400" b="1" dirty="0">
                <a:solidFill>
                  <a:srgbClr val="000000"/>
                </a:solidFill>
                <a:latin typeface="Times New Roman" pitchFamily="18" charset="0"/>
                <a:ea typeface="楷体_GB2312" pitchFamily="49" charset="-122"/>
              </a:rPr>
              <a:t> </a:t>
            </a:r>
            <a:r>
              <a:rPr lang="en-US" altLang="zh-CN" sz="2400" b="1" dirty="0">
                <a:solidFill>
                  <a:srgbClr val="000000"/>
                </a:solidFill>
                <a:latin typeface="Times New Roman" pitchFamily="18" charset="0"/>
                <a:ea typeface="楷体_GB2312" pitchFamily="49" charset="-122"/>
              </a:rPr>
              <a:t>3</a:t>
            </a:r>
            <a:r>
              <a:rPr lang="zh-CN" altLang="en-US" sz="2400" b="1" dirty="0">
                <a:solidFill>
                  <a:srgbClr val="000000"/>
                </a:solidFill>
                <a:latin typeface="Times New Roman" pitchFamily="18" charset="0"/>
                <a:ea typeface="楷体_GB2312" pitchFamily="49" charset="-122"/>
              </a:rPr>
              <a:t>年之后</a:t>
            </a:r>
            <a:r>
              <a:rPr lang="en-US" altLang="zh-CN" sz="2400" b="1" dirty="0">
                <a:solidFill>
                  <a:srgbClr val="000000"/>
                </a:solidFill>
                <a:latin typeface="Times New Roman" pitchFamily="18" charset="0"/>
                <a:ea typeface="楷体_GB2312" pitchFamily="49" charset="-122"/>
              </a:rPr>
              <a:t>(1927</a:t>
            </a:r>
            <a:r>
              <a:rPr lang="zh-CN" altLang="en-US" sz="2400" b="1" dirty="0">
                <a:solidFill>
                  <a:srgbClr val="000000"/>
                </a:solidFill>
                <a:latin typeface="Times New Roman" pitchFamily="18" charset="0"/>
                <a:ea typeface="楷体_GB2312" pitchFamily="49" charset="-122"/>
              </a:rPr>
              <a:t>年</a:t>
            </a:r>
            <a:r>
              <a:rPr lang="en-US" altLang="zh-CN" sz="2400" b="1" dirty="0">
                <a:solidFill>
                  <a:srgbClr val="000000"/>
                </a:solidFill>
                <a:latin typeface="Times New Roman" pitchFamily="18" charset="0"/>
                <a:ea typeface="楷体_GB2312" pitchFamily="49" charset="-122"/>
              </a:rPr>
              <a:t>)</a:t>
            </a:r>
            <a:r>
              <a:rPr lang="zh-CN" altLang="en-US" sz="2400" b="1" dirty="0">
                <a:solidFill>
                  <a:srgbClr val="000000"/>
                </a:solidFill>
                <a:latin typeface="Times New Roman" pitchFamily="18" charset="0"/>
                <a:ea typeface="楷体_GB2312" pitchFamily="49" charset="-122"/>
              </a:rPr>
              <a:t>，</a:t>
            </a:r>
            <a:r>
              <a:rPr lang="en-US" altLang="zh-CN" sz="2400" b="1" dirty="0">
                <a:solidFill>
                  <a:srgbClr val="000000"/>
                </a:solidFill>
                <a:latin typeface="Times New Roman" pitchFamily="18" charset="0"/>
                <a:ea typeface="楷体_GB2312" pitchFamily="49" charset="-122"/>
              </a:rPr>
              <a:t>C.J. Davisson (</a:t>
            </a:r>
            <a:r>
              <a:rPr lang="zh-CN" altLang="en-US" sz="2400" b="1" dirty="0">
                <a:solidFill>
                  <a:srgbClr val="000000"/>
                </a:solidFill>
                <a:latin typeface="Times New Roman" pitchFamily="18" charset="0"/>
                <a:ea typeface="楷体_GB2312" pitchFamily="49" charset="-122"/>
              </a:rPr>
              <a:t>戴维逊</a:t>
            </a:r>
            <a:r>
              <a:rPr lang="en-US" altLang="zh-CN" sz="2400" b="1" dirty="0">
                <a:solidFill>
                  <a:srgbClr val="000000"/>
                </a:solidFill>
                <a:latin typeface="Times New Roman" pitchFamily="18" charset="0"/>
                <a:ea typeface="楷体_GB2312" pitchFamily="49" charset="-122"/>
              </a:rPr>
              <a:t>)</a:t>
            </a:r>
            <a:r>
              <a:rPr lang="zh-CN" altLang="en-US" sz="2400" b="1" dirty="0">
                <a:solidFill>
                  <a:srgbClr val="000000"/>
                </a:solidFill>
                <a:latin typeface="Times New Roman" pitchFamily="18" charset="0"/>
                <a:ea typeface="楷体_GB2312" pitchFamily="49" charset="-122"/>
              </a:rPr>
              <a:t>和</a:t>
            </a:r>
            <a:r>
              <a:rPr lang="en-US" altLang="zh-CN" sz="2400" b="1" dirty="0">
                <a:solidFill>
                  <a:srgbClr val="000000"/>
                </a:solidFill>
                <a:latin typeface="Times New Roman" pitchFamily="18" charset="0"/>
                <a:ea typeface="楷体_GB2312" pitchFamily="49" charset="-122"/>
              </a:rPr>
              <a:t>L.S. </a:t>
            </a:r>
            <a:r>
              <a:rPr lang="en-US" altLang="zh-CN" sz="2400" b="1" dirty="0" err="1">
                <a:solidFill>
                  <a:srgbClr val="000000"/>
                </a:solidFill>
                <a:latin typeface="Times New Roman" pitchFamily="18" charset="0"/>
                <a:ea typeface="楷体_GB2312" pitchFamily="49" charset="-122"/>
              </a:rPr>
              <a:t>Germer</a:t>
            </a:r>
            <a:r>
              <a:rPr lang="en-US" altLang="zh-CN" sz="2400" b="1" dirty="0">
                <a:solidFill>
                  <a:srgbClr val="000000"/>
                </a:solidFill>
                <a:latin typeface="Times New Roman" pitchFamily="18" charset="0"/>
                <a:ea typeface="楷体_GB2312" pitchFamily="49" charset="-122"/>
              </a:rPr>
              <a:t> (</a:t>
            </a:r>
            <a:r>
              <a:rPr lang="zh-CN" altLang="en-US" sz="2400" b="1" dirty="0">
                <a:solidFill>
                  <a:srgbClr val="000000"/>
                </a:solidFill>
                <a:latin typeface="Times New Roman" pitchFamily="18" charset="0"/>
                <a:ea typeface="楷体_GB2312" pitchFamily="49" charset="-122"/>
              </a:rPr>
              <a:t>革</a:t>
            </a:r>
          </a:p>
          <a:p>
            <a:pPr>
              <a:lnSpc>
                <a:spcPct val="130000"/>
              </a:lnSpc>
              <a:spcBef>
                <a:spcPct val="20000"/>
              </a:spcBef>
              <a:buClr>
                <a:schemeClr val="folHlink"/>
              </a:buClr>
              <a:buSzPct val="60000"/>
              <a:buFont typeface="Wingdings" pitchFamily="2" charset="2"/>
              <a:buNone/>
              <a:defRPr/>
            </a:pPr>
            <a:r>
              <a:rPr lang="zh-CN" altLang="en-US" sz="2400" b="1" dirty="0">
                <a:solidFill>
                  <a:srgbClr val="000000"/>
                </a:solidFill>
                <a:latin typeface="Times New Roman" pitchFamily="18" charset="0"/>
                <a:ea typeface="楷体_GB2312" pitchFamily="49" charset="-122"/>
              </a:rPr>
              <a:t>末</a:t>
            </a:r>
            <a:r>
              <a:rPr lang="en-US" altLang="zh-CN" sz="2400" b="1" dirty="0">
                <a:solidFill>
                  <a:srgbClr val="000000"/>
                </a:solidFill>
                <a:latin typeface="Times New Roman" pitchFamily="18" charset="0"/>
                <a:ea typeface="楷体_GB2312" pitchFamily="49" charset="-122"/>
              </a:rPr>
              <a:t>)</a:t>
            </a:r>
            <a:r>
              <a:rPr lang="zh-CN" altLang="en-US" sz="2400" b="1" dirty="0">
                <a:solidFill>
                  <a:srgbClr val="000000"/>
                </a:solidFill>
                <a:latin typeface="Times New Roman" pitchFamily="18" charset="0"/>
                <a:ea typeface="楷体_GB2312" pitchFamily="49" charset="-122"/>
              </a:rPr>
              <a:t>的电子衍射实验证实了电子运动的波动性</a:t>
            </a:r>
            <a:r>
              <a:rPr lang="en-US" altLang="zh-CN" sz="2400" b="1" dirty="0">
                <a:solidFill>
                  <a:srgbClr val="000000"/>
                </a:solidFill>
                <a:latin typeface="Times New Roman" pitchFamily="18" charset="0"/>
                <a:ea typeface="楷体_GB2312" pitchFamily="49" charset="-122"/>
              </a:rPr>
              <a:t>--</a:t>
            </a:r>
            <a:r>
              <a:rPr lang="zh-CN" altLang="en-US" sz="2400" b="1" dirty="0">
                <a:solidFill>
                  <a:srgbClr val="000000"/>
                </a:solidFill>
                <a:latin typeface="Times New Roman" pitchFamily="18" charset="0"/>
                <a:ea typeface="楷体_GB2312" pitchFamily="49" charset="-122"/>
              </a:rPr>
              <a:t>电子衍射图是电</a:t>
            </a:r>
          </a:p>
          <a:p>
            <a:pPr>
              <a:lnSpc>
                <a:spcPct val="130000"/>
              </a:lnSpc>
              <a:spcBef>
                <a:spcPct val="20000"/>
              </a:spcBef>
              <a:buClr>
                <a:schemeClr val="folHlink"/>
              </a:buClr>
              <a:buSzPct val="60000"/>
              <a:buFont typeface="Wingdings" pitchFamily="2" charset="2"/>
              <a:buNone/>
              <a:defRPr/>
            </a:pPr>
            <a:r>
              <a:rPr lang="zh-CN" altLang="en-US" sz="2400" b="1" dirty="0">
                <a:solidFill>
                  <a:srgbClr val="000000"/>
                </a:solidFill>
                <a:latin typeface="Times New Roman" pitchFamily="18" charset="0"/>
                <a:ea typeface="楷体_GB2312" pitchFamily="49" charset="-122"/>
              </a:rPr>
              <a:t>子“波”互相干涉的结果，证实了</a:t>
            </a:r>
            <a:r>
              <a:rPr lang="en-US" altLang="zh-CN" sz="2400" b="1" dirty="0">
                <a:solidFill>
                  <a:srgbClr val="000000"/>
                </a:solidFill>
                <a:latin typeface="Times New Roman" pitchFamily="18" charset="0"/>
                <a:ea typeface="楷体_GB2312" pitchFamily="49" charset="-122"/>
              </a:rPr>
              <a:t>de Broglie</a:t>
            </a:r>
            <a:r>
              <a:rPr lang="zh-CN" altLang="en-US" sz="2400" b="1" dirty="0">
                <a:solidFill>
                  <a:srgbClr val="000000"/>
                </a:solidFill>
                <a:latin typeface="Times New Roman" pitchFamily="18" charset="0"/>
                <a:ea typeface="楷体_GB2312" pitchFamily="49" charset="-122"/>
              </a:rPr>
              <a:t>的预言。</a:t>
            </a:r>
          </a:p>
        </p:txBody>
      </p:sp>
      <p:sp>
        <p:nvSpPr>
          <p:cNvPr id="1106952" name="Rectangle 8"/>
          <p:cNvSpPr>
            <a:spLocks noChangeArrowheads="1"/>
          </p:cNvSpPr>
          <p:nvPr/>
        </p:nvSpPr>
        <p:spPr bwMode="auto">
          <a:xfrm>
            <a:off x="0" y="0"/>
            <a:ext cx="8610600" cy="762000"/>
          </a:xfrm>
          <a:prstGeom prst="rect">
            <a:avLst/>
          </a:prstGeom>
          <a:noFill/>
          <a:ln w="9525">
            <a:noFill/>
            <a:miter lim="800000"/>
            <a:headEnd/>
            <a:tailEnd/>
          </a:ln>
        </p:spPr>
        <p:txBody>
          <a:bodyPr anchor="ctr"/>
          <a:lstStyle/>
          <a:p>
            <a:pPr>
              <a:defRPr/>
            </a:pPr>
            <a:endParaRPr kumimoji="1" lang="zh-CN" altLang="en-US" sz="3600">
              <a:solidFill>
                <a:srgbClr val="FFFF00"/>
              </a:solidFill>
              <a:effectLst>
                <a:outerShdw blurRad="38100" dist="38100" dir="2700000" algn="tl">
                  <a:srgbClr val="000000"/>
                </a:outerShdw>
              </a:effectLst>
              <a:latin typeface="Times New Roman" pitchFamily="18" charset="0"/>
              <a:ea typeface="黑体" pitchFamily="2" charset="-122"/>
            </a:endParaRPr>
          </a:p>
        </p:txBody>
      </p:sp>
      <p:sp>
        <p:nvSpPr>
          <p:cNvPr id="38921" name="Rectangle 9"/>
          <p:cNvSpPr>
            <a:spLocks noGrp="1" noChangeArrowheads="1"/>
          </p:cNvSpPr>
          <p:nvPr>
            <p:ph type="title"/>
          </p:nvPr>
        </p:nvSpPr>
        <p:spPr>
          <a:xfrm>
            <a:off x="251520" y="260350"/>
            <a:ext cx="7200205" cy="762000"/>
          </a:xfrm>
        </p:spPr>
        <p:txBody>
          <a:bodyPr/>
          <a:lstStyle/>
          <a:p>
            <a:pPr eaLnBrk="1" hangingPunct="1"/>
            <a:r>
              <a:rPr lang="en-US" altLang="zh-CN" dirty="0">
                <a:latin typeface="Arial" panose="020B0604020202020204" pitchFamily="34" charset="0"/>
                <a:cs typeface="Arial" panose="020B0604020202020204" pitchFamily="34" charset="0"/>
              </a:rPr>
              <a:t>2.2.1.2  </a:t>
            </a:r>
            <a:r>
              <a:rPr lang="zh-CN" altLang="en-US" dirty="0"/>
              <a:t>现代原子结构理论</a:t>
            </a:r>
          </a:p>
        </p:txBody>
      </p:sp>
    </p:spTree>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027"/>
          <p:cNvSpPr>
            <a:spLocks noGrp="1" noChangeArrowheads="1"/>
          </p:cNvSpPr>
          <p:nvPr>
            <p:ph type="title"/>
          </p:nvPr>
        </p:nvSpPr>
        <p:spPr>
          <a:xfrm>
            <a:off x="251520" y="333375"/>
            <a:ext cx="6639818" cy="609600"/>
          </a:xfrm>
        </p:spPr>
        <p:txBody>
          <a:bodyPr/>
          <a:lstStyle/>
          <a:p>
            <a:pPr eaLnBrk="1" hangingPunct="1"/>
            <a:r>
              <a:rPr lang="en-US" altLang="zh-CN" dirty="0">
                <a:latin typeface="Arial" panose="020B0604020202020204" pitchFamily="34" charset="0"/>
                <a:cs typeface="Arial" panose="020B0604020202020204" pitchFamily="34" charset="0"/>
              </a:rPr>
              <a:t>2.2.1.2</a:t>
            </a:r>
            <a:r>
              <a:rPr lang="en-US" altLang="zh-CN" dirty="0"/>
              <a:t>  </a:t>
            </a:r>
            <a:r>
              <a:rPr lang="zh-CN" altLang="en-US" dirty="0"/>
              <a:t>现代原子结构理论</a:t>
            </a:r>
            <a:endParaRPr lang="en-US" altLang="zh-CN" i="1" dirty="0">
              <a:latin typeface="黑体" pitchFamily="49" charset="-122"/>
            </a:endParaRPr>
          </a:p>
        </p:txBody>
      </p:sp>
      <p:sp>
        <p:nvSpPr>
          <p:cNvPr id="39970" name="Oval 1029"/>
          <p:cNvSpPr>
            <a:spLocks noChangeArrowheads="1"/>
          </p:cNvSpPr>
          <p:nvPr/>
        </p:nvSpPr>
        <p:spPr bwMode="auto">
          <a:xfrm>
            <a:off x="5269400" y="3096167"/>
            <a:ext cx="683038" cy="1223481"/>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9971" name="Oval 1030"/>
          <p:cNvSpPr>
            <a:spLocks noChangeArrowheads="1"/>
          </p:cNvSpPr>
          <p:nvPr/>
        </p:nvSpPr>
        <p:spPr bwMode="auto">
          <a:xfrm>
            <a:off x="5393589" y="3362142"/>
            <a:ext cx="372566" cy="744727"/>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9972" name="Oval 1031"/>
          <p:cNvSpPr>
            <a:spLocks noChangeArrowheads="1"/>
          </p:cNvSpPr>
          <p:nvPr/>
        </p:nvSpPr>
        <p:spPr bwMode="auto">
          <a:xfrm>
            <a:off x="5517778" y="3574921"/>
            <a:ext cx="124189" cy="265974"/>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nvGrpSpPr>
          <p:cNvPr id="39973" name="Group 1032"/>
          <p:cNvGrpSpPr>
            <a:grpSpLocks/>
          </p:cNvGrpSpPr>
          <p:nvPr/>
        </p:nvGrpSpPr>
        <p:grpSpPr bwMode="auto">
          <a:xfrm>
            <a:off x="5021022" y="2936583"/>
            <a:ext cx="1179794" cy="1755429"/>
            <a:chOff x="3984" y="432"/>
            <a:chExt cx="912" cy="1584"/>
          </a:xfrm>
        </p:grpSpPr>
        <p:sp>
          <p:nvSpPr>
            <p:cNvPr id="39999" name="Line 1033"/>
            <p:cNvSpPr>
              <a:spLocks noChangeShapeType="1"/>
            </p:cNvSpPr>
            <p:nvPr/>
          </p:nvSpPr>
          <p:spPr bwMode="auto">
            <a:xfrm>
              <a:off x="3984" y="432"/>
              <a:ext cx="912"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0000" name="Line 1034"/>
            <p:cNvSpPr>
              <a:spLocks noChangeShapeType="1"/>
            </p:cNvSpPr>
            <p:nvPr/>
          </p:nvSpPr>
          <p:spPr bwMode="auto">
            <a:xfrm flipV="1">
              <a:off x="4896" y="432"/>
              <a:ext cx="0" cy="1584"/>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0001" name="Line 1035"/>
            <p:cNvSpPr>
              <a:spLocks noChangeShapeType="1"/>
            </p:cNvSpPr>
            <p:nvPr/>
          </p:nvSpPr>
          <p:spPr bwMode="auto">
            <a:xfrm>
              <a:off x="3984" y="1728"/>
              <a:ext cx="912" cy="288"/>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0002" name="Line 1036"/>
            <p:cNvSpPr>
              <a:spLocks noChangeShapeType="1"/>
            </p:cNvSpPr>
            <p:nvPr/>
          </p:nvSpPr>
          <p:spPr bwMode="auto">
            <a:xfrm flipV="1">
              <a:off x="3984" y="432"/>
              <a:ext cx="0" cy="1296"/>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39974" name="Line 1037"/>
          <p:cNvSpPr>
            <a:spLocks noChangeShapeType="1"/>
          </p:cNvSpPr>
          <p:nvPr/>
        </p:nvSpPr>
        <p:spPr bwMode="auto">
          <a:xfrm>
            <a:off x="3220285" y="3734505"/>
            <a:ext cx="2359587"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9975" name="Line 1038"/>
          <p:cNvSpPr>
            <a:spLocks noChangeShapeType="1"/>
          </p:cNvSpPr>
          <p:nvPr/>
        </p:nvSpPr>
        <p:spPr bwMode="auto">
          <a:xfrm>
            <a:off x="922792" y="3734505"/>
            <a:ext cx="217330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9976" name="Line 1039"/>
          <p:cNvSpPr>
            <a:spLocks noChangeShapeType="1"/>
          </p:cNvSpPr>
          <p:nvPr/>
        </p:nvSpPr>
        <p:spPr bwMode="auto">
          <a:xfrm flipV="1">
            <a:off x="3220285" y="3096167"/>
            <a:ext cx="2297493" cy="585143"/>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9978" name="Line 1050"/>
          <p:cNvSpPr>
            <a:spLocks noChangeShapeType="1"/>
          </p:cNvSpPr>
          <p:nvPr/>
        </p:nvSpPr>
        <p:spPr bwMode="auto">
          <a:xfrm>
            <a:off x="922792" y="3681310"/>
            <a:ext cx="931416"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9979" name="Line 1051"/>
          <p:cNvSpPr>
            <a:spLocks noChangeShapeType="1"/>
          </p:cNvSpPr>
          <p:nvPr/>
        </p:nvSpPr>
        <p:spPr bwMode="auto">
          <a:xfrm>
            <a:off x="922792" y="3628116"/>
            <a:ext cx="931416"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9980" name="Line 1052"/>
          <p:cNvSpPr>
            <a:spLocks noChangeShapeType="1"/>
          </p:cNvSpPr>
          <p:nvPr/>
        </p:nvSpPr>
        <p:spPr bwMode="auto">
          <a:xfrm>
            <a:off x="922792" y="3787700"/>
            <a:ext cx="931416"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9981" name="Line 1053"/>
          <p:cNvSpPr>
            <a:spLocks noChangeShapeType="1"/>
          </p:cNvSpPr>
          <p:nvPr/>
        </p:nvSpPr>
        <p:spPr bwMode="auto">
          <a:xfrm>
            <a:off x="922792" y="3840895"/>
            <a:ext cx="931416"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9982" name="Rectangle 1054"/>
          <p:cNvSpPr>
            <a:spLocks noChangeArrowheads="1"/>
          </p:cNvSpPr>
          <p:nvPr/>
        </p:nvSpPr>
        <p:spPr bwMode="auto">
          <a:xfrm>
            <a:off x="1854208" y="3734505"/>
            <a:ext cx="62094" cy="265974"/>
          </a:xfrm>
          <a:prstGeom prst="rect">
            <a:avLst/>
          </a:prstGeom>
          <a:solidFill>
            <a:schemeClr val="accent1"/>
          </a:solidFill>
          <a:ln w="9525">
            <a:solidFill>
              <a:srgbClr val="000000"/>
            </a:solidFill>
            <a:miter lim="800000"/>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9983" name="Rectangle 1055"/>
          <p:cNvSpPr>
            <a:spLocks noChangeArrowheads="1"/>
          </p:cNvSpPr>
          <p:nvPr/>
        </p:nvSpPr>
        <p:spPr bwMode="auto">
          <a:xfrm>
            <a:off x="2040492" y="3734505"/>
            <a:ext cx="62094" cy="265974"/>
          </a:xfrm>
          <a:prstGeom prst="rect">
            <a:avLst/>
          </a:prstGeom>
          <a:solidFill>
            <a:schemeClr val="accent1"/>
          </a:solidFill>
          <a:ln w="9525">
            <a:solidFill>
              <a:srgbClr val="000000"/>
            </a:solidFill>
            <a:miter lim="800000"/>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9984" name="Rectangle 1056"/>
          <p:cNvSpPr>
            <a:spLocks noChangeArrowheads="1"/>
          </p:cNvSpPr>
          <p:nvPr/>
        </p:nvSpPr>
        <p:spPr bwMode="auto">
          <a:xfrm>
            <a:off x="1854208" y="3468531"/>
            <a:ext cx="62094" cy="265974"/>
          </a:xfrm>
          <a:prstGeom prst="rect">
            <a:avLst/>
          </a:prstGeom>
          <a:solidFill>
            <a:schemeClr val="accent1"/>
          </a:solidFill>
          <a:ln w="9525">
            <a:solidFill>
              <a:srgbClr val="000000"/>
            </a:solidFill>
            <a:miter lim="800000"/>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9985" name="Rectangle 1057"/>
          <p:cNvSpPr>
            <a:spLocks noChangeArrowheads="1"/>
          </p:cNvSpPr>
          <p:nvPr/>
        </p:nvSpPr>
        <p:spPr bwMode="auto">
          <a:xfrm>
            <a:off x="2040492" y="3468531"/>
            <a:ext cx="62094" cy="265974"/>
          </a:xfrm>
          <a:prstGeom prst="rect">
            <a:avLst/>
          </a:prstGeom>
          <a:solidFill>
            <a:schemeClr val="accent1"/>
          </a:solidFill>
          <a:ln w="9525">
            <a:solidFill>
              <a:srgbClr val="000000"/>
            </a:solidFill>
            <a:miter lim="800000"/>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39986" name="Rectangle 1058"/>
          <p:cNvSpPr>
            <a:spLocks noChangeArrowheads="1"/>
          </p:cNvSpPr>
          <p:nvPr/>
        </p:nvSpPr>
        <p:spPr bwMode="auto">
          <a:xfrm>
            <a:off x="2475021" y="4181120"/>
            <a:ext cx="14093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r>
              <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rPr>
              <a:t>金箔</a:t>
            </a: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rPr>
              <a:t>光栅</a:t>
            </a: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39987" name="Rectangle 1059"/>
          <p:cNvSpPr>
            <a:spLocks noChangeArrowheads="1"/>
          </p:cNvSpPr>
          <p:nvPr/>
        </p:nvSpPr>
        <p:spPr bwMode="auto">
          <a:xfrm rot="1069683">
            <a:off x="5124110" y="4427374"/>
            <a:ext cx="6976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r>
              <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rPr>
              <a:t>底版</a:t>
            </a:r>
          </a:p>
        </p:txBody>
      </p:sp>
      <p:sp>
        <p:nvSpPr>
          <p:cNvPr id="39988" name="Rectangle 1060"/>
          <p:cNvSpPr>
            <a:spLocks noChangeArrowheads="1"/>
          </p:cNvSpPr>
          <p:nvPr/>
        </p:nvSpPr>
        <p:spPr bwMode="auto">
          <a:xfrm>
            <a:off x="1602417" y="4181120"/>
            <a:ext cx="6976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r>
              <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rPr>
              <a:t>窄缝</a:t>
            </a:r>
          </a:p>
        </p:txBody>
      </p:sp>
      <p:sp>
        <p:nvSpPr>
          <p:cNvPr id="39989" name="Rectangle 1061"/>
          <p:cNvSpPr>
            <a:spLocks noChangeArrowheads="1"/>
          </p:cNvSpPr>
          <p:nvPr/>
        </p:nvSpPr>
        <p:spPr bwMode="auto">
          <a:xfrm>
            <a:off x="787518" y="4176625"/>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r>
              <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rPr>
              <a:t>电子束</a:t>
            </a:r>
          </a:p>
        </p:txBody>
      </p:sp>
      <p:sp>
        <p:nvSpPr>
          <p:cNvPr id="1108033" name="Rectangle 1089"/>
          <p:cNvSpPr>
            <a:spLocks noChangeArrowheads="1"/>
          </p:cNvSpPr>
          <p:nvPr/>
        </p:nvSpPr>
        <p:spPr bwMode="auto">
          <a:xfrm>
            <a:off x="820226" y="5267672"/>
            <a:ext cx="7770813" cy="609600"/>
          </a:xfrm>
          <a:prstGeom prst="rect">
            <a:avLst/>
          </a:prstGeom>
          <a:noFill/>
          <a:ln w="9525">
            <a:noFill/>
            <a:miter lim="800000"/>
            <a:headEnd/>
            <a:tailEnd/>
          </a:ln>
        </p:spPr>
        <p:txBody>
          <a:bodyPr/>
          <a:lstStyle/>
          <a:p>
            <a:pPr marL="342900" indent="-342900">
              <a:lnSpc>
                <a:spcPct val="130000"/>
              </a:lnSpc>
              <a:spcBef>
                <a:spcPct val="20000"/>
              </a:spcBef>
              <a:buClr>
                <a:schemeClr val="hlink"/>
              </a:buClr>
              <a:buSzPct val="65000"/>
              <a:buFont typeface="Wingdings" pitchFamily="2" charset="2"/>
              <a:buNone/>
              <a:defRPr/>
            </a:pPr>
            <a:r>
              <a:rPr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粒子性</a:t>
            </a:r>
            <a:r>
              <a:rPr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能量     波动性</a:t>
            </a:r>
            <a:r>
              <a:rPr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衍射现象   电子的波粒二象性</a:t>
            </a:r>
          </a:p>
        </p:txBody>
      </p:sp>
      <p:sp>
        <p:nvSpPr>
          <p:cNvPr id="66" name="矩形 65"/>
          <p:cNvSpPr/>
          <p:nvPr/>
        </p:nvSpPr>
        <p:spPr>
          <a:xfrm>
            <a:off x="635987" y="1052513"/>
            <a:ext cx="8184485" cy="461665"/>
          </a:xfrm>
          <a:prstGeom prst="rect">
            <a:avLst/>
          </a:prstGeom>
        </p:spPr>
        <p:txBody>
          <a:bodyPr wrap="none">
            <a:spAutoFit/>
          </a:bodyPr>
          <a:lstStyle/>
          <a:p>
            <a:pPr eaLnBrk="0" hangingPunct="0">
              <a:defRPr/>
            </a:pPr>
            <a:r>
              <a:rPr lang="zh-CN" altLang="en-US" sz="2400" b="1" dirty="0">
                <a:solidFill>
                  <a:srgbClr val="FF0000"/>
                </a:solidFill>
                <a:latin typeface="Times New Roman" pitchFamily="18" charset="0"/>
                <a:cs typeface="Times New Roman" pitchFamily="18" charset="0"/>
              </a:rPr>
              <a:t>电子波动性实验验证：薄片电子衍射</a:t>
            </a:r>
            <a:r>
              <a:rPr lang="zh-CN" altLang="en-GB" sz="2400" b="1" dirty="0">
                <a:solidFill>
                  <a:srgbClr val="FF0000"/>
                </a:solidFill>
                <a:latin typeface="Times New Roman" pitchFamily="18" charset="0"/>
                <a:cs typeface="Times New Roman" pitchFamily="18" charset="0"/>
              </a:rPr>
              <a:t>(</a:t>
            </a:r>
            <a:r>
              <a:rPr lang="en-US" altLang="zh-CN" sz="2400" b="1" dirty="0">
                <a:solidFill>
                  <a:srgbClr val="FF0000"/>
                </a:solidFill>
                <a:latin typeface="Times New Roman" pitchFamily="18" charset="0"/>
                <a:cs typeface="Times New Roman" pitchFamily="18" charset="0"/>
              </a:rPr>
              <a:t>diffraction of electron</a:t>
            </a:r>
            <a:r>
              <a:rPr lang="en-GB" altLang="zh-CN" sz="2400" b="1" dirty="0">
                <a:solidFill>
                  <a:srgbClr val="FF0000"/>
                </a:solidFill>
                <a:latin typeface="Times New Roman" pitchFamily="18" charset="0"/>
                <a:cs typeface="Times New Roman" pitchFamily="18" charset="0"/>
              </a:rPr>
              <a:t>)</a:t>
            </a:r>
            <a:endParaRPr lang="zh-CN" altLang="en-US" sz="2400" b="1" dirty="0">
              <a:solidFill>
                <a:srgbClr val="FF0000"/>
              </a:solidFill>
              <a:latin typeface="Times New Roman" pitchFamily="18" charset="0"/>
              <a:cs typeface="Times New Roman" pitchFamily="18" charset="0"/>
            </a:endParaRPr>
          </a:p>
        </p:txBody>
      </p:sp>
      <p:sp>
        <p:nvSpPr>
          <p:cNvPr id="67" name="Text Box 3"/>
          <p:cNvSpPr txBox="1">
            <a:spLocks noChangeArrowheads="1"/>
          </p:cNvSpPr>
          <p:nvPr/>
        </p:nvSpPr>
        <p:spPr bwMode="auto">
          <a:xfrm>
            <a:off x="251520" y="1663632"/>
            <a:ext cx="8604448" cy="97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5125" indent="-365125"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indent="0" eaLnBrk="1" hangingPunct="1">
              <a:lnSpc>
                <a:spcPct val="125000"/>
              </a:lnSpc>
            </a:pPr>
            <a:r>
              <a:rPr kumimoji="1" lang="en-US" altLang="zh-CN" sz="2400" dirty="0">
                <a:latin typeface="Times New Roman" panose="02020603050405020304" pitchFamily="18" charset="0"/>
                <a:ea typeface="楷体_GB2312"/>
                <a:cs typeface="Times New Roman" panose="02020603050405020304" pitchFamily="18" charset="0"/>
              </a:rPr>
              <a:t>1927</a:t>
            </a:r>
            <a:r>
              <a:rPr kumimoji="1" lang="zh-CN" altLang="en-US" sz="2400" dirty="0">
                <a:latin typeface="Times New Roman" panose="02020603050405020304" pitchFamily="18" charset="0"/>
                <a:ea typeface="楷体_GB2312"/>
                <a:cs typeface="Times New Roman" panose="02020603050405020304" pitchFamily="18" charset="0"/>
              </a:rPr>
              <a:t>年，汤姆逊（</a:t>
            </a:r>
            <a:r>
              <a:rPr kumimoji="1" lang="en-US" altLang="zh-CN" sz="2400" dirty="0">
                <a:latin typeface="Times New Roman" panose="02020603050405020304" pitchFamily="18" charset="0"/>
                <a:ea typeface="楷体_GB2312"/>
                <a:cs typeface="Times New Roman" panose="02020603050405020304" pitchFamily="18" charset="0"/>
              </a:rPr>
              <a:t>G.P. Thomson</a:t>
            </a:r>
            <a:r>
              <a:rPr kumimoji="1" lang="zh-CN" altLang="en-US" sz="2400" dirty="0">
                <a:latin typeface="Times New Roman" panose="02020603050405020304" pitchFamily="18" charset="0"/>
                <a:ea typeface="楷体_GB2312"/>
                <a:cs typeface="Times New Roman" panose="02020603050405020304" pitchFamily="18" charset="0"/>
              </a:rPr>
              <a:t>）实验，电子在穿过金属箔片后产生衍射环。</a:t>
            </a:r>
          </a:p>
        </p:txBody>
      </p:sp>
      <p:pic>
        <p:nvPicPr>
          <p:cNvPr id="68" name="Picture 12" descr="D:\caitu\99.9\ely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7311" y="2884495"/>
            <a:ext cx="2123728" cy="1859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3133982" y="3304569"/>
            <a:ext cx="45719" cy="85987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latin typeface="Times New Roman" panose="02020603050405020304" pitchFamily="18" charset="0"/>
              <a:cs typeface="Times New Roman" panose="02020603050405020304" pitchFamily="18" charset="0"/>
            </a:endParaRPr>
          </a:p>
        </p:txBody>
      </p:sp>
      <p:sp>
        <p:nvSpPr>
          <p:cNvPr id="70" name="Line 1039"/>
          <p:cNvSpPr>
            <a:spLocks noChangeShapeType="1"/>
          </p:cNvSpPr>
          <p:nvPr/>
        </p:nvSpPr>
        <p:spPr bwMode="auto">
          <a:xfrm>
            <a:off x="3220285" y="3787700"/>
            <a:ext cx="2270327" cy="531947"/>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08033">
                                            <p:txEl>
                                              <p:pRg st="0" end="0"/>
                                            </p:txEl>
                                          </p:spTgt>
                                        </p:tgtEl>
                                        <p:attrNameLst>
                                          <p:attrName>style.visibility</p:attrName>
                                        </p:attrNameLst>
                                      </p:cBhvr>
                                      <p:to>
                                        <p:strVal val="visible"/>
                                      </p:to>
                                    </p:set>
                                    <p:animEffect transition="in" filter="blinds(horizontal)">
                                      <p:cBhvr>
                                        <p:cTn id="12" dur="500"/>
                                        <p:tgtEl>
                                          <p:spTgt spid="11080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8033"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0" y="0"/>
            <a:ext cx="701992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buClrTx/>
              <a:buSzTx/>
              <a:buFontTx/>
              <a:buNone/>
            </a:pPr>
            <a:endParaRPr kumimoji="1" lang="zh-CN" altLang="en-US" sz="3200" b="0" i="1">
              <a:solidFill>
                <a:srgbClr val="FFFF00"/>
              </a:solidFill>
              <a:latin typeface="黑体" pitchFamily="49" charset="-122"/>
              <a:ea typeface="黑体" pitchFamily="49" charset="-122"/>
            </a:endParaRPr>
          </a:p>
        </p:txBody>
      </p:sp>
      <p:grpSp>
        <p:nvGrpSpPr>
          <p:cNvPr id="40963" name="Group 3"/>
          <p:cNvGrpSpPr>
            <a:grpSpLocks/>
          </p:cNvGrpSpPr>
          <p:nvPr/>
        </p:nvGrpSpPr>
        <p:grpSpPr bwMode="auto">
          <a:xfrm>
            <a:off x="540140" y="1700213"/>
            <a:ext cx="7511660" cy="4187825"/>
            <a:chOff x="-55" y="960"/>
            <a:chExt cx="5815" cy="3216"/>
          </a:xfrm>
        </p:grpSpPr>
        <p:grpSp>
          <p:nvGrpSpPr>
            <p:cNvPr id="40966" name="Group 4"/>
            <p:cNvGrpSpPr>
              <a:grpSpLocks/>
            </p:cNvGrpSpPr>
            <p:nvPr/>
          </p:nvGrpSpPr>
          <p:grpSpPr bwMode="auto">
            <a:xfrm>
              <a:off x="0" y="960"/>
              <a:ext cx="1849" cy="348"/>
              <a:chOff x="0" y="0"/>
              <a:chExt cx="940" cy="384"/>
            </a:xfrm>
          </p:grpSpPr>
          <p:sp>
            <p:nvSpPr>
              <p:cNvPr id="1108997" name="Rectangle 5"/>
              <p:cNvSpPr>
                <a:spLocks noChangeArrowheads="1"/>
              </p:cNvSpPr>
              <p:nvPr/>
            </p:nvSpPr>
            <p:spPr bwMode="auto">
              <a:xfrm>
                <a:off x="11" y="0"/>
                <a:ext cx="918" cy="382"/>
              </a:xfrm>
              <a:prstGeom prst="rect">
                <a:avLst/>
              </a:prstGeom>
              <a:noFill/>
              <a:ln w="9525">
                <a:solidFill>
                  <a:schemeClr val="bg2"/>
                </a:solidFill>
                <a:miter lim="800000"/>
                <a:headEnd/>
                <a:tailEnd/>
              </a:ln>
              <a:effectLst/>
            </p:spPr>
            <p:txBody>
              <a:bodyPr anchor="ctr"/>
              <a:lstStyle/>
              <a:p>
                <a:pPr algn="ctr">
                  <a:defRPr/>
                </a:pPr>
                <a:r>
                  <a:rPr kumimoji="1" lang="zh-CN" altLang="en-US" sz="2000">
                    <a:solidFill>
                      <a:srgbClr val="010000"/>
                    </a:solidFill>
                    <a:latin typeface="Times New Roman" panose="02020603050405020304" pitchFamily="18" charset="0"/>
                    <a:ea typeface="楷体_GB2312" pitchFamily="49" charset="-122"/>
                    <a:cs typeface="Times New Roman" panose="02020603050405020304" pitchFamily="18" charset="0"/>
                  </a:rPr>
                  <a:t>实物</a:t>
                </a:r>
              </a:p>
            </p:txBody>
          </p:sp>
          <p:sp>
            <p:nvSpPr>
              <p:cNvPr id="41073" name="Rectangle 6"/>
              <p:cNvSpPr>
                <a:spLocks noChangeArrowheads="1"/>
              </p:cNvSpPr>
              <p:nvPr/>
            </p:nvSpPr>
            <p:spPr bwMode="auto">
              <a:xfrm>
                <a:off x="0" y="0"/>
                <a:ext cx="940"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67" name="Group 7"/>
            <p:cNvGrpSpPr>
              <a:grpSpLocks/>
            </p:cNvGrpSpPr>
            <p:nvPr/>
          </p:nvGrpSpPr>
          <p:grpSpPr bwMode="auto">
            <a:xfrm>
              <a:off x="1849" y="960"/>
              <a:ext cx="1209" cy="348"/>
              <a:chOff x="940" y="0"/>
              <a:chExt cx="615" cy="384"/>
            </a:xfrm>
          </p:grpSpPr>
          <p:sp>
            <p:nvSpPr>
              <p:cNvPr id="1109000" name="Rectangle 8"/>
              <p:cNvSpPr>
                <a:spLocks noChangeArrowheads="1"/>
              </p:cNvSpPr>
              <p:nvPr/>
            </p:nvSpPr>
            <p:spPr bwMode="auto">
              <a:xfrm>
                <a:off x="952" y="0"/>
                <a:ext cx="591" cy="382"/>
              </a:xfrm>
              <a:prstGeom prst="rect">
                <a:avLst/>
              </a:prstGeom>
              <a:noFill/>
              <a:ln w="9525">
                <a:solidFill>
                  <a:schemeClr val="bg2"/>
                </a:solidFill>
                <a:miter lim="800000"/>
                <a:headEnd/>
                <a:tailEnd/>
              </a:ln>
              <a:effectLst/>
            </p:spPr>
            <p:txBody>
              <a:bodyPr anchor="ctr"/>
              <a:lstStyle/>
              <a:p>
                <a:pPr algn="ctr">
                  <a:defRPr/>
                </a:pPr>
                <a:r>
                  <a:rPr kumimoji="1" lang="zh-CN" altLang="en-US" sz="2000">
                    <a:solidFill>
                      <a:srgbClr val="010000"/>
                    </a:solidFill>
                    <a:latin typeface="Times New Roman" panose="02020603050405020304" pitchFamily="18" charset="0"/>
                    <a:ea typeface="楷体_GB2312" pitchFamily="49" charset="-122"/>
                    <a:cs typeface="Times New Roman" panose="02020603050405020304" pitchFamily="18" charset="0"/>
                  </a:rPr>
                  <a:t>质量</a:t>
                </a:r>
                <a:r>
                  <a:rPr kumimoji="1" lang="en-US" altLang="zh-CN" sz="2000" i="1">
                    <a:solidFill>
                      <a:srgbClr val="010000"/>
                    </a:solidFill>
                    <a:latin typeface="Times New Roman" panose="02020603050405020304" pitchFamily="18" charset="0"/>
                    <a:ea typeface="楷体_GB2312" pitchFamily="49" charset="-122"/>
                    <a:cs typeface="Times New Roman" panose="02020603050405020304" pitchFamily="18" charset="0"/>
                  </a:rPr>
                  <a:t>m</a:t>
                </a: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/kg</a:t>
                </a:r>
              </a:p>
            </p:txBody>
          </p:sp>
          <p:sp>
            <p:nvSpPr>
              <p:cNvPr id="41071" name="Rectangle 9"/>
              <p:cNvSpPr>
                <a:spLocks noChangeArrowheads="1"/>
              </p:cNvSpPr>
              <p:nvPr/>
            </p:nvSpPr>
            <p:spPr bwMode="auto">
              <a:xfrm>
                <a:off x="940" y="0"/>
                <a:ext cx="615"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68" name="Group 10"/>
            <p:cNvGrpSpPr>
              <a:grpSpLocks/>
            </p:cNvGrpSpPr>
            <p:nvPr/>
          </p:nvGrpSpPr>
          <p:grpSpPr bwMode="auto">
            <a:xfrm>
              <a:off x="3058" y="960"/>
              <a:ext cx="1420" cy="348"/>
              <a:chOff x="1555" y="0"/>
              <a:chExt cx="722" cy="384"/>
            </a:xfrm>
          </p:grpSpPr>
          <p:sp>
            <p:nvSpPr>
              <p:cNvPr id="1109003" name="Rectangle 11"/>
              <p:cNvSpPr>
                <a:spLocks noChangeArrowheads="1"/>
              </p:cNvSpPr>
              <p:nvPr/>
            </p:nvSpPr>
            <p:spPr bwMode="auto">
              <a:xfrm>
                <a:off x="1566" y="0"/>
                <a:ext cx="700" cy="382"/>
              </a:xfrm>
              <a:prstGeom prst="rect">
                <a:avLst/>
              </a:prstGeom>
              <a:noFill/>
              <a:ln w="9525">
                <a:solidFill>
                  <a:schemeClr val="bg2"/>
                </a:solidFill>
                <a:miter lim="800000"/>
                <a:headEnd/>
                <a:tailEnd/>
              </a:ln>
              <a:effectLst/>
            </p:spPr>
            <p:txBody>
              <a:bodyPr anchor="ctr"/>
              <a:lstStyle/>
              <a:p>
                <a:pPr algn="ctr">
                  <a:defRPr/>
                </a:pPr>
                <a:r>
                  <a:rPr kumimoji="1" lang="zh-CN" altLang="en-US" sz="2000" dirty="0">
                    <a:solidFill>
                      <a:srgbClr val="010000"/>
                    </a:solidFill>
                    <a:latin typeface="Times New Roman" panose="02020603050405020304" pitchFamily="18" charset="0"/>
                    <a:ea typeface="楷体_GB2312" pitchFamily="49" charset="-122"/>
                    <a:cs typeface="Times New Roman" panose="02020603050405020304" pitchFamily="18" charset="0"/>
                  </a:rPr>
                  <a:t>速度</a:t>
                </a:r>
                <a:r>
                  <a:rPr kumimoji="1" lang="en-US" altLang="zh-CN" sz="2000" i="1" dirty="0">
                    <a:solidFill>
                      <a:srgbClr val="01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000" dirty="0">
                    <a:solidFill>
                      <a:srgbClr val="010000"/>
                    </a:solidFill>
                    <a:latin typeface="Times New Roman" panose="02020603050405020304" pitchFamily="18" charset="0"/>
                    <a:ea typeface="楷体_GB2312" pitchFamily="49" charset="-122"/>
                    <a:cs typeface="Times New Roman" panose="02020603050405020304" pitchFamily="18" charset="0"/>
                  </a:rPr>
                  <a:t>/(m·s</a:t>
                </a:r>
                <a:r>
                  <a:rPr kumimoji="1" lang="en-US" altLang="zh-CN" sz="2000" baseline="30000" dirty="0">
                    <a:solidFill>
                      <a:srgbClr val="010000"/>
                    </a:solidFill>
                    <a:latin typeface="Times New Roman" panose="02020603050405020304" pitchFamily="18" charset="0"/>
                    <a:ea typeface="楷体_GB2312" pitchFamily="49" charset="-122"/>
                    <a:cs typeface="Times New Roman" panose="02020603050405020304" pitchFamily="18" charset="0"/>
                  </a:rPr>
                  <a:t>-1</a:t>
                </a:r>
                <a:r>
                  <a:rPr kumimoji="1" lang="en-US" altLang="zh-CN" sz="2000" dirty="0">
                    <a:solidFill>
                      <a:srgbClr val="010000"/>
                    </a:solidFill>
                    <a:latin typeface="Times New Roman" panose="02020603050405020304" pitchFamily="18" charset="0"/>
                    <a:ea typeface="楷体_GB2312" pitchFamily="49" charset="-122"/>
                    <a:cs typeface="Times New Roman" panose="02020603050405020304" pitchFamily="18" charset="0"/>
                  </a:rPr>
                  <a:t>)</a:t>
                </a:r>
              </a:p>
            </p:txBody>
          </p:sp>
          <p:sp>
            <p:nvSpPr>
              <p:cNvPr id="41069" name="Rectangle 12"/>
              <p:cNvSpPr>
                <a:spLocks noChangeArrowheads="1"/>
              </p:cNvSpPr>
              <p:nvPr/>
            </p:nvSpPr>
            <p:spPr bwMode="auto">
              <a:xfrm>
                <a:off x="1555" y="0"/>
                <a:ext cx="72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69" name="Group 13"/>
            <p:cNvGrpSpPr>
              <a:grpSpLocks/>
            </p:cNvGrpSpPr>
            <p:nvPr/>
          </p:nvGrpSpPr>
          <p:grpSpPr bwMode="auto">
            <a:xfrm>
              <a:off x="4478" y="960"/>
              <a:ext cx="1282" cy="348"/>
              <a:chOff x="2277" y="0"/>
              <a:chExt cx="652" cy="384"/>
            </a:xfrm>
          </p:grpSpPr>
          <p:sp>
            <p:nvSpPr>
              <p:cNvPr id="1109006" name="Rectangle 14"/>
              <p:cNvSpPr>
                <a:spLocks noChangeArrowheads="1"/>
              </p:cNvSpPr>
              <p:nvPr/>
            </p:nvSpPr>
            <p:spPr bwMode="auto">
              <a:xfrm>
                <a:off x="2288" y="0"/>
                <a:ext cx="629" cy="382"/>
              </a:xfrm>
              <a:prstGeom prst="rect">
                <a:avLst/>
              </a:prstGeom>
              <a:noFill/>
              <a:ln w="9525">
                <a:solidFill>
                  <a:schemeClr val="bg2"/>
                </a:solidFill>
                <a:miter lim="800000"/>
                <a:headEnd/>
                <a:tailEnd/>
              </a:ln>
              <a:effectLst/>
            </p:spPr>
            <p:txBody>
              <a:bodyPr anchor="ctr"/>
              <a:lstStyle/>
              <a:p>
                <a:pPr algn="ctr">
                  <a:defRPr/>
                </a:pPr>
                <a:r>
                  <a:rPr kumimoji="1" lang="zh-CN" altLang="en-US" sz="2000">
                    <a:solidFill>
                      <a:srgbClr val="010000"/>
                    </a:solidFill>
                    <a:latin typeface="Times New Roman" panose="02020603050405020304" pitchFamily="18" charset="0"/>
                    <a:ea typeface="楷体_GB2312" pitchFamily="49" charset="-122"/>
                    <a:cs typeface="Times New Roman" panose="02020603050405020304" pitchFamily="18" charset="0"/>
                  </a:rPr>
                  <a:t>波长</a:t>
                </a:r>
                <a:r>
                  <a:rPr kumimoji="1" lang="en-US" altLang="zh-CN" sz="2000" i="1">
                    <a:solidFill>
                      <a:srgbClr val="010000"/>
                    </a:solidFill>
                    <a:latin typeface="Times New Roman" panose="02020603050405020304" pitchFamily="18" charset="0"/>
                    <a:ea typeface="楷体_GB2312" pitchFamily="49" charset="-122"/>
                    <a:cs typeface="Times New Roman" panose="02020603050405020304" pitchFamily="18" charset="0"/>
                  </a:rPr>
                  <a:t>λ</a:t>
                </a: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/pm</a:t>
                </a:r>
              </a:p>
            </p:txBody>
          </p:sp>
          <p:sp>
            <p:nvSpPr>
              <p:cNvPr id="41067" name="Rectangle 15"/>
              <p:cNvSpPr>
                <a:spLocks noChangeArrowheads="1"/>
              </p:cNvSpPr>
              <p:nvPr/>
            </p:nvSpPr>
            <p:spPr bwMode="auto">
              <a:xfrm>
                <a:off x="2277" y="0"/>
                <a:ext cx="65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70" name="Group 16"/>
            <p:cNvGrpSpPr>
              <a:grpSpLocks/>
            </p:cNvGrpSpPr>
            <p:nvPr/>
          </p:nvGrpSpPr>
          <p:grpSpPr bwMode="auto">
            <a:xfrm>
              <a:off x="0" y="1308"/>
              <a:ext cx="1849" cy="347"/>
              <a:chOff x="0" y="384"/>
              <a:chExt cx="940" cy="384"/>
            </a:xfrm>
          </p:grpSpPr>
          <p:sp>
            <p:nvSpPr>
              <p:cNvPr id="1109009" name="Rectangle 17"/>
              <p:cNvSpPr>
                <a:spLocks noChangeArrowheads="1"/>
              </p:cNvSpPr>
              <p:nvPr/>
            </p:nvSpPr>
            <p:spPr bwMode="auto">
              <a:xfrm>
                <a:off x="11" y="382"/>
                <a:ext cx="918" cy="384"/>
              </a:xfrm>
              <a:prstGeom prst="rect">
                <a:avLst/>
              </a:prstGeom>
              <a:noFill/>
              <a:ln w="9525">
                <a:solidFill>
                  <a:schemeClr val="bg2"/>
                </a:solidFill>
                <a:miter lim="800000"/>
                <a:headEnd/>
                <a:tailEnd/>
              </a:ln>
              <a:effectLst/>
            </p:spPr>
            <p:txBody>
              <a:bodyPr anchor="ctr"/>
              <a:lstStyle/>
              <a:p>
                <a:pPr algn="ctr">
                  <a:defRPr/>
                </a:pPr>
                <a:r>
                  <a:rPr kumimoji="1" lang="en-US" altLang="zh-CN" sz="2000" dirty="0">
                    <a:solidFill>
                      <a:srgbClr val="010000"/>
                    </a:solidFill>
                    <a:latin typeface="Times New Roman" panose="02020603050405020304" pitchFamily="18" charset="0"/>
                    <a:ea typeface="楷体_GB2312" pitchFamily="49" charset="-122"/>
                    <a:cs typeface="Times New Roman" panose="02020603050405020304" pitchFamily="18" charset="0"/>
                  </a:rPr>
                  <a:t>1 V</a:t>
                </a:r>
                <a:r>
                  <a:rPr kumimoji="1" lang="zh-CN" altLang="en-US" sz="2000" dirty="0">
                    <a:solidFill>
                      <a:srgbClr val="010000"/>
                    </a:solidFill>
                    <a:latin typeface="Times New Roman" panose="02020603050405020304" pitchFamily="18" charset="0"/>
                    <a:ea typeface="楷体_GB2312" pitchFamily="49" charset="-122"/>
                    <a:cs typeface="Times New Roman" panose="02020603050405020304" pitchFamily="18" charset="0"/>
                  </a:rPr>
                  <a:t>电压加速的电子</a:t>
                </a:r>
              </a:p>
            </p:txBody>
          </p:sp>
          <p:sp>
            <p:nvSpPr>
              <p:cNvPr id="41065" name="Rectangle 18"/>
              <p:cNvSpPr>
                <a:spLocks noChangeArrowheads="1"/>
              </p:cNvSpPr>
              <p:nvPr/>
            </p:nvSpPr>
            <p:spPr bwMode="auto">
              <a:xfrm>
                <a:off x="0" y="384"/>
                <a:ext cx="940"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71" name="Group 19"/>
            <p:cNvGrpSpPr>
              <a:grpSpLocks/>
            </p:cNvGrpSpPr>
            <p:nvPr/>
          </p:nvGrpSpPr>
          <p:grpSpPr bwMode="auto">
            <a:xfrm>
              <a:off x="1849" y="1308"/>
              <a:ext cx="1209" cy="347"/>
              <a:chOff x="940" y="384"/>
              <a:chExt cx="615" cy="384"/>
            </a:xfrm>
          </p:grpSpPr>
          <p:sp>
            <p:nvSpPr>
              <p:cNvPr id="1109012" name="Rectangle 20"/>
              <p:cNvSpPr>
                <a:spLocks noChangeArrowheads="1"/>
              </p:cNvSpPr>
              <p:nvPr/>
            </p:nvSpPr>
            <p:spPr bwMode="auto">
              <a:xfrm>
                <a:off x="952" y="382"/>
                <a:ext cx="591" cy="384"/>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9.1×10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-31</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63" name="Rectangle 21"/>
              <p:cNvSpPr>
                <a:spLocks noChangeArrowheads="1"/>
              </p:cNvSpPr>
              <p:nvPr/>
            </p:nvSpPr>
            <p:spPr bwMode="auto">
              <a:xfrm>
                <a:off x="940" y="384"/>
                <a:ext cx="615"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72" name="Group 22"/>
            <p:cNvGrpSpPr>
              <a:grpSpLocks/>
            </p:cNvGrpSpPr>
            <p:nvPr/>
          </p:nvGrpSpPr>
          <p:grpSpPr bwMode="auto">
            <a:xfrm>
              <a:off x="3058" y="1308"/>
              <a:ext cx="1420" cy="347"/>
              <a:chOff x="1555" y="384"/>
              <a:chExt cx="722" cy="384"/>
            </a:xfrm>
          </p:grpSpPr>
          <p:sp>
            <p:nvSpPr>
              <p:cNvPr id="1109015" name="Rectangle 23"/>
              <p:cNvSpPr>
                <a:spLocks noChangeArrowheads="1"/>
              </p:cNvSpPr>
              <p:nvPr/>
            </p:nvSpPr>
            <p:spPr bwMode="auto">
              <a:xfrm>
                <a:off x="1566" y="382"/>
                <a:ext cx="700" cy="384"/>
              </a:xfrm>
              <a:prstGeom prst="rect">
                <a:avLst/>
              </a:prstGeom>
              <a:noFill/>
              <a:ln w="9525">
                <a:solidFill>
                  <a:schemeClr val="bg2"/>
                </a:solidFill>
                <a:miter lim="800000"/>
                <a:headEnd/>
                <a:tailEnd/>
              </a:ln>
              <a:effectLst/>
            </p:spPr>
            <p:txBody>
              <a:bodyPr anchor="ctr"/>
              <a:lstStyle/>
              <a:p>
                <a:pPr algn="ctr">
                  <a:defRPr/>
                </a:pPr>
                <a:r>
                  <a:rPr kumimoji="1" lang="en-US" altLang="zh-CN" sz="2000" dirty="0">
                    <a:solidFill>
                      <a:srgbClr val="010000"/>
                    </a:solidFill>
                    <a:latin typeface="Times New Roman" panose="02020603050405020304" pitchFamily="18" charset="0"/>
                    <a:ea typeface="楷体_GB2312" pitchFamily="49" charset="-122"/>
                    <a:cs typeface="Times New Roman" panose="02020603050405020304" pitchFamily="18" charset="0"/>
                  </a:rPr>
                  <a:t>5.9×10</a:t>
                </a:r>
                <a:r>
                  <a:rPr kumimoji="1" lang="en-US" altLang="zh-CN" sz="2000" baseline="30000" dirty="0">
                    <a:solidFill>
                      <a:srgbClr val="010000"/>
                    </a:solidFill>
                    <a:latin typeface="Times New Roman" panose="02020603050405020304" pitchFamily="18" charset="0"/>
                    <a:ea typeface="楷体_GB2312" pitchFamily="49" charset="-122"/>
                    <a:cs typeface="Times New Roman" panose="02020603050405020304" pitchFamily="18" charset="0"/>
                  </a:rPr>
                  <a:t>5</a:t>
                </a:r>
                <a:endParaRPr kumimoji="1" lang="en-US" altLang="zh-CN" sz="2000" dirty="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61" name="Rectangle 24"/>
              <p:cNvSpPr>
                <a:spLocks noChangeArrowheads="1"/>
              </p:cNvSpPr>
              <p:nvPr/>
            </p:nvSpPr>
            <p:spPr bwMode="auto">
              <a:xfrm>
                <a:off x="1555" y="384"/>
                <a:ext cx="72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73" name="Group 25"/>
            <p:cNvGrpSpPr>
              <a:grpSpLocks/>
            </p:cNvGrpSpPr>
            <p:nvPr/>
          </p:nvGrpSpPr>
          <p:grpSpPr bwMode="auto">
            <a:xfrm>
              <a:off x="4478" y="1308"/>
              <a:ext cx="1282" cy="347"/>
              <a:chOff x="2277" y="384"/>
              <a:chExt cx="652" cy="384"/>
            </a:xfrm>
          </p:grpSpPr>
          <p:sp>
            <p:nvSpPr>
              <p:cNvPr id="1109018" name="Rectangle 26"/>
              <p:cNvSpPr>
                <a:spLocks noChangeArrowheads="1"/>
              </p:cNvSpPr>
              <p:nvPr/>
            </p:nvSpPr>
            <p:spPr bwMode="auto">
              <a:xfrm>
                <a:off x="2288" y="382"/>
                <a:ext cx="629" cy="384"/>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1200</a:t>
                </a:r>
              </a:p>
            </p:txBody>
          </p:sp>
          <p:sp>
            <p:nvSpPr>
              <p:cNvPr id="41059" name="Rectangle 27"/>
              <p:cNvSpPr>
                <a:spLocks noChangeArrowheads="1"/>
              </p:cNvSpPr>
              <p:nvPr/>
            </p:nvSpPr>
            <p:spPr bwMode="auto">
              <a:xfrm>
                <a:off x="2277" y="384"/>
                <a:ext cx="65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74" name="Group 28"/>
            <p:cNvGrpSpPr>
              <a:grpSpLocks/>
            </p:cNvGrpSpPr>
            <p:nvPr/>
          </p:nvGrpSpPr>
          <p:grpSpPr bwMode="auto">
            <a:xfrm>
              <a:off x="-55" y="1655"/>
              <a:ext cx="2041" cy="350"/>
              <a:chOff x="-28" y="768"/>
              <a:chExt cx="1038" cy="386"/>
            </a:xfrm>
          </p:grpSpPr>
          <p:sp>
            <p:nvSpPr>
              <p:cNvPr id="1109021" name="Rectangle 29"/>
              <p:cNvSpPr>
                <a:spLocks noChangeArrowheads="1"/>
              </p:cNvSpPr>
              <p:nvPr/>
            </p:nvSpPr>
            <p:spPr bwMode="auto">
              <a:xfrm>
                <a:off x="-28" y="768"/>
                <a:ext cx="1038" cy="386"/>
              </a:xfrm>
              <a:prstGeom prst="rect">
                <a:avLst/>
              </a:prstGeom>
              <a:noFill/>
              <a:ln w="9525">
                <a:solidFill>
                  <a:schemeClr val="bg2"/>
                </a:solidFill>
                <a:miter lim="800000"/>
                <a:headEnd/>
                <a:tailEnd/>
              </a:ln>
              <a:effectLst/>
            </p:spPr>
            <p:txBody>
              <a:bodyPr anchor="ctr"/>
              <a:lstStyle/>
              <a:p>
                <a:pPr algn="ctr">
                  <a:defRPr/>
                </a:pPr>
                <a:r>
                  <a:rPr kumimoji="1" lang="en-US" altLang="zh-CN" sz="2000" dirty="0">
                    <a:solidFill>
                      <a:srgbClr val="010000"/>
                    </a:solidFill>
                    <a:latin typeface="Times New Roman" panose="02020603050405020304" pitchFamily="18" charset="0"/>
                    <a:ea typeface="楷体_GB2312" pitchFamily="49" charset="-122"/>
                    <a:cs typeface="Times New Roman" panose="02020603050405020304" pitchFamily="18" charset="0"/>
                  </a:rPr>
                  <a:t>100 V</a:t>
                </a:r>
                <a:r>
                  <a:rPr kumimoji="1" lang="zh-CN" altLang="en-US" sz="2000" dirty="0">
                    <a:solidFill>
                      <a:srgbClr val="010000"/>
                    </a:solidFill>
                    <a:latin typeface="Times New Roman" panose="02020603050405020304" pitchFamily="18" charset="0"/>
                    <a:ea typeface="楷体_GB2312" pitchFamily="49" charset="-122"/>
                    <a:cs typeface="Times New Roman" panose="02020603050405020304" pitchFamily="18" charset="0"/>
                  </a:rPr>
                  <a:t>电压加速的电子</a:t>
                </a:r>
              </a:p>
            </p:txBody>
          </p:sp>
          <p:sp>
            <p:nvSpPr>
              <p:cNvPr id="41057" name="Rectangle 30"/>
              <p:cNvSpPr>
                <a:spLocks noChangeArrowheads="1"/>
              </p:cNvSpPr>
              <p:nvPr/>
            </p:nvSpPr>
            <p:spPr bwMode="auto">
              <a:xfrm>
                <a:off x="0" y="768"/>
                <a:ext cx="940"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75" name="Group 31"/>
            <p:cNvGrpSpPr>
              <a:grpSpLocks/>
            </p:cNvGrpSpPr>
            <p:nvPr/>
          </p:nvGrpSpPr>
          <p:grpSpPr bwMode="auto">
            <a:xfrm>
              <a:off x="1849" y="1655"/>
              <a:ext cx="1209" cy="348"/>
              <a:chOff x="940" y="768"/>
              <a:chExt cx="615" cy="384"/>
            </a:xfrm>
          </p:grpSpPr>
          <p:sp>
            <p:nvSpPr>
              <p:cNvPr id="1109024" name="Rectangle 32"/>
              <p:cNvSpPr>
                <a:spLocks noChangeArrowheads="1"/>
              </p:cNvSpPr>
              <p:nvPr/>
            </p:nvSpPr>
            <p:spPr bwMode="auto">
              <a:xfrm>
                <a:off x="952" y="768"/>
                <a:ext cx="591" cy="386"/>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9.1×10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-31</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55" name="Rectangle 33"/>
              <p:cNvSpPr>
                <a:spLocks noChangeArrowheads="1"/>
              </p:cNvSpPr>
              <p:nvPr/>
            </p:nvSpPr>
            <p:spPr bwMode="auto">
              <a:xfrm>
                <a:off x="940" y="768"/>
                <a:ext cx="615"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76" name="Group 34"/>
            <p:cNvGrpSpPr>
              <a:grpSpLocks/>
            </p:cNvGrpSpPr>
            <p:nvPr/>
          </p:nvGrpSpPr>
          <p:grpSpPr bwMode="auto">
            <a:xfrm>
              <a:off x="3058" y="1655"/>
              <a:ext cx="1420" cy="348"/>
              <a:chOff x="1555" y="768"/>
              <a:chExt cx="722" cy="384"/>
            </a:xfrm>
          </p:grpSpPr>
          <p:sp>
            <p:nvSpPr>
              <p:cNvPr id="1109027" name="Rectangle 35"/>
              <p:cNvSpPr>
                <a:spLocks noChangeArrowheads="1"/>
              </p:cNvSpPr>
              <p:nvPr/>
            </p:nvSpPr>
            <p:spPr bwMode="auto">
              <a:xfrm>
                <a:off x="1566" y="768"/>
                <a:ext cx="700" cy="386"/>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5.9×10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6</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53" name="Rectangle 36"/>
              <p:cNvSpPr>
                <a:spLocks noChangeArrowheads="1"/>
              </p:cNvSpPr>
              <p:nvPr/>
            </p:nvSpPr>
            <p:spPr bwMode="auto">
              <a:xfrm>
                <a:off x="1555" y="768"/>
                <a:ext cx="72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77" name="Group 37"/>
            <p:cNvGrpSpPr>
              <a:grpSpLocks/>
            </p:cNvGrpSpPr>
            <p:nvPr/>
          </p:nvGrpSpPr>
          <p:grpSpPr bwMode="auto">
            <a:xfrm>
              <a:off x="4478" y="1655"/>
              <a:ext cx="1282" cy="348"/>
              <a:chOff x="2277" y="768"/>
              <a:chExt cx="652" cy="384"/>
            </a:xfrm>
          </p:grpSpPr>
          <p:sp>
            <p:nvSpPr>
              <p:cNvPr id="1109030" name="Rectangle 38"/>
              <p:cNvSpPr>
                <a:spLocks noChangeArrowheads="1"/>
              </p:cNvSpPr>
              <p:nvPr/>
            </p:nvSpPr>
            <p:spPr bwMode="auto">
              <a:xfrm>
                <a:off x="2288" y="768"/>
                <a:ext cx="629" cy="386"/>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120</a:t>
                </a:r>
              </a:p>
            </p:txBody>
          </p:sp>
          <p:sp>
            <p:nvSpPr>
              <p:cNvPr id="41051" name="Rectangle 39"/>
              <p:cNvSpPr>
                <a:spLocks noChangeArrowheads="1"/>
              </p:cNvSpPr>
              <p:nvPr/>
            </p:nvSpPr>
            <p:spPr bwMode="auto">
              <a:xfrm>
                <a:off x="2277" y="768"/>
                <a:ext cx="65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78" name="Group 40"/>
            <p:cNvGrpSpPr>
              <a:grpSpLocks/>
            </p:cNvGrpSpPr>
            <p:nvPr/>
          </p:nvGrpSpPr>
          <p:grpSpPr bwMode="auto">
            <a:xfrm>
              <a:off x="0" y="2003"/>
              <a:ext cx="1849" cy="348"/>
              <a:chOff x="0" y="1152"/>
              <a:chExt cx="940" cy="384"/>
            </a:xfrm>
          </p:grpSpPr>
          <p:sp>
            <p:nvSpPr>
              <p:cNvPr id="1109033" name="Rectangle 41"/>
              <p:cNvSpPr>
                <a:spLocks noChangeArrowheads="1"/>
              </p:cNvSpPr>
              <p:nvPr/>
            </p:nvSpPr>
            <p:spPr bwMode="auto">
              <a:xfrm>
                <a:off x="11" y="1154"/>
                <a:ext cx="918" cy="382"/>
              </a:xfrm>
              <a:prstGeom prst="rect">
                <a:avLst/>
              </a:prstGeom>
              <a:noFill/>
              <a:ln w="9525">
                <a:solidFill>
                  <a:schemeClr val="bg2"/>
                </a:solidFill>
                <a:miter lim="800000"/>
                <a:headEnd/>
                <a:tailEnd/>
              </a:ln>
              <a:effectLst/>
            </p:spPr>
            <p:txBody>
              <a:bodyPr anchor="ctr"/>
              <a:lstStyle/>
              <a:p>
                <a:pPr algn="ctr">
                  <a:defRPr/>
                </a:pPr>
                <a:r>
                  <a:rPr kumimoji="1" lang="en-US" altLang="zh-CN" sz="2000" dirty="0">
                    <a:solidFill>
                      <a:srgbClr val="010000"/>
                    </a:solidFill>
                    <a:latin typeface="Times New Roman" panose="02020603050405020304" pitchFamily="18" charset="0"/>
                    <a:ea typeface="楷体_GB2312" pitchFamily="49" charset="-122"/>
                    <a:cs typeface="Times New Roman" panose="02020603050405020304" pitchFamily="18" charset="0"/>
                  </a:rPr>
                  <a:t>1000 V</a:t>
                </a:r>
                <a:r>
                  <a:rPr kumimoji="1" lang="zh-CN" altLang="en-US" sz="2000" dirty="0">
                    <a:solidFill>
                      <a:srgbClr val="010000"/>
                    </a:solidFill>
                    <a:latin typeface="Times New Roman" panose="02020603050405020304" pitchFamily="18" charset="0"/>
                    <a:ea typeface="楷体_GB2312" pitchFamily="49" charset="-122"/>
                    <a:cs typeface="Times New Roman" panose="02020603050405020304" pitchFamily="18" charset="0"/>
                  </a:rPr>
                  <a:t>加速的电子</a:t>
                </a:r>
              </a:p>
            </p:txBody>
          </p:sp>
          <p:sp>
            <p:nvSpPr>
              <p:cNvPr id="41049" name="Rectangle 42"/>
              <p:cNvSpPr>
                <a:spLocks noChangeArrowheads="1"/>
              </p:cNvSpPr>
              <p:nvPr/>
            </p:nvSpPr>
            <p:spPr bwMode="auto">
              <a:xfrm>
                <a:off x="0" y="1152"/>
                <a:ext cx="940"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79" name="Group 43"/>
            <p:cNvGrpSpPr>
              <a:grpSpLocks/>
            </p:cNvGrpSpPr>
            <p:nvPr/>
          </p:nvGrpSpPr>
          <p:grpSpPr bwMode="auto">
            <a:xfrm>
              <a:off x="1849" y="2003"/>
              <a:ext cx="1209" cy="348"/>
              <a:chOff x="940" y="1152"/>
              <a:chExt cx="615" cy="384"/>
            </a:xfrm>
          </p:grpSpPr>
          <p:sp>
            <p:nvSpPr>
              <p:cNvPr id="1109036" name="Rectangle 44"/>
              <p:cNvSpPr>
                <a:spLocks noChangeArrowheads="1"/>
              </p:cNvSpPr>
              <p:nvPr/>
            </p:nvSpPr>
            <p:spPr bwMode="auto">
              <a:xfrm>
                <a:off x="952" y="1154"/>
                <a:ext cx="591" cy="382"/>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9.1×10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-31</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47" name="Rectangle 45"/>
              <p:cNvSpPr>
                <a:spLocks noChangeArrowheads="1"/>
              </p:cNvSpPr>
              <p:nvPr/>
            </p:nvSpPr>
            <p:spPr bwMode="auto">
              <a:xfrm>
                <a:off x="940" y="1152"/>
                <a:ext cx="615"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80" name="Group 46"/>
            <p:cNvGrpSpPr>
              <a:grpSpLocks/>
            </p:cNvGrpSpPr>
            <p:nvPr/>
          </p:nvGrpSpPr>
          <p:grpSpPr bwMode="auto">
            <a:xfrm>
              <a:off x="3058" y="2003"/>
              <a:ext cx="1420" cy="348"/>
              <a:chOff x="1555" y="1152"/>
              <a:chExt cx="722" cy="384"/>
            </a:xfrm>
          </p:grpSpPr>
          <p:sp>
            <p:nvSpPr>
              <p:cNvPr id="1109039" name="Rectangle 47"/>
              <p:cNvSpPr>
                <a:spLocks noChangeArrowheads="1"/>
              </p:cNvSpPr>
              <p:nvPr/>
            </p:nvSpPr>
            <p:spPr bwMode="auto">
              <a:xfrm>
                <a:off x="1566" y="1154"/>
                <a:ext cx="700" cy="382"/>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1.9×10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7</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45" name="Rectangle 48"/>
              <p:cNvSpPr>
                <a:spLocks noChangeArrowheads="1"/>
              </p:cNvSpPr>
              <p:nvPr/>
            </p:nvSpPr>
            <p:spPr bwMode="auto">
              <a:xfrm>
                <a:off x="1555" y="1152"/>
                <a:ext cx="72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81" name="Group 49"/>
            <p:cNvGrpSpPr>
              <a:grpSpLocks/>
            </p:cNvGrpSpPr>
            <p:nvPr/>
          </p:nvGrpSpPr>
          <p:grpSpPr bwMode="auto">
            <a:xfrm>
              <a:off x="4478" y="2003"/>
              <a:ext cx="1282" cy="348"/>
              <a:chOff x="2277" y="1152"/>
              <a:chExt cx="652" cy="384"/>
            </a:xfrm>
          </p:grpSpPr>
          <p:sp>
            <p:nvSpPr>
              <p:cNvPr id="1109042" name="Rectangle 50"/>
              <p:cNvSpPr>
                <a:spLocks noChangeArrowheads="1"/>
              </p:cNvSpPr>
              <p:nvPr/>
            </p:nvSpPr>
            <p:spPr bwMode="auto">
              <a:xfrm>
                <a:off x="2288" y="1154"/>
                <a:ext cx="629" cy="382"/>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37</a:t>
                </a:r>
              </a:p>
            </p:txBody>
          </p:sp>
          <p:sp>
            <p:nvSpPr>
              <p:cNvPr id="41043" name="Rectangle 51"/>
              <p:cNvSpPr>
                <a:spLocks noChangeArrowheads="1"/>
              </p:cNvSpPr>
              <p:nvPr/>
            </p:nvSpPr>
            <p:spPr bwMode="auto">
              <a:xfrm>
                <a:off x="2277" y="1152"/>
                <a:ext cx="65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82" name="Group 52"/>
            <p:cNvGrpSpPr>
              <a:grpSpLocks/>
            </p:cNvGrpSpPr>
            <p:nvPr/>
          </p:nvGrpSpPr>
          <p:grpSpPr bwMode="auto">
            <a:xfrm>
              <a:off x="0" y="2351"/>
              <a:ext cx="1849" cy="434"/>
              <a:chOff x="0" y="1536"/>
              <a:chExt cx="940" cy="480"/>
            </a:xfrm>
          </p:grpSpPr>
          <p:sp>
            <p:nvSpPr>
              <p:cNvPr id="1109045" name="Rectangle 53"/>
              <p:cNvSpPr>
                <a:spLocks noChangeArrowheads="1"/>
              </p:cNvSpPr>
              <p:nvPr/>
            </p:nvSpPr>
            <p:spPr bwMode="auto">
              <a:xfrm>
                <a:off x="11" y="1536"/>
                <a:ext cx="918" cy="480"/>
              </a:xfrm>
              <a:prstGeom prst="rect">
                <a:avLst/>
              </a:prstGeom>
              <a:noFill/>
              <a:ln w="9525">
                <a:solidFill>
                  <a:schemeClr val="bg2"/>
                </a:solidFill>
                <a:miter lim="800000"/>
                <a:headEnd/>
                <a:tailEnd/>
              </a:ln>
              <a:effectLst/>
            </p:spPr>
            <p:txBody>
              <a:bodyPr anchor="ctr"/>
              <a:lstStyle/>
              <a:p>
                <a:pPr algn="ctr">
                  <a:defRPr/>
                </a:pPr>
                <a:r>
                  <a:rPr kumimoji="1" lang="en-US" altLang="zh-CN" sz="2000" dirty="0">
                    <a:solidFill>
                      <a:srgbClr val="010000"/>
                    </a:solidFill>
                    <a:latin typeface="Times New Roman" panose="02020603050405020304" pitchFamily="18" charset="0"/>
                    <a:ea typeface="楷体_GB2312" pitchFamily="49" charset="-122"/>
                    <a:cs typeface="Times New Roman" panose="02020603050405020304" pitchFamily="18" charset="0"/>
                  </a:rPr>
                  <a:t>10000 V</a:t>
                </a:r>
                <a:r>
                  <a:rPr kumimoji="1" lang="zh-CN" altLang="en-US" sz="2000" dirty="0">
                    <a:solidFill>
                      <a:srgbClr val="010000"/>
                    </a:solidFill>
                    <a:latin typeface="Times New Roman" panose="02020603050405020304" pitchFamily="18" charset="0"/>
                    <a:ea typeface="楷体_GB2312" pitchFamily="49" charset="-122"/>
                    <a:cs typeface="Times New Roman" panose="02020603050405020304" pitchFamily="18" charset="0"/>
                  </a:rPr>
                  <a:t>加速的电子</a:t>
                </a:r>
              </a:p>
            </p:txBody>
          </p:sp>
          <p:sp>
            <p:nvSpPr>
              <p:cNvPr id="41041" name="Rectangle 54"/>
              <p:cNvSpPr>
                <a:spLocks noChangeArrowheads="1"/>
              </p:cNvSpPr>
              <p:nvPr/>
            </p:nvSpPr>
            <p:spPr bwMode="auto">
              <a:xfrm>
                <a:off x="0" y="1536"/>
                <a:ext cx="940" cy="480"/>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83" name="Group 55"/>
            <p:cNvGrpSpPr>
              <a:grpSpLocks/>
            </p:cNvGrpSpPr>
            <p:nvPr/>
          </p:nvGrpSpPr>
          <p:grpSpPr bwMode="auto">
            <a:xfrm>
              <a:off x="1849" y="2351"/>
              <a:ext cx="1209" cy="434"/>
              <a:chOff x="940" y="1536"/>
              <a:chExt cx="615" cy="480"/>
            </a:xfrm>
          </p:grpSpPr>
          <p:sp>
            <p:nvSpPr>
              <p:cNvPr id="1109048" name="Rectangle 56"/>
              <p:cNvSpPr>
                <a:spLocks noChangeArrowheads="1"/>
              </p:cNvSpPr>
              <p:nvPr/>
            </p:nvSpPr>
            <p:spPr bwMode="auto">
              <a:xfrm>
                <a:off x="952" y="1536"/>
                <a:ext cx="591" cy="480"/>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9.1×10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-31</a:t>
                </a:r>
              </a:p>
            </p:txBody>
          </p:sp>
          <p:sp>
            <p:nvSpPr>
              <p:cNvPr id="41039" name="Rectangle 57"/>
              <p:cNvSpPr>
                <a:spLocks noChangeArrowheads="1"/>
              </p:cNvSpPr>
              <p:nvPr/>
            </p:nvSpPr>
            <p:spPr bwMode="auto">
              <a:xfrm>
                <a:off x="940" y="1536"/>
                <a:ext cx="615" cy="480"/>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84" name="Group 58"/>
            <p:cNvGrpSpPr>
              <a:grpSpLocks/>
            </p:cNvGrpSpPr>
            <p:nvPr/>
          </p:nvGrpSpPr>
          <p:grpSpPr bwMode="auto">
            <a:xfrm>
              <a:off x="3058" y="2351"/>
              <a:ext cx="1420" cy="434"/>
              <a:chOff x="1555" y="1536"/>
              <a:chExt cx="722" cy="480"/>
            </a:xfrm>
          </p:grpSpPr>
          <p:sp>
            <p:nvSpPr>
              <p:cNvPr id="1109051" name="Rectangle 59"/>
              <p:cNvSpPr>
                <a:spLocks noChangeArrowheads="1"/>
              </p:cNvSpPr>
              <p:nvPr/>
            </p:nvSpPr>
            <p:spPr bwMode="auto">
              <a:xfrm>
                <a:off x="1566" y="1536"/>
                <a:ext cx="700" cy="480"/>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5.9×10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7</a:t>
                </a:r>
              </a:p>
            </p:txBody>
          </p:sp>
          <p:sp>
            <p:nvSpPr>
              <p:cNvPr id="41037" name="Rectangle 60"/>
              <p:cNvSpPr>
                <a:spLocks noChangeArrowheads="1"/>
              </p:cNvSpPr>
              <p:nvPr/>
            </p:nvSpPr>
            <p:spPr bwMode="auto">
              <a:xfrm>
                <a:off x="1555" y="1536"/>
                <a:ext cx="722" cy="480"/>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85" name="Group 61"/>
            <p:cNvGrpSpPr>
              <a:grpSpLocks/>
            </p:cNvGrpSpPr>
            <p:nvPr/>
          </p:nvGrpSpPr>
          <p:grpSpPr bwMode="auto">
            <a:xfrm>
              <a:off x="4478" y="2351"/>
              <a:ext cx="1282" cy="434"/>
              <a:chOff x="2277" y="1536"/>
              <a:chExt cx="652" cy="480"/>
            </a:xfrm>
          </p:grpSpPr>
          <p:sp>
            <p:nvSpPr>
              <p:cNvPr id="1109054" name="Rectangle 62"/>
              <p:cNvSpPr>
                <a:spLocks noChangeArrowheads="1"/>
              </p:cNvSpPr>
              <p:nvPr/>
            </p:nvSpPr>
            <p:spPr bwMode="auto">
              <a:xfrm>
                <a:off x="2288" y="1536"/>
                <a:ext cx="629" cy="480"/>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12</a:t>
                </a:r>
              </a:p>
            </p:txBody>
          </p:sp>
          <p:sp>
            <p:nvSpPr>
              <p:cNvPr id="41035" name="Rectangle 63"/>
              <p:cNvSpPr>
                <a:spLocks noChangeArrowheads="1"/>
              </p:cNvSpPr>
              <p:nvPr/>
            </p:nvSpPr>
            <p:spPr bwMode="auto">
              <a:xfrm>
                <a:off x="2277" y="1536"/>
                <a:ext cx="652" cy="480"/>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86" name="Group 64"/>
            <p:cNvGrpSpPr>
              <a:grpSpLocks/>
            </p:cNvGrpSpPr>
            <p:nvPr/>
          </p:nvGrpSpPr>
          <p:grpSpPr bwMode="auto">
            <a:xfrm>
              <a:off x="0" y="2785"/>
              <a:ext cx="1849" cy="348"/>
              <a:chOff x="0" y="2016"/>
              <a:chExt cx="940" cy="384"/>
            </a:xfrm>
          </p:grpSpPr>
          <p:sp>
            <p:nvSpPr>
              <p:cNvPr id="1109057" name="Rectangle 65"/>
              <p:cNvSpPr>
                <a:spLocks noChangeArrowheads="1"/>
              </p:cNvSpPr>
              <p:nvPr/>
            </p:nvSpPr>
            <p:spPr bwMode="auto">
              <a:xfrm>
                <a:off x="11" y="2016"/>
                <a:ext cx="918" cy="382"/>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He</a:t>
                </a:r>
                <a:r>
                  <a:rPr kumimoji="1" lang="zh-CN" altLang="en-US" sz="2000">
                    <a:solidFill>
                      <a:srgbClr val="010000"/>
                    </a:solidFill>
                    <a:latin typeface="Times New Roman" panose="02020603050405020304" pitchFamily="18" charset="0"/>
                    <a:ea typeface="楷体_GB2312" pitchFamily="49" charset="-122"/>
                    <a:cs typeface="Times New Roman" panose="02020603050405020304" pitchFamily="18" charset="0"/>
                  </a:rPr>
                  <a:t>原子（</a:t>
                </a: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300K</a:t>
                </a:r>
                <a:r>
                  <a:rPr kumimoji="1" lang="zh-CN" altLang="en-US" sz="2000">
                    <a:solidFill>
                      <a:srgbClr val="010000"/>
                    </a:solidFill>
                    <a:latin typeface="Times New Roman" panose="02020603050405020304" pitchFamily="18" charset="0"/>
                    <a:ea typeface="楷体_GB2312" pitchFamily="49" charset="-122"/>
                    <a:cs typeface="Times New Roman" panose="02020603050405020304" pitchFamily="18" charset="0"/>
                  </a:rPr>
                  <a:t>）</a:t>
                </a:r>
              </a:p>
            </p:txBody>
          </p:sp>
          <p:sp>
            <p:nvSpPr>
              <p:cNvPr id="41033" name="Rectangle 66"/>
              <p:cNvSpPr>
                <a:spLocks noChangeArrowheads="1"/>
              </p:cNvSpPr>
              <p:nvPr/>
            </p:nvSpPr>
            <p:spPr bwMode="auto">
              <a:xfrm>
                <a:off x="0" y="2016"/>
                <a:ext cx="940"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87" name="Group 67"/>
            <p:cNvGrpSpPr>
              <a:grpSpLocks/>
            </p:cNvGrpSpPr>
            <p:nvPr/>
          </p:nvGrpSpPr>
          <p:grpSpPr bwMode="auto">
            <a:xfrm>
              <a:off x="1849" y="2785"/>
              <a:ext cx="1209" cy="348"/>
              <a:chOff x="940" y="2016"/>
              <a:chExt cx="615" cy="384"/>
            </a:xfrm>
          </p:grpSpPr>
          <p:sp>
            <p:nvSpPr>
              <p:cNvPr id="1109060" name="Rectangle 68"/>
              <p:cNvSpPr>
                <a:spLocks noChangeArrowheads="1"/>
              </p:cNvSpPr>
              <p:nvPr/>
            </p:nvSpPr>
            <p:spPr bwMode="auto">
              <a:xfrm>
                <a:off x="952" y="2016"/>
                <a:ext cx="591" cy="382"/>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6.6×10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-27</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31" name="Rectangle 69"/>
              <p:cNvSpPr>
                <a:spLocks noChangeArrowheads="1"/>
              </p:cNvSpPr>
              <p:nvPr/>
            </p:nvSpPr>
            <p:spPr bwMode="auto">
              <a:xfrm>
                <a:off x="940" y="2016"/>
                <a:ext cx="615"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88" name="Group 70"/>
            <p:cNvGrpSpPr>
              <a:grpSpLocks/>
            </p:cNvGrpSpPr>
            <p:nvPr/>
          </p:nvGrpSpPr>
          <p:grpSpPr bwMode="auto">
            <a:xfrm>
              <a:off x="3058" y="2785"/>
              <a:ext cx="1420" cy="348"/>
              <a:chOff x="1555" y="2016"/>
              <a:chExt cx="722" cy="384"/>
            </a:xfrm>
          </p:grpSpPr>
          <p:sp>
            <p:nvSpPr>
              <p:cNvPr id="1109063" name="Rectangle 71"/>
              <p:cNvSpPr>
                <a:spLocks noChangeArrowheads="1"/>
              </p:cNvSpPr>
              <p:nvPr/>
            </p:nvSpPr>
            <p:spPr bwMode="auto">
              <a:xfrm>
                <a:off x="1566" y="2016"/>
                <a:ext cx="700" cy="382"/>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1.4×10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3</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29" name="Rectangle 72"/>
              <p:cNvSpPr>
                <a:spLocks noChangeArrowheads="1"/>
              </p:cNvSpPr>
              <p:nvPr/>
            </p:nvSpPr>
            <p:spPr bwMode="auto">
              <a:xfrm>
                <a:off x="1555" y="2016"/>
                <a:ext cx="72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89" name="Group 73"/>
            <p:cNvGrpSpPr>
              <a:grpSpLocks/>
            </p:cNvGrpSpPr>
            <p:nvPr/>
          </p:nvGrpSpPr>
          <p:grpSpPr bwMode="auto">
            <a:xfrm>
              <a:off x="4478" y="2785"/>
              <a:ext cx="1282" cy="348"/>
              <a:chOff x="2277" y="2016"/>
              <a:chExt cx="652" cy="384"/>
            </a:xfrm>
          </p:grpSpPr>
          <p:sp>
            <p:nvSpPr>
              <p:cNvPr id="1109066" name="Rectangle 74"/>
              <p:cNvSpPr>
                <a:spLocks noChangeArrowheads="1"/>
              </p:cNvSpPr>
              <p:nvPr/>
            </p:nvSpPr>
            <p:spPr bwMode="auto">
              <a:xfrm>
                <a:off x="2288" y="2016"/>
                <a:ext cx="629" cy="382"/>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72</a:t>
                </a:r>
              </a:p>
            </p:txBody>
          </p:sp>
          <p:sp>
            <p:nvSpPr>
              <p:cNvPr id="41027" name="Rectangle 75"/>
              <p:cNvSpPr>
                <a:spLocks noChangeArrowheads="1"/>
              </p:cNvSpPr>
              <p:nvPr/>
            </p:nvSpPr>
            <p:spPr bwMode="auto">
              <a:xfrm>
                <a:off x="2277" y="2016"/>
                <a:ext cx="65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90" name="Group 76"/>
            <p:cNvGrpSpPr>
              <a:grpSpLocks/>
            </p:cNvGrpSpPr>
            <p:nvPr/>
          </p:nvGrpSpPr>
          <p:grpSpPr bwMode="auto">
            <a:xfrm>
              <a:off x="0" y="3133"/>
              <a:ext cx="1849" cy="348"/>
              <a:chOff x="0" y="2400"/>
              <a:chExt cx="940" cy="384"/>
            </a:xfrm>
          </p:grpSpPr>
          <p:sp>
            <p:nvSpPr>
              <p:cNvPr id="1109069" name="Rectangle 77"/>
              <p:cNvSpPr>
                <a:spLocks noChangeArrowheads="1"/>
              </p:cNvSpPr>
              <p:nvPr/>
            </p:nvSpPr>
            <p:spPr bwMode="auto">
              <a:xfrm>
                <a:off x="11" y="2398"/>
                <a:ext cx="918" cy="386"/>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Xe</a:t>
                </a:r>
                <a:r>
                  <a:rPr kumimoji="1" lang="zh-CN" altLang="en-US" sz="2000">
                    <a:solidFill>
                      <a:srgbClr val="010000"/>
                    </a:solidFill>
                    <a:latin typeface="Times New Roman" panose="02020603050405020304" pitchFamily="18" charset="0"/>
                    <a:ea typeface="楷体_GB2312" pitchFamily="49" charset="-122"/>
                    <a:cs typeface="Times New Roman" panose="02020603050405020304" pitchFamily="18" charset="0"/>
                  </a:rPr>
                  <a:t>原子（</a:t>
                </a: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300K</a:t>
                </a:r>
                <a:r>
                  <a:rPr kumimoji="1" lang="zh-CN" altLang="en-US" sz="2000">
                    <a:solidFill>
                      <a:srgbClr val="010000"/>
                    </a:solidFill>
                    <a:latin typeface="Times New Roman" panose="02020603050405020304" pitchFamily="18" charset="0"/>
                    <a:ea typeface="楷体_GB2312" pitchFamily="49" charset="-122"/>
                    <a:cs typeface="Times New Roman" panose="02020603050405020304" pitchFamily="18" charset="0"/>
                  </a:rPr>
                  <a:t>）</a:t>
                </a:r>
              </a:p>
            </p:txBody>
          </p:sp>
          <p:sp>
            <p:nvSpPr>
              <p:cNvPr id="41025" name="Rectangle 78"/>
              <p:cNvSpPr>
                <a:spLocks noChangeArrowheads="1"/>
              </p:cNvSpPr>
              <p:nvPr/>
            </p:nvSpPr>
            <p:spPr bwMode="auto">
              <a:xfrm>
                <a:off x="0" y="2400"/>
                <a:ext cx="940"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91" name="Group 79"/>
            <p:cNvGrpSpPr>
              <a:grpSpLocks/>
            </p:cNvGrpSpPr>
            <p:nvPr/>
          </p:nvGrpSpPr>
          <p:grpSpPr bwMode="auto">
            <a:xfrm>
              <a:off x="1849" y="3133"/>
              <a:ext cx="1209" cy="348"/>
              <a:chOff x="940" y="2400"/>
              <a:chExt cx="615" cy="384"/>
            </a:xfrm>
          </p:grpSpPr>
          <p:sp>
            <p:nvSpPr>
              <p:cNvPr id="1109072" name="Rectangle 80"/>
              <p:cNvSpPr>
                <a:spLocks noChangeArrowheads="1"/>
              </p:cNvSpPr>
              <p:nvPr/>
            </p:nvSpPr>
            <p:spPr bwMode="auto">
              <a:xfrm>
                <a:off x="952" y="2398"/>
                <a:ext cx="591" cy="386"/>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2.3×10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-25</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23" name="Rectangle 81"/>
              <p:cNvSpPr>
                <a:spLocks noChangeArrowheads="1"/>
              </p:cNvSpPr>
              <p:nvPr/>
            </p:nvSpPr>
            <p:spPr bwMode="auto">
              <a:xfrm>
                <a:off x="940" y="2400"/>
                <a:ext cx="615"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92" name="Group 82"/>
            <p:cNvGrpSpPr>
              <a:grpSpLocks/>
            </p:cNvGrpSpPr>
            <p:nvPr/>
          </p:nvGrpSpPr>
          <p:grpSpPr bwMode="auto">
            <a:xfrm>
              <a:off x="3058" y="3133"/>
              <a:ext cx="1420" cy="348"/>
              <a:chOff x="1555" y="2400"/>
              <a:chExt cx="722" cy="384"/>
            </a:xfrm>
          </p:grpSpPr>
          <p:sp>
            <p:nvSpPr>
              <p:cNvPr id="1109075" name="Rectangle 83"/>
              <p:cNvSpPr>
                <a:spLocks noChangeArrowheads="1"/>
              </p:cNvSpPr>
              <p:nvPr/>
            </p:nvSpPr>
            <p:spPr bwMode="auto">
              <a:xfrm>
                <a:off x="1566" y="2398"/>
                <a:ext cx="700" cy="386"/>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2.4×10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2</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21" name="Rectangle 84"/>
              <p:cNvSpPr>
                <a:spLocks noChangeArrowheads="1"/>
              </p:cNvSpPr>
              <p:nvPr/>
            </p:nvSpPr>
            <p:spPr bwMode="auto">
              <a:xfrm>
                <a:off x="1555" y="2400"/>
                <a:ext cx="72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93" name="Group 85"/>
            <p:cNvGrpSpPr>
              <a:grpSpLocks/>
            </p:cNvGrpSpPr>
            <p:nvPr/>
          </p:nvGrpSpPr>
          <p:grpSpPr bwMode="auto">
            <a:xfrm>
              <a:off x="4478" y="3133"/>
              <a:ext cx="1282" cy="348"/>
              <a:chOff x="2277" y="2400"/>
              <a:chExt cx="652" cy="384"/>
            </a:xfrm>
          </p:grpSpPr>
          <p:sp>
            <p:nvSpPr>
              <p:cNvPr id="1109078" name="Rectangle 86"/>
              <p:cNvSpPr>
                <a:spLocks noChangeArrowheads="1"/>
              </p:cNvSpPr>
              <p:nvPr/>
            </p:nvSpPr>
            <p:spPr bwMode="auto">
              <a:xfrm>
                <a:off x="2288" y="2398"/>
                <a:ext cx="629" cy="386"/>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12</a:t>
                </a:r>
              </a:p>
            </p:txBody>
          </p:sp>
          <p:sp>
            <p:nvSpPr>
              <p:cNvPr id="41019" name="Rectangle 87"/>
              <p:cNvSpPr>
                <a:spLocks noChangeArrowheads="1"/>
              </p:cNvSpPr>
              <p:nvPr/>
            </p:nvSpPr>
            <p:spPr bwMode="auto">
              <a:xfrm>
                <a:off x="2277" y="2400"/>
                <a:ext cx="65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94" name="Group 88"/>
            <p:cNvGrpSpPr>
              <a:grpSpLocks/>
            </p:cNvGrpSpPr>
            <p:nvPr/>
          </p:nvGrpSpPr>
          <p:grpSpPr bwMode="auto">
            <a:xfrm>
              <a:off x="0" y="3481"/>
              <a:ext cx="1849" cy="347"/>
              <a:chOff x="0" y="2784"/>
              <a:chExt cx="940" cy="384"/>
            </a:xfrm>
          </p:grpSpPr>
          <p:sp>
            <p:nvSpPr>
              <p:cNvPr id="1109081" name="Rectangle 89"/>
              <p:cNvSpPr>
                <a:spLocks noChangeArrowheads="1"/>
              </p:cNvSpPr>
              <p:nvPr/>
            </p:nvSpPr>
            <p:spPr bwMode="auto">
              <a:xfrm>
                <a:off x="11" y="2784"/>
                <a:ext cx="918" cy="384"/>
              </a:xfrm>
              <a:prstGeom prst="rect">
                <a:avLst/>
              </a:prstGeom>
              <a:noFill/>
              <a:ln w="9525">
                <a:solidFill>
                  <a:schemeClr val="bg2"/>
                </a:solidFill>
                <a:miter lim="800000"/>
                <a:headEnd/>
                <a:tailEnd/>
              </a:ln>
              <a:effectLst/>
            </p:spPr>
            <p:txBody>
              <a:bodyPr anchor="ctr"/>
              <a:lstStyle/>
              <a:p>
                <a:pPr algn="ctr">
                  <a:defRPr/>
                </a:pPr>
                <a:r>
                  <a:rPr kumimoji="1" lang="zh-CN" altLang="en-US" sz="2000">
                    <a:solidFill>
                      <a:srgbClr val="010000"/>
                    </a:solidFill>
                    <a:latin typeface="Times New Roman" panose="02020603050405020304" pitchFamily="18" charset="0"/>
                    <a:ea typeface="楷体_GB2312" pitchFamily="49" charset="-122"/>
                    <a:cs typeface="Times New Roman" panose="02020603050405020304" pitchFamily="18" charset="0"/>
                  </a:rPr>
                  <a:t>垒球</a:t>
                </a:r>
              </a:p>
            </p:txBody>
          </p:sp>
          <p:sp>
            <p:nvSpPr>
              <p:cNvPr id="41017" name="Rectangle 90"/>
              <p:cNvSpPr>
                <a:spLocks noChangeArrowheads="1"/>
              </p:cNvSpPr>
              <p:nvPr/>
            </p:nvSpPr>
            <p:spPr bwMode="auto">
              <a:xfrm>
                <a:off x="0" y="2784"/>
                <a:ext cx="940"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95" name="Group 91"/>
            <p:cNvGrpSpPr>
              <a:grpSpLocks/>
            </p:cNvGrpSpPr>
            <p:nvPr/>
          </p:nvGrpSpPr>
          <p:grpSpPr bwMode="auto">
            <a:xfrm>
              <a:off x="1849" y="3481"/>
              <a:ext cx="1209" cy="347"/>
              <a:chOff x="940" y="2784"/>
              <a:chExt cx="615" cy="384"/>
            </a:xfrm>
          </p:grpSpPr>
          <p:sp>
            <p:nvSpPr>
              <p:cNvPr id="1109084" name="Rectangle 92"/>
              <p:cNvSpPr>
                <a:spLocks noChangeArrowheads="1"/>
              </p:cNvSpPr>
              <p:nvPr/>
            </p:nvSpPr>
            <p:spPr bwMode="auto">
              <a:xfrm>
                <a:off x="952" y="2784"/>
                <a:ext cx="591" cy="384"/>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2.0×10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-1</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15" name="Rectangle 93"/>
              <p:cNvSpPr>
                <a:spLocks noChangeArrowheads="1"/>
              </p:cNvSpPr>
              <p:nvPr/>
            </p:nvSpPr>
            <p:spPr bwMode="auto">
              <a:xfrm>
                <a:off x="940" y="2784"/>
                <a:ext cx="615"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96" name="Group 94"/>
            <p:cNvGrpSpPr>
              <a:grpSpLocks/>
            </p:cNvGrpSpPr>
            <p:nvPr/>
          </p:nvGrpSpPr>
          <p:grpSpPr bwMode="auto">
            <a:xfrm>
              <a:off x="3058" y="3481"/>
              <a:ext cx="1420" cy="347"/>
              <a:chOff x="1555" y="2784"/>
              <a:chExt cx="722" cy="384"/>
            </a:xfrm>
          </p:grpSpPr>
          <p:sp>
            <p:nvSpPr>
              <p:cNvPr id="1109087" name="Rectangle 95"/>
              <p:cNvSpPr>
                <a:spLocks noChangeArrowheads="1"/>
              </p:cNvSpPr>
              <p:nvPr/>
            </p:nvSpPr>
            <p:spPr bwMode="auto">
              <a:xfrm>
                <a:off x="1566" y="2784"/>
                <a:ext cx="700" cy="384"/>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30</a:t>
                </a:r>
              </a:p>
            </p:txBody>
          </p:sp>
          <p:sp>
            <p:nvSpPr>
              <p:cNvPr id="41013" name="Rectangle 96"/>
              <p:cNvSpPr>
                <a:spLocks noChangeArrowheads="1"/>
              </p:cNvSpPr>
              <p:nvPr/>
            </p:nvSpPr>
            <p:spPr bwMode="auto">
              <a:xfrm>
                <a:off x="1555" y="2784"/>
                <a:ext cx="72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97" name="Group 97"/>
            <p:cNvGrpSpPr>
              <a:grpSpLocks/>
            </p:cNvGrpSpPr>
            <p:nvPr/>
          </p:nvGrpSpPr>
          <p:grpSpPr bwMode="auto">
            <a:xfrm>
              <a:off x="4478" y="3481"/>
              <a:ext cx="1282" cy="347"/>
              <a:chOff x="2277" y="2784"/>
              <a:chExt cx="652" cy="384"/>
            </a:xfrm>
          </p:grpSpPr>
          <p:sp>
            <p:nvSpPr>
              <p:cNvPr id="1109090" name="Rectangle 98"/>
              <p:cNvSpPr>
                <a:spLocks noChangeArrowheads="1"/>
              </p:cNvSpPr>
              <p:nvPr/>
            </p:nvSpPr>
            <p:spPr bwMode="auto">
              <a:xfrm>
                <a:off x="2288" y="2784"/>
                <a:ext cx="629" cy="384"/>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1.1×10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-22</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11" name="Rectangle 99"/>
              <p:cNvSpPr>
                <a:spLocks noChangeArrowheads="1"/>
              </p:cNvSpPr>
              <p:nvPr/>
            </p:nvSpPr>
            <p:spPr bwMode="auto">
              <a:xfrm>
                <a:off x="2277" y="2784"/>
                <a:ext cx="65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98" name="Group 100"/>
            <p:cNvGrpSpPr>
              <a:grpSpLocks/>
            </p:cNvGrpSpPr>
            <p:nvPr/>
          </p:nvGrpSpPr>
          <p:grpSpPr bwMode="auto">
            <a:xfrm>
              <a:off x="0" y="3828"/>
              <a:ext cx="1849" cy="348"/>
              <a:chOff x="0" y="3168"/>
              <a:chExt cx="940" cy="384"/>
            </a:xfrm>
          </p:grpSpPr>
          <p:sp>
            <p:nvSpPr>
              <p:cNvPr id="1109093" name="Rectangle 101"/>
              <p:cNvSpPr>
                <a:spLocks noChangeArrowheads="1"/>
              </p:cNvSpPr>
              <p:nvPr/>
            </p:nvSpPr>
            <p:spPr bwMode="auto">
              <a:xfrm>
                <a:off x="11" y="3170"/>
                <a:ext cx="918" cy="382"/>
              </a:xfrm>
              <a:prstGeom prst="rect">
                <a:avLst/>
              </a:prstGeom>
              <a:noFill/>
              <a:ln w="9525">
                <a:solidFill>
                  <a:schemeClr val="bg2"/>
                </a:solidFill>
                <a:miter lim="800000"/>
                <a:headEnd/>
                <a:tailEnd/>
              </a:ln>
              <a:effectLst/>
            </p:spPr>
            <p:txBody>
              <a:bodyPr anchor="ctr"/>
              <a:lstStyle/>
              <a:p>
                <a:pPr algn="ctr">
                  <a:defRPr/>
                </a:pPr>
                <a:r>
                  <a:rPr kumimoji="1" lang="zh-CN" altLang="en-US" sz="2000">
                    <a:solidFill>
                      <a:srgbClr val="010000"/>
                    </a:solidFill>
                    <a:latin typeface="Times New Roman" panose="02020603050405020304" pitchFamily="18" charset="0"/>
                    <a:ea typeface="楷体_GB2312" pitchFamily="49" charset="-122"/>
                    <a:cs typeface="Times New Roman" panose="02020603050405020304" pitchFamily="18" charset="0"/>
                  </a:rPr>
                  <a:t>枪弹</a:t>
                </a:r>
              </a:p>
            </p:txBody>
          </p:sp>
          <p:sp>
            <p:nvSpPr>
              <p:cNvPr id="41009" name="Rectangle 102"/>
              <p:cNvSpPr>
                <a:spLocks noChangeArrowheads="1"/>
              </p:cNvSpPr>
              <p:nvPr/>
            </p:nvSpPr>
            <p:spPr bwMode="auto">
              <a:xfrm>
                <a:off x="0" y="3168"/>
                <a:ext cx="940"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0999" name="Group 103"/>
            <p:cNvGrpSpPr>
              <a:grpSpLocks/>
            </p:cNvGrpSpPr>
            <p:nvPr/>
          </p:nvGrpSpPr>
          <p:grpSpPr bwMode="auto">
            <a:xfrm>
              <a:off x="1849" y="3828"/>
              <a:ext cx="1209" cy="348"/>
              <a:chOff x="940" y="3168"/>
              <a:chExt cx="615" cy="384"/>
            </a:xfrm>
          </p:grpSpPr>
          <p:sp>
            <p:nvSpPr>
              <p:cNvPr id="1109096" name="Rectangle 104"/>
              <p:cNvSpPr>
                <a:spLocks noChangeArrowheads="1"/>
              </p:cNvSpPr>
              <p:nvPr/>
            </p:nvSpPr>
            <p:spPr bwMode="auto">
              <a:xfrm>
                <a:off x="952" y="3170"/>
                <a:ext cx="591" cy="382"/>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1.0×10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-2</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07" name="Rectangle 105"/>
              <p:cNvSpPr>
                <a:spLocks noChangeArrowheads="1"/>
              </p:cNvSpPr>
              <p:nvPr/>
            </p:nvSpPr>
            <p:spPr bwMode="auto">
              <a:xfrm>
                <a:off x="940" y="3168"/>
                <a:ext cx="615"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1000" name="Group 106"/>
            <p:cNvGrpSpPr>
              <a:grpSpLocks/>
            </p:cNvGrpSpPr>
            <p:nvPr/>
          </p:nvGrpSpPr>
          <p:grpSpPr bwMode="auto">
            <a:xfrm>
              <a:off x="3058" y="3828"/>
              <a:ext cx="1420" cy="348"/>
              <a:chOff x="1555" y="3168"/>
              <a:chExt cx="722" cy="384"/>
            </a:xfrm>
          </p:grpSpPr>
          <p:sp>
            <p:nvSpPr>
              <p:cNvPr id="1109099" name="Rectangle 107"/>
              <p:cNvSpPr>
                <a:spLocks noChangeArrowheads="1"/>
              </p:cNvSpPr>
              <p:nvPr/>
            </p:nvSpPr>
            <p:spPr bwMode="auto">
              <a:xfrm>
                <a:off x="1566" y="3170"/>
                <a:ext cx="700" cy="382"/>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1.0×10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3</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05" name="Rectangle 108"/>
              <p:cNvSpPr>
                <a:spLocks noChangeArrowheads="1"/>
              </p:cNvSpPr>
              <p:nvPr/>
            </p:nvSpPr>
            <p:spPr bwMode="auto">
              <a:xfrm>
                <a:off x="1555" y="3168"/>
                <a:ext cx="72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nvGrpSpPr>
            <p:cNvPr id="41001" name="Group 109"/>
            <p:cNvGrpSpPr>
              <a:grpSpLocks/>
            </p:cNvGrpSpPr>
            <p:nvPr/>
          </p:nvGrpSpPr>
          <p:grpSpPr bwMode="auto">
            <a:xfrm>
              <a:off x="4478" y="3828"/>
              <a:ext cx="1282" cy="348"/>
              <a:chOff x="2277" y="3168"/>
              <a:chExt cx="652" cy="384"/>
            </a:xfrm>
          </p:grpSpPr>
          <p:sp>
            <p:nvSpPr>
              <p:cNvPr id="1109102" name="Rectangle 110"/>
              <p:cNvSpPr>
                <a:spLocks noChangeArrowheads="1"/>
              </p:cNvSpPr>
              <p:nvPr/>
            </p:nvSpPr>
            <p:spPr bwMode="auto">
              <a:xfrm>
                <a:off x="2288" y="3170"/>
                <a:ext cx="629" cy="382"/>
              </a:xfrm>
              <a:prstGeom prst="rect">
                <a:avLst/>
              </a:prstGeom>
              <a:noFill/>
              <a:ln w="9525">
                <a:solidFill>
                  <a:schemeClr val="bg2"/>
                </a:solidFill>
                <a:miter lim="800000"/>
                <a:headEnd/>
                <a:tailEnd/>
              </a:ln>
              <a:effectLst/>
            </p:spPr>
            <p:txBody>
              <a:bodyPr anchor="ctr"/>
              <a:lstStyle/>
              <a:p>
                <a:pPr algn="ctr">
                  <a:defRPr/>
                </a:pPr>
                <a:r>
                  <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rPr>
                  <a:t>6.6×10</a:t>
                </a:r>
                <a:r>
                  <a:rPr kumimoji="1" lang="en-US" altLang="zh-CN" sz="2000" baseline="30000">
                    <a:solidFill>
                      <a:srgbClr val="010000"/>
                    </a:solidFill>
                    <a:latin typeface="Times New Roman" panose="02020603050405020304" pitchFamily="18" charset="0"/>
                    <a:ea typeface="楷体_GB2312" pitchFamily="49" charset="-122"/>
                    <a:cs typeface="Times New Roman" panose="02020603050405020304" pitchFamily="18" charset="0"/>
                  </a:rPr>
                  <a:t>-23</a:t>
                </a:r>
                <a:endParaRPr kumimoji="1" lang="en-US" altLang="zh-CN" sz="2000">
                  <a:solidFill>
                    <a:srgbClr val="010000"/>
                  </a:solidFill>
                  <a:latin typeface="Times New Roman" panose="02020603050405020304" pitchFamily="18" charset="0"/>
                  <a:ea typeface="楷体_GB2312" pitchFamily="49" charset="-122"/>
                  <a:cs typeface="Times New Roman" panose="02020603050405020304" pitchFamily="18" charset="0"/>
                </a:endParaRPr>
              </a:p>
            </p:txBody>
          </p:sp>
          <p:sp>
            <p:nvSpPr>
              <p:cNvPr id="41003" name="Rectangle 111"/>
              <p:cNvSpPr>
                <a:spLocks noChangeArrowheads="1"/>
              </p:cNvSpPr>
              <p:nvPr/>
            </p:nvSpPr>
            <p:spPr bwMode="auto">
              <a:xfrm>
                <a:off x="2277" y="3168"/>
                <a:ext cx="652" cy="384"/>
              </a:xfrm>
              <a:prstGeom prst="rect">
                <a:avLst/>
              </a:prstGeom>
              <a:noFill/>
              <a:ln w="7">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grpSp>
      <p:sp>
        <p:nvSpPr>
          <p:cNvPr id="40964" name="Rectangle 112"/>
          <p:cNvSpPr>
            <a:spLocks noGrp="1" noChangeArrowheads="1"/>
          </p:cNvSpPr>
          <p:nvPr>
            <p:ph type="title" idx="4294967295"/>
          </p:nvPr>
        </p:nvSpPr>
        <p:spPr>
          <a:xfrm>
            <a:off x="251520" y="315913"/>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113" name="矩形 112"/>
          <p:cNvSpPr/>
          <p:nvPr/>
        </p:nvSpPr>
        <p:spPr>
          <a:xfrm>
            <a:off x="468313" y="1052513"/>
            <a:ext cx="5133975" cy="461962"/>
          </a:xfrm>
          <a:prstGeom prst="rect">
            <a:avLst/>
          </a:prstGeom>
        </p:spPr>
        <p:txBody>
          <a:bodyPr wrap="none">
            <a:spAutoFit/>
          </a:bodyPr>
          <a:lstStyle/>
          <a:p>
            <a:pPr eaLnBrk="0" hangingPunct="0">
              <a:defRPr/>
            </a:pPr>
            <a:r>
              <a:rPr lang="zh-CN" altLang="en-US" sz="2400" b="1" dirty="0">
                <a:solidFill>
                  <a:srgbClr val="FF0000"/>
                </a:solidFill>
                <a:latin typeface="Times New Roman" pitchFamily="18" charset="0"/>
                <a:cs typeface="Times New Roman" pitchFamily="18" charset="0"/>
              </a:rPr>
              <a:t>实物颗粒的质量、速度与波长的关系</a:t>
            </a:r>
          </a:p>
        </p:txBody>
      </p:sp>
    </p:spTree>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0" y="188913"/>
            <a:ext cx="62484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kumimoji="1" lang="en-US" altLang="zh-CN" b="0">
              <a:solidFill>
                <a:srgbClr val="FFFF00"/>
              </a:solidFill>
              <a:latin typeface="Times New Roman" pitchFamily="18" charset="0"/>
              <a:ea typeface="黑体" pitchFamily="49" charset="-122"/>
            </a:endParaRPr>
          </a:p>
        </p:txBody>
      </p:sp>
      <p:sp>
        <p:nvSpPr>
          <p:cNvPr id="1110019" name="Rectangle 3"/>
          <p:cNvSpPr>
            <a:spLocks noChangeArrowheads="1"/>
          </p:cNvSpPr>
          <p:nvPr/>
        </p:nvSpPr>
        <p:spPr bwMode="auto">
          <a:xfrm>
            <a:off x="5940152" y="5733256"/>
            <a:ext cx="3096344" cy="461665"/>
          </a:xfrm>
          <a:prstGeom prst="rect">
            <a:avLst/>
          </a:prstGeom>
          <a:noFill/>
          <a:ln w="9525">
            <a:noFill/>
            <a:miter lim="800000"/>
            <a:headEnd/>
            <a:tailEnd/>
          </a:ln>
          <a:effectLst/>
        </p:spPr>
        <p:txBody>
          <a:bodyPr wrap="square">
            <a:spAutoFit/>
          </a:bodyPr>
          <a:lstStyle/>
          <a:p>
            <a:pPr algn="ctr">
              <a:defRPr/>
            </a:pPr>
            <a:r>
              <a:rPr lang="en-US" altLang="zh-CN" sz="2400" dirty="0">
                <a:solidFill>
                  <a:srgbClr val="000000"/>
                </a:solidFill>
                <a:latin typeface="Times New Roman" panose="02020603050405020304" pitchFamily="18" charset="0"/>
                <a:cs typeface="Times New Roman" panose="02020603050405020304" pitchFamily="18" charset="0"/>
              </a:rPr>
              <a:t>Werner Heisenberg</a:t>
            </a:r>
          </a:p>
        </p:txBody>
      </p:sp>
      <p:sp>
        <p:nvSpPr>
          <p:cNvPr id="1110020" name="Text Box 4"/>
          <p:cNvSpPr txBox="1">
            <a:spLocks noChangeArrowheads="1"/>
          </p:cNvSpPr>
          <p:nvPr/>
        </p:nvSpPr>
        <p:spPr bwMode="auto">
          <a:xfrm>
            <a:off x="395288" y="4941888"/>
            <a:ext cx="5761037" cy="1309687"/>
          </a:xfrm>
          <a:prstGeom prst="rect">
            <a:avLst/>
          </a:prstGeom>
          <a:noFill/>
          <a:ln w="9525">
            <a:noFill/>
            <a:miter lim="800000"/>
            <a:headEnd/>
            <a:tailEnd/>
          </a:ln>
          <a:effectLst/>
        </p:spPr>
        <p:txBody>
          <a:bodyPr>
            <a:spAutoFit/>
          </a:bodyPr>
          <a:lstStyle/>
          <a:p>
            <a:pPr eaLnBrk="0" hangingPunct="0">
              <a:lnSpc>
                <a:spcPct val="110000"/>
              </a:lnSpc>
              <a:defRPr/>
            </a:pPr>
            <a:r>
              <a:rPr kumimoji="1" lang="zh-CN" altLang="en-US"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但对于象电子这样的微观粒子，不可能同时准确地确定它们某一时刻的位置和速度，也就无法描绘出它们的运动轨迹。</a:t>
            </a:r>
          </a:p>
        </p:txBody>
      </p:sp>
      <p:sp>
        <p:nvSpPr>
          <p:cNvPr id="1110022" name="Rectangle 6"/>
          <p:cNvSpPr>
            <a:spLocks noChangeArrowheads="1"/>
          </p:cNvSpPr>
          <p:nvPr/>
        </p:nvSpPr>
        <p:spPr bwMode="auto">
          <a:xfrm>
            <a:off x="323850" y="2997200"/>
            <a:ext cx="5761038" cy="1831975"/>
          </a:xfrm>
          <a:prstGeom prst="rect">
            <a:avLst/>
          </a:prstGeom>
          <a:noFill/>
          <a:ln w="9525">
            <a:noFill/>
            <a:miter lim="800000"/>
            <a:headEnd/>
            <a:tailEnd/>
          </a:ln>
          <a:effectLst/>
        </p:spPr>
        <p:txBody>
          <a:bodyPr>
            <a:spAutoFit/>
          </a:bodyPr>
          <a:lstStyle/>
          <a:p>
            <a:pPr>
              <a:lnSpc>
                <a:spcPct val="120000"/>
              </a:lnSpc>
              <a:defRPr/>
            </a:pPr>
            <a:r>
              <a:rPr kumimoji="1" lang="zh-CN" altLang="en-US" sz="2400" b="1" dirty="0">
                <a:solidFill>
                  <a:srgbClr val="010000"/>
                </a:solidFill>
                <a:effectLst>
                  <a:outerShdw blurRad="38100" dist="38100" dir="2700000" algn="tl">
                    <a:srgbClr val="FFFFFF"/>
                  </a:outerShdw>
                </a:effectLst>
                <a:latin typeface="Times New Roman" pitchFamily="18" charset="0"/>
                <a:ea typeface="华文仿宋" pitchFamily="2" charset="-122"/>
                <a:cs typeface="Times New Roman" pitchFamily="18" charset="0"/>
              </a:rPr>
              <a:t>      牛顿力学研究质点运动时，由</a:t>
            </a:r>
            <a:r>
              <a:rPr kumimoji="1" lang="en-US" altLang="zh-CN" sz="2400" b="1" i="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F </a:t>
            </a:r>
            <a:r>
              <a:rPr kumimoji="1" lang="en-US" altLang="zh-CN"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a:t>
            </a:r>
            <a:r>
              <a:rPr kumimoji="1" lang="en-US" altLang="zh-CN" sz="2400" b="1" i="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ma</a:t>
            </a:r>
            <a:r>
              <a:rPr kumimoji="1" lang="zh-CN" altLang="en-US"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zh-CN" altLang="zh-CN"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可求出</a:t>
            </a:r>
            <a:r>
              <a:rPr kumimoji="1" lang="zh-CN" altLang="en-US"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加速度</a:t>
            </a:r>
            <a:r>
              <a:rPr kumimoji="1" lang="en-US" altLang="zh-CN" sz="2400" b="1" i="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a:t>
            </a:r>
            <a:r>
              <a:rPr kumimoji="1" lang="zh-CN" altLang="en-US"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。由公式：</a:t>
            </a:r>
            <a:r>
              <a:rPr kumimoji="1" lang="en-US" altLang="zh-CN" sz="2400" b="1" i="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v</a:t>
            </a:r>
            <a:r>
              <a:rPr kumimoji="1" lang="en-US" altLang="zh-CN" sz="2400" b="1" baseline="-25000"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1 </a:t>
            </a:r>
            <a:r>
              <a:rPr kumimoji="1" lang="en-US" altLang="zh-CN"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i="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v</a:t>
            </a:r>
            <a:r>
              <a:rPr kumimoji="1" lang="en-US" altLang="zh-CN" sz="2400" b="1" baseline="-25000"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0</a:t>
            </a:r>
            <a:r>
              <a:rPr kumimoji="1" lang="en-US" altLang="zh-CN"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a:t>
            </a:r>
            <a:r>
              <a:rPr kumimoji="1" lang="en-US" altLang="zh-CN" sz="2400" b="1" i="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at</a:t>
            </a:r>
            <a:r>
              <a:rPr kumimoji="1" lang="zh-CN" altLang="en-US"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i="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s = v</a:t>
            </a:r>
            <a:r>
              <a:rPr kumimoji="1" lang="en-US" altLang="zh-CN" sz="2400" b="1" baseline="-25000"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0</a:t>
            </a:r>
            <a:r>
              <a:rPr kumimoji="1" lang="en-US" altLang="zh-CN" sz="2400" b="1" i="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t + </a:t>
            </a:r>
            <a:r>
              <a:rPr kumimoji="1" lang="en-US" altLang="zh-CN"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1/2</a:t>
            </a:r>
            <a:r>
              <a:rPr kumimoji="1" lang="en-US" altLang="zh-CN" sz="2400" b="1" i="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a:t>
            </a:r>
            <a:r>
              <a:rPr kumimoji="1" lang="en-US" altLang="zh-CN" sz="2400" b="1" baseline="30000"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2</a:t>
            </a:r>
            <a:r>
              <a:rPr kumimoji="1" lang="zh-CN" altLang="en-US"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，可以同时测得某一时刻</a:t>
            </a:r>
            <a:r>
              <a:rPr kumimoji="1" lang="en-US" altLang="zh-CN" sz="2400" b="1" i="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t</a:t>
            </a:r>
            <a:r>
              <a:rPr kumimoji="1" lang="zh-CN" altLang="en-US" sz="2400" b="1" dirty="0">
                <a:solidFill>
                  <a:srgbClr val="01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时质点的位置，速度和动量</a:t>
            </a:r>
            <a:r>
              <a:rPr kumimoji="1" lang="zh-CN" altLang="en-US" sz="2400" b="1" dirty="0">
                <a:solidFill>
                  <a:srgbClr val="010000"/>
                </a:solidFill>
                <a:effectLst>
                  <a:outerShdw blurRad="38100" dist="38100" dir="2700000" algn="tl">
                    <a:srgbClr val="FFFFFF"/>
                  </a:outerShdw>
                </a:effectLst>
                <a:latin typeface="Times New Roman" panose="02020603050405020304" pitchFamily="18" charset="0"/>
                <a:ea typeface="楷体_GB2312" pitchFamily="49" charset="-122"/>
                <a:cs typeface="Times New Roman" pitchFamily="18" charset="0"/>
              </a:rPr>
              <a:t>。</a:t>
            </a:r>
          </a:p>
        </p:txBody>
      </p:sp>
      <p:sp>
        <p:nvSpPr>
          <p:cNvPr id="41991" name="Rectangle 12"/>
          <p:cNvSpPr>
            <a:spLocks noGrp="1" noChangeArrowheads="1"/>
          </p:cNvSpPr>
          <p:nvPr>
            <p:ph type="title" idx="4294967295"/>
          </p:nvPr>
        </p:nvSpPr>
        <p:spPr>
          <a:xfrm>
            <a:off x="251520" y="304453"/>
            <a:ext cx="644455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9" name="Text Box 13"/>
          <p:cNvSpPr txBox="1">
            <a:spLocks noChangeArrowheads="1"/>
          </p:cNvSpPr>
          <p:nvPr/>
        </p:nvSpPr>
        <p:spPr bwMode="auto">
          <a:xfrm>
            <a:off x="323850" y="981075"/>
            <a:ext cx="8568630" cy="1090235"/>
          </a:xfrm>
          <a:prstGeom prst="rect">
            <a:avLst/>
          </a:prstGeom>
          <a:noFill/>
          <a:ln w="9525">
            <a:noFill/>
            <a:miter lim="800000"/>
            <a:headEnd/>
            <a:tailEnd/>
          </a:ln>
        </p:spPr>
        <p:txBody>
          <a:bodyPr wrap="square">
            <a:spAutoFit/>
          </a:bodyPr>
          <a:lstStyle/>
          <a:p>
            <a:pPr eaLnBrk="0" hangingPunct="0">
              <a:lnSpc>
                <a:spcPct val="110000"/>
              </a:lnSpc>
              <a:spcBef>
                <a:spcPct val="50000"/>
              </a:spcBef>
              <a:defRPr/>
            </a:pPr>
            <a:r>
              <a:rPr lang="en-US" altLang="zh-CN" sz="2600" b="1" dirty="0">
                <a:solidFill>
                  <a:srgbClr val="0000FF"/>
                </a:solidFill>
                <a:latin typeface="Times New Roman" panose="02020603050405020304" pitchFamily="18" charset="0"/>
                <a:ea typeface="华文仿宋" pitchFamily="2" charset="-122"/>
                <a:cs typeface="Times New Roman" panose="02020603050405020304" pitchFamily="18" charset="0"/>
              </a:rPr>
              <a:t>c)</a:t>
            </a:r>
            <a:r>
              <a:rPr lang="zh-CN" altLang="en-US" sz="2600" b="1" dirty="0">
                <a:solidFill>
                  <a:srgbClr val="0000FF"/>
                </a:solidFill>
                <a:latin typeface="Times New Roman" panose="02020603050405020304" pitchFamily="18" charset="0"/>
                <a:ea typeface="华文仿宋" pitchFamily="2" charset="-122"/>
                <a:cs typeface="Times New Roman" panose="02020603050405020304" pitchFamily="18" charset="0"/>
              </a:rPr>
              <a:t>测不准原理（</a:t>
            </a:r>
            <a:r>
              <a:rPr lang="en-US" altLang="zh-CN" sz="2600" b="1" dirty="0">
                <a:solidFill>
                  <a:srgbClr val="0000FF"/>
                </a:solidFill>
                <a:latin typeface="Times New Roman" panose="02020603050405020304" pitchFamily="18" charset="0"/>
                <a:ea typeface="华文仿宋" pitchFamily="2" charset="-122"/>
                <a:cs typeface="Times New Roman" panose="02020603050405020304" pitchFamily="18" charset="0"/>
              </a:rPr>
              <a:t>W. Heisenberg)</a:t>
            </a:r>
          </a:p>
          <a:p>
            <a:pPr eaLnBrk="0" hangingPunct="0">
              <a:lnSpc>
                <a:spcPct val="110000"/>
              </a:lnSpc>
              <a:spcBef>
                <a:spcPct val="50000"/>
              </a:spcBef>
              <a:defRPr/>
            </a:pPr>
            <a:r>
              <a:rPr kumimoji="1" lang="zh-CN" altLang="en-US" sz="2400" b="1" dirty="0">
                <a:latin typeface="Times New Roman" panose="02020603050405020304" pitchFamily="18" charset="0"/>
                <a:ea typeface="仿宋" pitchFamily="49" charset="-122"/>
                <a:cs typeface="Times New Roman" panose="02020603050405020304" pitchFamily="18" charset="0"/>
              </a:rPr>
              <a:t>   1927年德国物理学家海森堡提出了一个重要的定量关系式：</a:t>
            </a:r>
          </a:p>
        </p:txBody>
      </p:sp>
      <p:graphicFrame>
        <p:nvGraphicFramePr>
          <p:cNvPr id="41993" name="Object 14"/>
          <p:cNvGraphicFramePr>
            <a:graphicFrameLocks noChangeAspect="1"/>
          </p:cNvGraphicFramePr>
          <p:nvPr/>
        </p:nvGraphicFramePr>
        <p:xfrm>
          <a:off x="1331913" y="2133600"/>
          <a:ext cx="2362200" cy="930275"/>
        </p:xfrm>
        <a:graphic>
          <a:graphicData uri="http://schemas.openxmlformats.org/presentationml/2006/ole">
            <mc:AlternateContent xmlns:mc="http://schemas.openxmlformats.org/markup-compatibility/2006">
              <mc:Choice xmlns:v="urn:schemas-microsoft-com:vml" Requires="v">
                <p:oleObj spid="_x0000_s42201" name="Equation" r:id="rId3" imgW="812447" imgH="393529" progId="Equation.DSMT4">
                  <p:embed/>
                </p:oleObj>
              </mc:Choice>
              <mc:Fallback>
                <p:oleObj name="Equation" r:id="rId3" imgW="812447" imgH="393529" progId="Equation.DSMT4">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133600"/>
                        <a:ext cx="23622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AutoShape 15"/>
          <p:cNvSpPr>
            <a:spLocks/>
          </p:cNvSpPr>
          <p:nvPr/>
        </p:nvSpPr>
        <p:spPr bwMode="auto">
          <a:xfrm>
            <a:off x="4356100" y="2133600"/>
            <a:ext cx="2895600" cy="782638"/>
          </a:xfrm>
          <a:prstGeom prst="accentBorderCallout1">
            <a:avLst>
              <a:gd name="adj1" fmla="val 14606"/>
              <a:gd name="adj2" fmla="val -2630"/>
              <a:gd name="adj3" fmla="val 61056"/>
              <a:gd name="adj4" fmla="val -20560"/>
            </a:avLst>
          </a:prstGeom>
          <a:solidFill>
            <a:schemeClr val="accent6">
              <a:lumMod val="20000"/>
              <a:lumOff val="80000"/>
            </a:schemeClr>
          </a:solidFill>
          <a:ln w="9525">
            <a:solidFill>
              <a:schemeClr val="tx1"/>
            </a:solidFill>
            <a:miter lim="800000"/>
            <a:headEnd/>
            <a:tailEnd/>
          </a:ln>
        </p:spPr>
        <p:txBody>
          <a:bodyPr/>
          <a:lstStyle/>
          <a:p>
            <a:pPr algn="ctr" eaLnBrk="0" hangingPunct="0">
              <a:lnSpc>
                <a:spcPct val="110000"/>
              </a:lnSpc>
              <a:defRPr/>
            </a:pPr>
            <a:r>
              <a:rPr kumimoji="1" lang="zh-CN" altLang="en-US" sz="2000" dirty="0">
                <a:solidFill>
                  <a:srgbClr val="FF0000"/>
                </a:solidFill>
                <a:latin typeface="Times New Roman" panose="02020603050405020304" pitchFamily="18" charset="0"/>
                <a:ea typeface="华文中宋" pitchFamily="2" charset="-122"/>
                <a:cs typeface="Times New Roman" panose="02020603050405020304" pitchFamily="18" charset="0"/>
              </a:rPr>
              <a:t>不可能同时测得电子的能量和其在空间的位置</a:t>
            </a:r>
          </a:p>
        </p:txBody>
      </p:sp>
      <p:pic>
        <p:nvPicPr>
          <p:cNvPr id="4" name="图片 3">
            <a:extLst>
              <a:ext uri="{FF2B5EF4-FFF2-40B4-BE49-F238E27FC236}">
                <a16:creationId xmlns:a16="http://schemas.microsoft.com/office/drawing/2014/main" id="{40ECB3CA-E371-4272-BB15-3451B8C9F51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194589" y="3727896"/>
            <a:ext cx="2587470" cy="2069976"/>
          </a:xfrm>
          <a:prstGeom prst="rect">
            <a:avLst/>
          </a:prstGeom>
        </p:spPr>
      </p:pic>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4"/>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 </a:t>
            </a:r>
            <a:r>
              <a:rPr lang="zh-CN" altLang="en-US" dirty="0"/>
              <a:t>概 述</a:t>
            </a:r>
          </a:p>
        </p:txBody>
      </p:sp>
      <p:sp>
        <p:nvSpPr>
          <p:cNvPr id="8195" name="内容占位符 6"/>
          <p:cNvSpPr>
            <a:spLocks noGrp="1"/>
          </p:cNvSpPr>
          <p:nvPr>
            <p:ph idx="1"/>
          </p:nvPr>
        </p:nvSpPr>
        <p:spPr>
          <a:xfrm>
            <a:off x="250825" y="1052513"/>
            <a:ext cx="8713788" cy="5040783"/>
          </a:xfrm>
        </p:spPr>
        <p:txBody>
          <a:bodyPr/>
          <a:lstStyle/>
          <a:p>
            <a:pPr eaLnBrk="1" hangingPunct="1">
              <a:lnSpc>
                <a:spcPct val="150000"/>
              </a:lnSpc>
              <a:buClrTx/>
            </a:pPr>
            <a:r>
              <a:rPr kumimoji="1" lang="zh-CN" altLang="en-US" dirty="0">
                <a:solidFill>
                  <a:srgbClr val="000000"/>
                </a:solidFill>
                <a:effectLst/>
                <a:latin typeface="仿宋" pitchFamily="49" charset="-122"/>
                <a:ea typeface="仿宋" pitchFamily="49" charset="-122"/>
              </a:rPr>
              <a:t>世界上种类繁多、琳琅满目的物质，呈现出不同的性质，为什么？因为微观结构的差异，</a:t>
            </a:r>
            <a:r>
              <a:rPr kumimoji="1" lang="zh-CN" altLang="en-US" dirty="0">
                <a:solidFill>
                  <a:srgbClr val="FF0000"/>
                </a:solidFill>
                <a:effectLst/>
                <a:latin typeface="仿宋" pitchFamily="49" charset="-122"/>
                <a:ea typeface="仿宋" pitchFamily="49" charset="-122"/>
              </a:rPr>
              <a:t>结构决定性质</a:t>
            </a:r>
            <a:r>
              <a:rPr kumimoji="1" lang="zh-CN" altLang="en-US" dirty="0">
                <a:solidFill>
                  <a:srgbClr val="000000"/>
                </a:solidFill>
                <a:effectLst/>
                <a:latin typeface="仿宋" pitchFamily="49" charset="-122"/>
                <a:ea typeface="仿宋" pitchFamily="49" charset="-122"/>
              </a:rPr>
              <a:t>！</a:t>
            </a:r>
          </a:p>
          <a:p>
            <a:pPr eaLnBrk="1" hangingPunct="1">
              <a:lnSpc>
                <a:spcPct val="150000"/>
              </a:lnSpc>
              <a:buClrTx/>
            </a:pPr>
            <a:r>
              <a:rPr kumimoji="1" lang="zh-CN" altLang="en-US" dirty="0">
                <a:solidFill>
                  <a:srgbClr val="000000"/>
                </a:solidFill>
                <a:effectLst/>
                <a:latin typeface="仿宋" pitchFamily="49" charset="-122"/>
                <a:ea typeface="仿宋" pitchFamily="49" charset="-122"/>
              </a:rPr>
              <a:t>为深入了解物质的组成、掌握结构和性质变化规律、驾驭化学反应，必须研究物质微观结构。</a:t>
            </a:r>
            <a:endParaRPr kumimoji="1" lang="en-US" altLang="zh-CN" dirty="0">
              <a:solidFill>
                <a:srgbClr val="000000"/>
              </a:solidFill>
              <a:effectLst/>
              <a:latin typeface="仿宋" pitchFamily="49" charset="-122"/>
              <a:ea typeface="仿宋" pitchFamily="49" charset="-122"/>
            </a:endParaRPr>
          </a:p>
          <a:p>
            <a:pPr eaLnBrk="1" hangingPunct="1">
              <a:lnSpc>
                <a:spcPct val="150000"/>
              </a:lnSpc>
              <a:buClrTx/>
            </a:pPr>
            <a:r>
              <a:rPr kumimoji="1" lang="zh-CN" altLang="en-US" dirty="0">
                <a:solidFill>
                  <a:srgbClr val="000000"/>
                </a:solidFill>
                <a:effectLst/>
                <a:latin typeface="仿宋" pitchFamily="49" charset="-122"/>
                <a:ea typeface="仿宋" pitchFamily="49" charset="-122"/>
              </a:rPr>
              <a:t>化学是研究物质的组成、结构、性质及化学变化的规律的科学。</a:t>
            </a:r>
            <a:endParaRPr lang="zh-CN" altLang="en-US" dirty="0">
              <a:effectLst/>
              <a:latin typeface="仿宋" pitchFamily="49" charset="-122"/>
              <a:ea typeface="仿宋" pitchFamily="49" charset="-122"/>
            </a:endParaRP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Text Box 2"/>
          <p:cNvSpPr txBox="1">
            <a:spLocks noChangeArrowheads="1"/>
          </p:cNvSpPr>
          <p:nvPr/>
        </p:nvSpPr>
        <p:spPr bwMode="auto">
          <a:xfrm>
            <a:off x="277688" y="1062435"/>
            <a:ext cx="8686800" cy="1070421"/>
          </a:xfrm>
          <a:prstGeom prst="rect">
            <a:avLst/>
          </a:prstGeom>
          <a:noFill/>
          <a:ln w="9525">
            <a:noFill/>
            <a:miter lim="800000"/>
            <a:headEnd/>
            <a:tailEnd/>
          </a:ln>
          <a:effectLst/>
        </p:spPr>
        <p:txBody>
          <a:bodyPr>
            <a:spAutoFit/>
          </a:bodyPr>
          <a:lstStyle/>
          <a:p>
            <a:pPr>
              <a:lnSpc>
                <a:spcPct val="140000"/>
              </a:lnSpc>
              <a:defRPr/>
            </a:pPr>
            <a:r>
              <a:rPr kumimoji="1" lang="zh-CN" altLang="en-US" sz="2400" b="1" dirty="0">
                <a:solidFill>
                  <a:srgbClr val="000000"/>
                </a:solidFill>
                <a:latin typeface="仿宋_GB2312" pitchFamily="49" charset="-122"/>
                <a:ea typeface="仿宋_GB2312" pitchFamily="49" charset="-122"/>
              </a:rPr>
              <a:t>例：核外运动的电子，其质量</a:t>
            </a:r>
            <a:r>
              <a:rPr kumimoji="1" lang="en-US" altLang="zh-CN" sz="2400" b="1" i="1" dirty="0">
                <a:solidFill>
                  <a:srgbClr val="000000"/>
                </a:solidFill>
                <a:latin typeface="仿宋_GB2312" pitchFamily="49" charset="-122"/>
                <a:ea typeface="仿宋_GB2312" pitchFamily="49" charset="-122"/>
                <a:sym typeface="Symbol" pitchFamily="18" charset="2"/>
              </a:rPr>
              <a:t>m </a:t>
            </a:r>
            <a:r>
              <a:rPr kumimoji="1" lang="en-US" altLang="zh-CN" sz="2400" b="1" dirty="0">
                <a:solidFill>
                  <a:srgbClr val="000000"/>
                </a:solidFill>
                <a:latin typeface="仿宋_GB2312" pitchFamily="49" charset="-122"/>
                <a:ea typeface="仿宋_GB2312" pitchFamily="49" charset="-122"/>
                <a:sym typeface="Symbol" pitchFamily="18" charset="2"/>
              </a:rPr>
              <a:t>= 9.1110</a:t>
            </a:r>
            <a:r>
              <a:rPr kumimoji="1" lang="en-US" altLang="zh-CN" sz="2400" b="1" baseline="30000" dirty="0">
                <a:solidFill>
                  <a:srgbClr val="000000"/>
                </a:solidFill>
                <a:latin typeface="仿宋_GB2312" pitchFamily="49" charset="-122"/>
                <a:ea typeface="仿宋_GB2312" pitchFamily="49" charset="-122"/>
                <a:sym typeface="Symbol" pitchFamily="18" charset="2"/>
              </a:rPr>
              <a:t>-31</a:t>
            </a:r>
            <a:r>
              <a:rPr kumimoji="1" lang="en-US" altLang="zh-CN" sz="2400" b="1" dirty="0">
                <a:solidFill>
                  <a:srgbClr val="000000"/>
                </a:solidFill>
                <a:latin typeface="仿宋_GB2312" pitchFamily="49" charset="-122"/>
                <a:ea typeface="仿宋_GB2312" pitchFamily="49" charset="-122"/>
                <a:sym typeface="Symbol" pitchFamily="18" charset="2"/>
              </a:rPr>
              <a:t> kg</a:t>
            </a:r>
            <a:r>
              <a:rPr kumimoji="1" lang="zh-CN" altLang="en-US" sz="2400" b="1" dirty="0">
                <a:solidFill>
                  <a:srgbClr val="000000"/>
                </a:solidFill>
                <a:latin typeface="仿宋_GB2312" pitchFamily="49" charset="-122"/>
                <a:ea typeface="仿宋_GB2312" pitchFamily="49" charset="-122"/>
                <a:sym typeface="Symbol" pitchFamily="18" charset="2"/>
              </a:rPr>
              <a:t>，</a:t>
            </a:r>
            <a:r>
              <a:rPr kumimoji="1" lang="zh-CN" altLang="en-US" sz="2400" b="1" dirty="0">
                <a:solidFill>
                  <a:srgbClr val="000000"/>
                </a:solidFill>
                <a:latin typeface="仿宋_GB2312" pitchFamily="49" charset="-122"/>
                <a:ea typeface="仿宋_GB2312" pitchFamily="49" charset="-122"/>
              </a:rPr>
              <a:t>位置的</a:t>
            </a:r>
          </a:p>
          <a:p>
            <a:pPr>
              <a:lnSpc>
                <a:spcPct val="140000"/>
              </a:lnSpc>
              <a:defRPr/>
            </a:pPr>
            <a:r>
              <a:rPr kumimoji="1" lang="zh-CN" altLang="en-US" sz="2400" b="1" dirty="0">
                <a:solidFill>
                  <a:srgbClr val="000000"/>
                </a:solidFill>
                <a:latin typeface="仿宋_GB2312" pitchFamily="49" charset="-122"/>
                <a:ea typeface="仿宋_GB2312" pitchFamily="49" charset="-122"/>
              </a:rPr>
              <a:t>测不准量</a:t>
            </a:r>
            <a:r>
              <a:rPr kumimoji="1" lang="en-US" altLang="zh-CN" sz="2400" b="1" dirty="0" err="1">
                <a:solidFill>
                  <a:srgbClr val="000000"/>
                </a:solidFill>
                <a:latin typeface="仿宋_GB2312" pitchFamily="49" charset="-122"/>
                <a:ea typeface="仿宋_GB2312" pitchFamily="49" charset="-122"/>
                <a:cs typeface="Times New Roman" pitchFamily="18" charset="0"/>
              </a:rPr>
              <a:t>Δ</a:t>
            </a:r>
            <a:r>
              <a:rPr kumimoji="1" lang="en-US" altLang="zh-CN" sz="2400" b="1" i="1" dirty="0" err="1">
                <a:solidFill>
                  <a:srgbClr val="000000"/>
                </a:solidFill>
                <a:latin typeface="仿宋_GB2312" pitchFamily="49" charset="-122"/>
                <a:ea typeface="仿宋_GB2312" pitchFamily="49" charset="-122"/>
              </a:rPr>
              <a:t>x</a:t>
            </a:r>
            <a:r>
              <a:rPr kumimoji="1" lang="en-US" altLang="zh-CN" sz="2400" b="1" dirty="0">
                <a:solidFill>
                  <a:srgbClr val="000000"/>
                </a:solidFill>
                <a:latin typeface="仿宋_GB2312" pitchFamily="49" charset="-122"/>
                <a:ea typeface="仿宋_GB2312" pitchFamily="49" charset="-122"/>
              </a:rPr>
              <a:t> =10</a:t>
            </a:r>
            <a:r>
              <a:rPr kumimoji="1" lang="en-US" altLang="zh-CN" sz="2400" b="1" baseline="30000" dirty="0">
                <a:solidFill>
                  <a:srgbClr val="000000"/>
                </a:solidFill>
                <a:latin typeface="仿宋_GB2312" pitchFamily="49" charset="-122"/>
                <a:ea typeface="仿宋_GB2312" pitchFamily="49" charset="-122"/>
              </a:rPr>
              <a:t>-12</a:t>
            </a:r>
            <a:r>
              <a:rPr kumimoji="1" lang="zh-CN" altLang="en-US" sz="2400" b="1" dirty="0">
                <a:solidFill>
                  <a:srgbClr val="000000"/>
                </a:solidFill>
                <a:latin typeface="仿宋_GB2312" pitchFamily="49" charset="-122"/>
                <a:ea typeface="仿宋_GB2312" pitchFamily="49" charset="-122"/>
              </a:rPr>
              <a:t> </a:t>
            </a:r>
            <a:r>
              <a:rPr kumimoji="1" lang="en-US" altLang="zh-CN" sz="2400" b="1" dirty="0">
                <a:solidFill>
                  <a:srgbClr val="000000"/>
                </a:solidFill>
                <a:latin typeface="仿宋_GB2312" pitchFamily="49" charset="-122"/>
                <a:ea typeface="仿宋_GB2312" pitchFamily="49" charset="-122"/>
              </a:rPr>
              <a:t>m</a:t>
            </a:r>
            <a:r>
              <a:rPr kumimoji="1" lang="zh-CN" altLang="en-US" sz="2400" b="1" dirty="0">
                <a:solidFill>
                  <a:srgbClr val="000000"/>
                </a:solidFill>
                <a:latin typeface="仿宋_GB2312" pitchFamily="49" charset="-122"/>
                <a:ea typeface="仿宋_GB2312" pitchFamily="49" charset="-122"/>
              </a:rPr>
              <a:t>，求速度的测不准量</a:t>
            </a:r>
            <a:r>
              <a:rPr kumimoji="1" lang="en-US" altLang="zh-CN" sz="2400" b="1" dirty="0" err="1">
                <a:solidFill>
                  <a:srgbClr val="000000"/>
                </a:solidFill>
                <a:latin typeface="仿宋_GB2312" pitchFamily="49" charset="-122"/>
                <a:ea typeface="仿宋_GB2312" pitchFamily="49" charset="-122"/>
              </a:rPr>
              <a:t>Δ</a:t>
            </a:r>
            <a:r>
              <a:rPr kumimoji="1" lang="en-US" altLang="zh-CN" sz="2400" b="1" i="1" dirty="0" err="1">
                <a:solidFill>
                  <a:srgbClr val="000000"/>
                </a:solidFill>
                <a:latin typeface="仿宋_GB2312" pitchFamily="49" charset="-122"/>
                <a:ea typeface="仿宋_GB2312" pitchFamily="49" charset="-122"/>
              </a:rPr>
              <a:t>v</a:t>
            </a:r>
            <a:r>
              <a:rPr kumimoji="1" lang="en-US" altLang="zh-CN" sz="2400" b="1" dirty="0">
                <a:solidFill>
                  <a:srgbClr val="000000"/>
                </a:solidFill>
                <a:latin typeface="仿宋_GB2312" pitchFamily="49" charset="-122"/>
                <a:ea typeface="仿宋_GB2312" pitchFamily="49" charset="-122"/>
              </a:rPr>
              <a:t> </a:t>
            </a:r>
            <a:r>
              <a:rPr kumimoji="1" lang="zh-CN" altLang="en-US" sz="2400" b="1" dirty="0">
                <a:solidFill>
                  <a:srgbClr val="000000"/>
                </a:solidFill>
                <a:latin typeface="仿宋_GB2312" pitchFamily="49" charset="-122"/>
                <a:ea typeface="仿宋_GB2312" pitchFamily="49" charset="-122"/>
              </a:rPr>
              <a:t>。</a:t>
            </a:r>
          </a:p>
        </p:txBody>
      </p:sp>
      <p:sp>
        <p:nvSpPr>
          <p:cNvPr id="1112067" name="Text Box 3"/>
          <p:cNvSpPr txBox="1">
            <a:spLocks noChangeArrowheads="1"/>
          </p:cNvSpPr>
          <p:nvPr/>
        </p:nvSpPr>
        <p:spPr bwMode="auto">
          <a:xfrm>
            <a:off x="277688" y="2420888"/>
            <a:ext cx="8758362" cy="1587486"/>
          </a:xfrm>
          <a:prstGeom prst="rect">
            <a:avLst/>
          </a:prstGeom>
          <a:noFill/>
          <a:ln w="9525">
            <a:noFill/>
            <a:miter lim="800000"/>
            <a:headEnd/>
            <a:tailEnd/>
          </a:ln>
          <a:effectLst/>
        </p:spPr>
        <p:txBody>
          <a:bodyPr wrap="square">
            <a:spAutoFit/>
          </a:bodyPr>
          <a:lstStyle/>
          <a:p>
            <a:pPr>
              <a:lnSpc>
                <a:spcPct val="140000"/>
              </a:lnSpc>
              <a:defRPr/>
            </a:pPr>
            <a:r>
              <a:rPr kumimoji="1" lang="zh-CN" altLang="en-US" sz="2400" b="1" dirty="0">
                <a:solidFill>
                  <a:srgbClr val="010000"/>
                </a:solidFill>
                <a:latin typeface="Times New Roman" pitchFamily="18" charset="0"/>
                <a:ea typeface="楷体_GB2312" pitchFamily="49" charset="-122"/>
              </a:rPr>
              <a:t>      </a:t>
            </a:r>
            <a:r>
              <a:rPr kumimoji="1" lang="zh-CN" altLang="en-US" sz="2400" b="1" dirty="0">
                <a:solidFill>
                  <a:srgbClr val="010000"/>
                </a:solidFill>
                <a:latin typeface="仿宋_GB2312" pitchFamily="49" charset="-122"/>
                <a:ea typeface="仿宋_GB2312" pitchFamily="49" charset="-122"/>
              </a:rPr>
              <a:t>解：</a:t>
            </a:r>
            <a:r>
              <a:rPr kumimoji="1" lang="zh-CN" altLang="en-US" sz="2400" b="1" dirty="0">
                <a:solidFill>
                  <a:srgbClr val="000000"/>
                </a:solidFill>
                <a:latin typeface="仿宋_GB2312" pitchFamily="49" charset="-122"/>
                <a:ea typeface="仿宋_GB2312" pitchFamily="49" charset="-122"/>
              </a:rPr>
              <a:t>原子半径一般以</a:t>
            </a:r>
            <a:r>
              <a:rPr kumimoji="1" lang="en-US" altLang="zh-CN" sz="2400" b="1" i="1" dirty="0">
                <a:solidFill>
                  <a:srgbClr val="000000"/>
                </a:solidFill>
                <a:latin typeface="Times New Roman"/>
                <a:ea typeface="仿宋_GB2312" pitchFamily="49" charset="-122"/>
              </a:rPr>
              <a:t>Å</a:t>
            </a:r>
            <a:r>
              <a:rPr kumimoji="1" lang="zh-CN" altLang="en-US" sz="2400" b="1" dirty="0">
                <a:solidFill>
                  <a:srgbClr val="000000"/>
                </a:solidFill>
                <a:latin typeface="仿宋_GB2312" pitchFamily="49" charset="-122"/>
                <a:ea typeface="仿宋_GB2312" pitchFamily="49" charset="-122"/>
              </a:rPr>
              <a:t>为单位，即其数量级为</a:t>
            </a:r>
            <a:r>
              <a:rPr kumimoji="1" lang="en-US" altLang="zh-CN" sz="2400" b="1" dirty="0">
                <a:solidFill>
                  <a:srgbClr val="000000"/>
                </a:solidFill>
                <a:latin typeface="仿宋_GB2312" pitchFamily="49" charset="-122"/>
                <a:ea typeface="仿宋_GB2312" pitchFamily="49" charset="-122"/>
              </a:rPr>
              <a:t>10</a:t>
            </a:r>
            <a:r>
              <a:rPr kumimoji="1" lang="en-US" altLang="zh-CN" sz="2400" b="1" baseline="30000" dirty="0">
                <a:solidFill>
                  <a:srgbClr val="000000"/>
                </a:solidFill>
                <a:latin typeface="仿宋_GB2312" pitchFamily="49" charset="-122"/>
                <a:ea typeface="仿宋_GB2312" pitchFamily="49" charset="-122"/>
              </a:rPr>
              <a:t>-10</a:t>
            </a:r>
            <a:r>
              <a:rPr kumimoji="1" lang="en-US" altLang="zh-CN" sz="2400" b="1" dirty="0">
                <a:solidFill>
                  <a:srgbClr val="000000"/>
                </a:solidFill>
                <a:latin typeface="仿宋_GB2312" pitchFamily="49" charset="-122"/>
                <a:ea typeface="仿宋_GB2312" pitchFamily="49" charset="-122"/>
              </a:rPr>
              <a:t> m</a:t>
            </a:r>
            <a:r>
              <a:rPr kumimoji="1" lang="zh-CN" altLang="en-US" sz="2400" b="1" dirty="0">
                <a:solidFill>
                  <a:srgbClr val="000000"/>
                </a:solidFill>
                <a:latin typeface="仿宋_GB2312" pitchFamily="49" charset="-122"/>
                <a:ea typeface="仿宋_GB2312" pitchFamily="49" charset="-122"/>
              </a:rPr>
              <a:t>。因此，</a:t>
            </a:r>
          </a:p>
          <a:p>
            <a:pPr>
              <a:lnSpc>
                <a:spcPct val="140000"/>
              </a:lnSpc>
              <a:defRPr/>
            </a:pPr>
            <a:r>
              <a:rPr kumimoji="1" lang="zh-CN" altLang="en-US" sz="2400" b="1" dirty="0">
                <a:solidFill>
                  <a:srgbClr val="000000"/>
                </a:solidFill>
                <a:latin typeface="仿宋_GB2312" pitchFamily="49" charset="-122"/>
                <a:ea typeface="仿宋_GB2312" pitchFamily="49" charset="-122"/>
              </a:rPr>
              <a:t>表示原子内部的电子的位置，粗略地看应该有</a:t>
            </a:r>
            <a:r>
              <a:rPr kumimoji="1" lang="en-US" altLang="zh-CN" sz="2400" b="1" dirty="0" err="1">
                <a:solidFill>
                  <a:srgbClr val="000000"/>
                </a:solidFill>
                <a:latin typeface="仿宋_GB2312" pitchFamily="49" charset="-122"/>
                <a:ea typeface="仿宋_GB2312" pitchFamily="49" charset="-122"/>
                <a:cs typeface="Times New Roman" pitchFamily="18" charset="0"/>
              </a:rPr>
              <a:t>Δ</a:t>
            </a:r>
            <a:r>
              <a:rPr kumimoji="1" lang="en-US" altLang="zh-CN" sz="2400" b="1" i="1" dirty="0" err="1">
                <a:solidFill>
                  <a:srgbClr val="000000"/>
                </a:solidFill>
                <a:latin typeface="仿宋_GB2312" pitchFamily="49" charset="-122"/>
                <a:ea typeface="仿宋_GB2312" pitchFamily="49" charset="-122"/>
              </a:rPr>
              <a:t>x</a:t>
            </a:r>
            <a:r>
              <a:rPr kumimoji="1" lang="en-US" altLang="zh-CN" sz="2400" b="1" dirty="0">
                <a:solidFill>
                  <a:srgbClr val="000000"/>
                </a:solidFill>
                <a:latin typeface="仿宋_GB2312" pitchFamily="49" charset="-122"/>
                <a:ea typeface="仿宋_GB2312" pitchFamily="49" charset="-122"/>
              </a:rPr>
              <a:t> = 10</a:t>
            </a:r>
            <a:r>
              <a:rPr kumimoji="1" lang="en-US" altLang="zh-CN" sz="2400" b="1" baseline="30000" dirty="0">
                <a:solidFill>
                  <a:srgbClr val="000000"/>
                </a:solidFill>
                <a:latin typeface="仿宋_GB2312" pitchFamily="49" charset="-122"/>
                <a:ea typeface="仿宋_GB2312" pitchFamily="49" charset="-122"/>
              </a:rPr>
              <a:t>-12</a:t>
            </a:r>
            <a:r>
              <a:rPr kumimoji="1" lang="en-US" altLang="zh-CN" sz="2400" b="1" dirty="0">
                <a:solidFill>
                  <a:srgbClr val="000000"/>
                </a:solidFill>
                <a:latin typeface="仿宋_GB2312" pitchFamily="49" charset="-122"/>
                <a:ea typeface="仿宋_GB2312" pitchFamily="49" charset="-122"/>
              </a:rPr>
              <a:t> m</a:t>
            </a:r>
            <a:r>
              <a:rPr kumimoji="1" lang="zh-CN" altLang="en-US" sz="2400" b="1" dirty="0">
                <a:solidFill>
                  <a:srgbClr val="000000"/>
                </a:solidFill>
                <a:latin typeface="仿宋_GB2312" pitchFamily="49" charset="-122"/>
                <a:ea typeface="仿宋_GB2312" pitchFamily="49" charset="-122"/>
              </a:rPr>
              <a:t>。这种精确程度并不能令人满意。</a:t>
            </a:r>
          </a:p>
        </p:txBody>
      </p:sp>
      <p:grpSp>
        <p:nvGrpSpPr>
          <p:cNvPr id="43012" name="Group 4"/>
          <p:cNvGrpSpPr>
            <a:grpSpLocks/>
          </p:cNvGrpSpPr>
          <p:nvPr/>
        </p:nvGrpSpPr>
        <p:grpSpPr bwMode="auto">
          <a:xfrm>
            <a:off x="838200" y="4111203"/>
            <a:ext cx="7748588" cy="1035050"/>
            <a:chOff x="864" y="2016"/>
            <a:chExt cx="4881" cy="652"/>
          </a:xfrm>
        </p:grpSpPr>
        <p:sp>
          <p:nvSpPr>
            <p:cNvPr id="1112069" name="Rectangle 5"/>
            <p:cNvSpPr>
              <a:spLocks noChangeArrowheads="1"/>
            </p:cNvSpPr>
            <p:nvPr/>
          </p:nvSpPr>
          <p:spPr bwMode="auto">
            <a:xfrm>
              <a:off x="864" y="2156"/>
              <a:ext cx="4881" cy="288"/>
            </a:xfrm>
            <a:prstGeom prst="rect">
              <a:avLst/>
            </a:prstGeom>
            <a:noFill/>
            <a:ln w="9525">
              <a:noFill/>
              <a:miter lim="800000"/>
              <a:headEnd/>
              <a:tailEnd/>
            </a:ln>
            <a:effectLst/>
          </p:spPr>
          <p:txBody>
            <a:bodyPr wrap="none">
              <a:spAutoFit/>
            </a:bodyPr>
            <a:lstStyle/>
            <a:p>
              <a:pPr>
                <a:defRPr/>
              </a:pPr>
              <a:r>
                <a:rPr kumimoji="1" lang="en-US" altLang="zh-CN" sz="2400" b="1" dirty="0" err="1">
                  <a:solidFill>
                    <a:srgbClr val="000000"/>
                  </a:solidFill>
                  <a:latin typeface="Times New Roman" pitchFamily="18" charset="0"/>
                  <a:cs typeface="Times New Roman" pitchFamily="18" charset="0"/>
                </a:rPr>
                <a:t>Δ</a:t>
              </a:r>
              <a:r>
                <a:rPr kumimoji="1" lang="en-US" altLang="zh-CN" sz="2400" b="1" i="1" dirty="0" err="1">
                  <a:solidFill>
                    <a:srgbClr val="000000"/>
                  </a:solidFill>
                  <a:latin typeface="Times New Roman" pitchFamily="18" charset="0"/>
                  <a:ea typeface="楷体_GB2312" pitchFamily="49" charset="-122"/>
                </a:rPr>
                <a:t>v</a:t>
              </a:r>
              <a:r>
                <a:rPr kumimoji="1" lang="en-US" altLang="zh-CN" sz="2400" b="1" i="1" dirty="0">
                  <a:solidFill>
                    <a:srgbClr val="000000"/>
                  </a:solidFill>
                  <a:latin typeface="Times New Roman" pitchFamily="18" charset="0"/>
                  <a:ea typeface="楷体_GB2312" pitchFamily="49" charset="-122"/>
                </a:rPr>
                <a:t> </a:t>
              </a:r>
              <a:r>
                <a:rPr kumimoji="1" lang="en-US" altLang="zh-CN" sz="2400" b="1" dirty="0">
                  <a:solidFill>
                    <a:srgbClr val="000000"/>
                  </a:solidFill>
                  <a:latin typeface="Times New Roman" pitchFamily="18" charset="0"/>
                  <a:ea typeface="楷体_GB2312" pitchFamily="49" charset="-122"/>
                  <a:sym typeface="Symbol" pitchFamily="18" charset="2"/>
                </a:rPr>
                <a:t> ----------- = -------------------------------- = 1.16</a:t>
              </a:r>
              <a:r>
                <a:rPr kumimoji="1" lang="en-GB" altLang="zh-CN" sz="2400" b="1" dirty="0">
                  <a:solidFill>
                    <a:srgbClr val="000000"/>
                  </a:solidFill>
                  <a:latin typeface="Times New Roman" pitchFamily="18" charset="0"/>
                  <a:ea typeface="楷体_GB2312" pitchFamily="49" charset="-122"/>
                  <a:sym typeface="Symbol" pitchFamily="18" charset="2"/>
                </a:rPr>
                <a:t>10</a:t>
              </a:r>
              <a:r>
                <a:rPr kumimoji="1" lang="en-GB" altLang="zh-CN" sz="2400" b="1" baseline="30000" dirty="0">
                  <a:solidFill>
                    <a:srgbClr val="000000"/>
                  </a:solidFill>
                  <a:latin typeface="Times New Roman" pitchFamily="18" charset="0"/>
                  <a:ea typeface="楷体_GB2312" pitchFamily="49" charset="-122"/>
                  <a:sym typeface="Symbol" pitchFamily="18" charset="2"/>
                </a:rPr>
                <a:t>8</a:t>
              </a:r>
              <a:r>
                <a:rPr kumimoji="1" lang="en-GB" altLang="zh-CN" sz="2400" b="1" dirty="0">
                  <a:solidFill>
                    <a:srgbClr val="000000"/>
                  </a:solidFill>
                  <a:latin typeface="Times New Roman" pitchFamily="18" charset="0"/>
                  <a:ea typeface="楷体_GB2312" pitchFamily="49" charset="-122"/>
                  <a:sym typeface="Symbol" pitchFamily="18" charset="2"/>
                </a:rPr>
                <a:t> </a:t>
              </a:r>
              <a:r>
                <a:rPr kumimoji="1" lang="en-GB" altLang="zh-CN" sz="2400" b="1" i="1" dirty="0">
                  <a:solidFill>
                    <a:srgbClr val="000000"/>
                  </a:solidFill>
                  <a:latin typeface="Times New Roman" pitchFamily="18" charset="0"/>
                  <a:ea typeface="楷体_GB2312" pitchFamily="49" charset="-122"/>
                  <a:sym typeface="Symbol" pitchFamily="18" charset="2"/>
                </a:rPr>
                <a:t>m</a:t>
              </a:r>
              <a:r>
                <a:rPr kumimoji="1" lang="en-GB" altLang="zh-CN" sz="2400" b="1" i="1" dirty="0">
                  <a:solidFill>
                    <a:srgbClr val="000000"/>
                  </a:solidFill>
                  <a:latin typeface="Times New Roman" pitchFamily="18" charset="0"/>
                  <a:cs typeface="Times New Roman" pitchFamily="18" charset="0"/>
                  <a:sym typeface="Symbol" pitchFamily="18" charset="2"/>
                </a:rPr>
                <a:t>·</a:t>
              </a:r>
              <a:r>
                <a:rPr kumimoji="1" lang="en-GB" altLang="zh-CN" sz="2400" b="1" i="1" dirty="0">
                  <a:solidFill>
                    <a:srgbClr val="000000"/>
                  </a:solidFill>
                  <a:latin typeface="Times New Roman" pitchFamily="18" charset="0"/>
                  <a:ea typeface="楷体_GB2312" pitchFamily="49" charset="-122"/>
                  <a:sym typeface="Symbol" pitchFamily="18" charset="2"/>
                </a:rPr>
                <a:t>s</a:t>
              </a:r>
              <a:r>
                <a:rPr kumimoji="1" lang="en-GB" altLang="zh-CN" sz="2400" baseline="30000" dirty="0">
                  <a:solidFill>
                    <a:srgbClr val="000000"/>
                  </a:solidFill>
                  <a:latin typeface="Times New Roman" pitchFamily="18" charset="0"/>
                  <a:ea typeface="楷体_GB2312" pitchFamily="49" charset="-122"/>
                  <a:sym typeface="Symbol" pitchFamily="18" charset="2"/>
                </a:rPr>
                <a:t>-1</a:t>
              </a:r>
              <a:r>
                <a:rPr kumimoji="1" lang="en-US" altLang="zh-CN" sz="2400" b="1" dirty="0">
                  <a:solidFill>
                    <a:srgbClr val="000000"/>
                  </a:solidFill>
                  <a:latin typeface="Times New Roman" pitchFamily="18" charset="0"/>
                  <a:ea typeface="楷体_GB2312" pitchFamily="49" charset="-122"/>
                  <a:sym typeface="Symbol" pitchFamily="18" charset="2"/>
                </a:rPr>
                <a:t> </a:t>
              </a:r>
            </a:p>
          </p:txBody>
        </p:sp>
        <p:sp>
          <p:nvSpPr>
            <p:cNvPr id="1112070" name="Rectangle 6"/>
            <p:cNvSpPr>
              <a:spLocks noChangeArrowheads="1"/>
            </p:cNvSpPr>
            <p:nvPr/>
          </p:nvSpPr>
          <p:spPr bwMode="auto">
            <a:xfrm>
              <a:off x="1344" y="2352"/>
              <a:ext cx="864" cy="288"/>
            </a:xfrm>
            <a:prstGeom prst="rect">
              <a:avLst/>
            </a:prstGeom>
            <a:noFill/>
            <a:ln w="9525">
              <a:noFill/>
              <a:miter lim="800000"/>
              <a:headEnd/>
              <a:tailEnd/>
            </a:ln>
            <a:effectLst/>
          </p:spPr>
          <p:txBody>
            <a:bodyPr>
              <a:spAutoFit/>
            </a:bodyPr>
            <a:lstStyle/>
            <a:p>
              <a:pPr>
                <a:defRPr/>
              </a:pPr>
              <a:r>
                <a:rPr kumimoji="1" lang="en-GB" altLang="zh-CN" sz="2400" b="1" i="1" dirty="0">
                  <a:solidFill>
                    <a:srgbClr val="000000"/>
                  </a:solidFill>
                  <a:latin typeface="Times New Roman" pitchFamily="18" charset="0"/>
                  <a:ea typeface="楷体_GB2312" pitchFamily="49" charset="-122"/>
                  <a:sym typeface="Symbol" pitchFamily="18" charset="2"/>
                </a:rPr>
                <a:t>2</a:t>
              </a:r>
              <a:r>
                <a:rPr kumimoji="1" lang="en-GB" altLang="zh-CN" sz="2400" b="1" i="1" dirty="0">
                  <a:solidFill>
                    <a:srgbClr val="000000"/>
                  </a:solidFill>
                  <a:latin typeface="Times New Roman" pitchFamily="18" charset="0"/>
                  <a:cs typeface="Times New Roman" pitchFamily="18" charset="0"/>
                  <a:sym typeface="Symbol" pitchFamily="18" charset="2"/>
                </a:rPr>
                <a:t>π</a:t>
              </a:r>
              <a:r>
                <a:rPr kumimoji="1" lang="en-GB" altLang="zh-CN" sz="2400" b="1" i="1" dirty="0" err="1">
                  <a:solidFill>
                    <a:srgbClr val="000000"/>
                  </a:solidFill>
                  <a:latin typeface="Times New Roman" pitchFamily="18" charset="0"/>
                  <a:ea typeface="楷体_GB2312" pitchFamily="49" charset="-122"/>
                  <a:sym typeface="Symbol" pitchFamily="18" charset="2"/>
                </a:rPr>
                <a:t>m</a:t>
              </a:r>
              <a:r>
                <a:rPr kumimoji="1" lang="en-GB" altLang="zh-CN" sz="2400" b="1" i="1" dirty="0" err="1">
                  <a:solidFill>
                    <a:srgbClr val="000000"/>
                  </a:solidFill>
                  <a:latin typeface="Times New Roman" pitchFamily="18" charset="0"/>
                  <a:cs typeface="Times New Roman" pitchFamily="18" charset="0"/>
                  <a:sym typeface="Symbol" pitchFamily="18" charset="2"/>
                </a:rPr>
                <a:t>Δ</a:t>
              </a:r>
              <a:r>
                <a:rPr kumimoji="1" lang="en-GB" altLang="zh-CN" sz="2400" b="1" i="1" dirty="0" err="1">
                  <a:solidFill>
                    <a:srgbClr val="000000"/>
                  </a:solidFill>
                  <a:latin typeface="Times New Roman" pitchFamily="18" charset="0"/>
                  <a:ea typeface="楷体_GB2312" pitchFamily="49" charset="-122"/>
                  <a:sym typeface="Symbol" pitchFamily="18" charset="2"/>
                </a:rPr>
                <a:t>x</a:t>
              </a:r>
              <a:endParaRPr kumimoji="1" lang="en-US" altLang="zh-CN" sz="2400" b="1" i="1" dirty="0">
                <a:solidFill>
                  <a:srgbClr val="000000"/>
                </a:solidFill>
                <a:latin typeface="Times New Roman" pitchFamily="18" charset="0"/>
                <a:ea typeface="楷体_GB2312" pitchFamily="49" charset="-122"/>
                <a:sym typeface="Symbol" pitchFamily="18" charset="2"/>
              </a:endParaRPr>
            </a:p>
          </p:txBody>
        </p:sp>
        <p:sp>
          <p:nvSpPr>
            <p:cNvPr id="43017" name="Rectangle 7"/>
            <p:cNvSpPr>
              <a:spLocks noChangeArrowheads="1"/>
            </p:cNvSpPr>
            <p:nvPr/>
          </p:nvSpPr>
          <p:spPr bwMode="auto">
            <a:xfrm>
              <a:off x="1536" y="204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r>
                <a:rPr kumimoji="1" lang="en-GB" altLang="zh-CN" sz="2400" i="1">
                  <a:solidFill>
                    <a:srgbClr val="000000"/>
                  </a:solidFill>
                  <a:latin typeface="Times New Roman" pitchFamily="18" charset="0"/>
                  <a:ea typeface="楷体_GB2312" pitchFamily="49" charset="-122"/>
                  <a:sym typeface="Symbol" pitchFamily="18" charset="2"/>
                </a:rPr>
                <a:t>h</a:t>
              </a:r>
              <a:endParaRPr kumimoji="1" lang="en-US" altLang="zh-CN" sz="2400" i="1">
                <a:solidFill>
                  <a:srgbClr val="000000"/>
                </a:solidFill>
                <a:latin typeface="Times New Roman" pitchFamily="18" charset="0"/>
                <a:ea typeface="宋体" pitchFamily="2" charset="-122"/>
                <a:cs typeface="Times New Roman" pitchFamily="18" charset="0"/>
                <a:sym typeface="Symbol" pitchFamily="18" charset="2"/>
              </a:endParaRPr>
            </a:p>
          </p:txBody>
        </p:sp>
        <p:sp>
          <p:nvSpPr>
            <p:cNvPr id="43018" name="Rectangle 8"/>
            <p:cNvSpPr>
              <a:spLocks noChangeArrowheads="1"/>
            </p:cNvSpPr>
            <p:nvPr/>
          </p:nvSpPr>
          <p:spPr bwMode="auto">
            <a:xfrm>
              <a:off x="2496" y="2016"/>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r>
                <a:rPr kumimoji="1" lang="en-GB" altLang="zh-CN" sz="2400">
                  <a:solidFill>
                    <a:srgbClr val="000000"/>
                  </a:solidFill>
                  <a:latin typeface="Times New Roman" pitchFamily="18" charset="0"/>
                  <a:ea typeface="楷体_GB2312" pitchFamily="49" charset="-122"/>
                  <a:sym typeface="Symbol" pitchFamily="18" charset="2"/>
                </a:rPr>
                <a:t>6.62610</a:t>
              </a:r>
              <a:r>
                <a:rPr kumimoji="1" lang="en-GB" altLang="zh-CN" sz="2400" baseline="30000">
                  <a:solidFill>
                    <a:srgbClr val="000000"/>
                  </a:solidFill>
                  <a:latin typeface="Times New Roman" pitchFamily="18" charset="0"/>
                  <a:ea typeface="楷体_GB2312" pitchFamily="49" charset="-122"/>
                  <a:sym typeface="Symbol" pitchFamily="18" charset="2"/>
                </a:rPr>
                <a:t>-34</a:t>
              </a:r>
              <a:endParaRPr kumimoji="1" lang="en-US" altLang="zh-CN" sz="2400" baseline="30000">
                <a:solidFill>
                  <a:srgbClr val="000000"/>
                </a:solidFill>
                <a:latin typeface="Times New Roman" pitchFamily="18" charset="0"/>
                <a:ea typeface="楷体_GB2312" pitchFamily="49" charset="-122"/>
                <a:sym typeface="Symbol" pitchFamily="18" charset="2"/>
              </a:endParaRPr>
            </a:p>
          </p:txBody>
        </p:sp>
        <p:sp>
          <p:nvSpPr>
            <p:cNvPr id="43019" name="Rectangle 9"/>
            <p:cNvSpPr>
              <a:spLocks noChangeArrowheads="1"/>
            </p:cNvSpPr>
            <p:nvPr/>
          </p:nvSpPr>
          <p:spPr bwMode="auto">
            <a:xfrm>
              <a:off x="2256" y="2380"/>
              <a:ext cx="20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r>
                <a:rPr kumimoji="1" lang="zh-CN" altLang="en-GB" sz="2400" dirty="0">
                  <a:solidFill>
                    <a:srgbClr val="000000"/>
                  </a:solidFill>
                  <a:latin typeface="Times New Roman" pitchFamily="18" charset="0"/>
                  <a:ea typeface="楷体_GB2312" pitchFamily="49" charset="-122"/>
                  <a:sym typeface="Symbol" pitchFamily="18" charset="2"/>
                </a:rPr>
                <a:t>2</a:t>
              </a:r>
              <a:r>
                <a:rPr kumimoji="1" lang="en-GB" altLang="zh-CN" sz="2400" dirty="0">
                  <a:solidFill>
                    <a:srgbClr val="000000"/>
                  </a:solidFill>
                  <a:latin typeface="Times New Roman" pitchFamily="18" charset="0"/>
                  <a:ea typeface="楷体_GB2312" pitchFamily="49" charset="-122"/>
                  <a:sym typeface="Symbol" pitchFamily="18" charset="2"/>
                </a:rPr>
                <a:t></a:t>
              </a:r>
              <a:r>
                <a:rPr kumimoji="1" lang="zh-CN" altLang="en-GB" sz="2400" dirty="0">
                  <a:solidFill>
                    <a:srgbClr val="000000"/>
                  </a:solidFill>
                  <a:latin typeface="Times New Roman" pitchFamily="18" charset="0"/>
                  <a:ea typeface="楷体_GB2312" pitchFamily="49" charset="-122"/>
                  <a:sym typeface="Symbol" pitchFamily="18" charset="2"/>
                </a:rPr>
                <a:t>3.14</a:t>
              </a:r>
              <a:r>
                <a:rPr kumimoji="1" lang="en-GB" altLang="zh-CN" sz="2400" dirty="0">
                  <a:solidFill>
                    <a:srgbClr val="000000"/>
                  </a:solidFill>
                  <a:latin typeface="Times New Roman" pitchFamily="18" charset="0"/>
                  <a:ea typeface="楷体_GB2312" pitchFamily="49" charset="-122"/>
                  <a:sym typeface="Symbol" pitchFamily="18" charset="2"/>
                </a:rPr>
                <a:t>9.1110</a:t>
              </a:r>
              <a:r>
                <a:rPr kumimoji="1" lang="en-GB" altLang="zh-CN" sz="2400" baseline="30000" dirty="0">
                  <a:solidFill>
                    <a:srgbClr val="000000"/>
                  </a:solidFill>
                  <a:latin typeface="Times New Roman" pitchFamily="18" charset="0"/>
                  <a:ea typeface="楷体_GB2312" pitchFamily="49" charset="-122"/>
                  <a:sym typeface="Symbol" pitchFamily="18" charset="2"/>
                </a:rPr>
                <a:t>-31</a:t>
              </a:r>
              <a:r>
                <a:rPr kumimoji="1" lang="en-GB" altLang="zh-CN" sz="2400" dirty="0">
                  <a:solidFill>
                    <a:srgbClr val="000000"/>
                  </a:solidFill>
                  <a:latin typeface="Times New Roman" pitchFamily="18" charset="0"/>
                  <a:ea typeface="楷体_GB2312" pitchFamily="49" charset="-122"/>
                  <a:sym typeface="Symbol" pitchFamily="18" charset="2"/>
                </a:rPr>
                <a:t>10</a:t>
              </a:r>
              <a:r>
                <a:rPr kumimoji="1" lang="en-GB" altLang="zh-CN" sz="2400" baseline="30000" dirty="0">
                  <a:solidFill>
                    <a:srgbClr val="000000"/>
                  </a:solidFill>
                  <a:latin typeface="Times New Roman" pitchFamily="18" charset="0"/>
                  <a:ea typeface="楷体_GB2312" pitchFamily="49" charset="-122"/>
                  <a:sym typeface="Symbol" pitchFamily="18" charset="2"/>
                </a:rPr>
                <a:t>-12</a:t>
              </a:r>
              <a:endParaRPr kumimoji="1" lang="en-US" altLang="zh-CN" sz="2400" dirty="0">
                <a:solidFill>
                  <a:srgbClr val="000000"/>
                </a:solidFill>
                <a:latin typeface="Times New Roman" pitchFamily="18" charset="0"/>
                <a:ea typeface="楷体_GB2312" pitchFamily="49" charset="-122"/>
                <a:sym typeface="Symbol" pitchFamily="18" charset="2"/>
              </a:endParaRPr>
            </a:p>
          </p:txBody>
        </p:sp>
      </p:grpSp>
      <p:sp>
        <p:nvSpPr>
          <p:cNvPr id="1112074" name="Text Box 10"/>
          <p:cNvSpPr txBox="1">
            <a:spLocks noChangeArrowheads="1"/>
          </p:cNvSpPr>
          <p:nvPr/>
        </p:nvSpPr>
        <p:spPr bwMode="auto">
          <a:xfrm>
            <a:off x="304800" y="5254203"/>
            <a:ext cx="8610600" cy="1069075"/>
          </a:xfrm>
          <a:prstGeom prst="rect">
            <a:avLst/>
          </a:prstGeom>
          <a:noFill/>
          <a:ln w="9525">
            <a:noFill/>
            <a:miter lim="800000"/>
            <a:headEnd/>
            <a:tailEnd/>
          </a:ln>
          <a:effectLst/>
        </p:spPr>
        <p:txBody>
          <a:bodyPr>
            <a:spAutoFit/>
          </a:bodyPr>
          <a:lstStyle/>
          <a:p>
            <a:pPr>
              <a:lnSpc>
                <a:spcPct val="140000"/>
              </a:lnSpc>
              <a:defRPr/>
            </a:pPr>
            <a:r>
              <a:rPr kumimoji="1" lang="zh-CN" altLang="en-US" sz="2400" b="1" dirty="0">
                <a:solidFill>
                  <a:srgbClr val="000000"/>
                </a:solidFill>
                <a:latin typeface="Times New Roman" pitchFamily="18" charset="0"/>
                <a:ea typeface="楷体_GB2312" pitchFamily="49" charset="-122"/>
              </a:rPr>
              <a:t>       </a:t>
            </a:r>
            <a:r>
              <a:rPr kumimoji="1" lang="zh-CN" altLang="en-US" sz="2400" b="1" dirty="0">
                <a:solidFill>
                  <a:srgbClr val="000000"/>
                </a:solidFill>
                <a:latin typeface="仿宋_GB2312" pitchFamily="49" charset="-122"/>
                <a:ea typeface="仿宋_GB2312" pitchFamily="49" charset="-122"/>
              </a:rPr>
              <a:t>速度的测不准量</a:t>
            </a:r>
            <a:r>
              <a:rPr kumimoji="1" lang="zh-CN" altLang="en-US" sz="2400" b="1" dirty="0">
                <a:solidFill>
                  <a:srgbClr val="000000"/>
                </a:solidFill>
                <a:latin typeface="仿宋_GB2312" pitchFamily="49" charset="-122"/>
                <a:ea typeface="仿宋_GB2312" pitchFamily="49" charset="-122"/>
                <a:sym typeface="Symbol" pitchFamily="18" charset="2"/>
              </a:rPr>
              <a:t></a:t>
            </a:r>
            <a:r>
              <a:rPr kumimoji="1" lang="en-US" altLang="zh-CN" sz="2400" b="1" i="1" dirty="0">
                <a:solidFill>
                  <a:srgbClr val="000000"/>
                </a:solidFill>
                <a:latin typeface="仿宋_GB2312" pitchFamily="49" charset="-122"/>
                <a:ea typeface="仿宋_GB2312" pitchFamily="49" charset="-122"/>
              </a:rPr>
              <a:t>v </a:t>
            </a:r>
            <a:r>
              <a:rPr kumimoji="1" lang="zh-CN" altLang="en-US" sz="2400" b="1" dirty="0">
                <a:solidFill>
                  <a:srgbClr val="000000"/>
                </a:solidFill>
                <a:latin typeface="仿宋_GB2312" pitchFamily="49" charset="-122"/>
                <a:ea typeface="仿宋_GB2312" pitchFamily="49" charset="-122"/>
              </a:rPr>
              <a:t>经</a:t>
            </a:r>
            <a:r>
              <a:rPr kumimoji="1" lang="zh-CN" altLang="zh-CN" sz="2400" b="1" dirty="0">
                <a:solidFill>
                  <a:srgbClr val="000000"/>
                </a:solidFill>
                <a:latin typeface="仿宋_GB2312" pitchFamily="49" charset="-122"/>
                <a:ea typeface="仿宋_GB2312" pitchFamily="49" charset="-122"/>
              </a:rPr>
              <a:t>达到了光速的量级，根本无法接受，何况这还是在</a:t>
            </a:r>
            <a:r>
              <a:rPr kumimoji="1" lang="zh-CN" altLang="en-US" sz="2400" b="1" dirty="0">
                <a:solidFill>
                  <a:srgbClr val="000000"/>
                </a:solidFill>
                <a:latin typeface="仿宋_GB2312" pitchFamily="49" charset="-122"/>
                <a:ea typeface="仿宋_GB2312" pitchFamily="49" charset="-122"/>
                <a:sym typeface="Symbol" pitchFamily="18" charset="2"/>
              </a:rPr>
              <a:t></a:t>
            </a:r>
            <a:r>
              <a:rPr kumimoji="1" lang="en-US" altLang="zh-CN" sz="2400" b="1" i="1" dirty="0">
                <a:solidFill>
                  <a:srgbClr val="000000"/>
                </a:solidFill>
                <a:latin typeface="仿宋_GB2312" pitchFamily="49" charset="-122"/>
                <a:ea typeface="仿宋_GB2312" pitchFamily="49" charset="-122"/>
              </a:rPr>
              <a:t>x</a:t>
            </a:r>
            <a:r>
              <a:rPr kumimoji="1" lang="en-US" altLang="zh-CN" sz="2400" b="1" dirty="0">
                <a:solidFill>
                  <a:srgbClr val="000000"/>
                </a:solidFill>
                <a:latin typeface="仿宋_GB2312" pitchFamily="49" charset="-122"/>
                <a:ea typeface="仿宋_GB2312" pitchFamily="49" charset="-122"/>
              </a:rPr>
              <a:t> </a:t>
            </a:r>
            <a:r>
              <a:rPr kumimoji="1" lang="zh-CN" altLang="en-US" sz="2400" b="1" dirty="0">
                <a:solidFill>
                  <a:srgbClr val="000000"/>
                </a:solidFill>
                <a:latin typeface="仿宋_GB2312" pitchFamily="49" charset="-122"/>
                <a:ea typeface="仿宋_GB2312" pitchFamily="49" charset="-122"/>
              </a:rPr>
              <a:t>并不令人满意的基础上计算出来的。</a:t>
            </a:r>
          </a:p>
        </p:txBody>
      </p:sp>
      <p:sp>
        <p:nvSpPr>
          <p:cNvPr id="43014" name="Rectangle 11"/>
          <p:cNvSpPr>
            <a:spLocks noGrp="1" noChangeArrowheads="1"/>
          </p:cNvSpPr>
          <p:nvPr>
            <p:ph type="title" idx="4294967295"/>
          </p:nvPr>
        </p:nvSpPr>
        <p:spPr>
          <a:xfrm>
            <a:off x="277688" y="315913"/>
            <a:ext cx="6526337"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2067"/>
                                        </p:tgtEl>
                                        <p:attrNameLst>
                                          <p:attrName>style.visibility</p:attrName>
                                        </p:attrNameLst>
                                      </p:cBhvr>
                                      <p:to>
                                        <p:strVal val="visible"/>
                                      </p:to>
                                    </p:set>
                                    <p:anim calcmode="lin" valueType="num">
                                      <p:cBhvr additive="base">
                                        <p:cTn id="7" dur="500" fill="hold"/>
                                        <p:tgtEl>
                                          <p:spTgt spid="1112067"/>
                                        </p:tgtEl>
                                        <p:attrNameLst>
                                          <p:attrName>ppt_x</p:attrName>
                                        </p:attrNameLst>
                                      </p:cBhvr>
                                      <p:tavLst>
                                        <p:tav tm="0">
                                          <p:val>
                                            <p:strVal val="0-#ppt_w/2"/>
                                          </p:val>
                                        </p:tav>
                                        <p:tav tm="100000">
                                          <p:val>
                                            <p:strVal val="#ppt_x"/>
                                          </p:val>
                                        </p:tav>
                                      </p:tavLst>
                                    </p:anim>
                                    <p:anim calcmode="lin" valueType="num">
                                      <p:cBhvr additive="base">
                                        <p:cTn id="8" dur="500" fill="hold"/>
                                        <p:tgtEl>
                                          <p:spTgt spid="11120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0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12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2067" grpId="0" autoUpdateAnimBg="0"/>
      <p:bldP spid="111207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2.2.1.2  </a:t>
            </a:r>
            <a:r>
              <a:rPr lang="zh-CN" altLang="en-US" dirty="0"/>
              <a:t>现代原子结构理论</a:t>
            </a:r>
          </a:p>
        </p:txBody>
      </p:sp>
      <p:sp>
        <p:nvSpPr>
          <p:cNvPr id="68611" name="Rectangle 3"/>
          <p:cNvSpPr>
            <a:spLocks noGrp="1" noChangeArrowheads="1"/>
          </p:cNvSpPr>
          <p:nvPr>
            <p:ph idx="1"/>
          </p:nvPr>
        </p:nvSpPr>
        <p:spPr>
          <a:xfrm>
            <a:off x="468313" y="1125538"/>
            <a:ext cx="8001000" cy="4103687"/>
          </a:xfrm>
        </p:spPr>
        <p:txBody>
          <a:bodyPr>
            <a:normAutofit/>
          </a:bodyPr>
          <a:lstStyle/>
          <a:p>
            <a:pPr eaLnBrk="1" hangingPunct="1">
              <a:buClrTx/>
              <a:defRPr/>
            </a:pPr>
            <a:r>
              <a:rPr lang="zh-CN" altLang="en-US" dirty="0">
                <a:solidFill>
                  <a:srgbClr val="0000FF"/>
                </a:solidFill>
                <a:effectLst/>
              </a:rPr>
              <a:t>微观粒子的波粒二象性和测不准原理 </a:t>
            </a:r>
            <a:r>
              <a:rPr lang="zh-CN" altLang="en-US" dirty="0">
                <a:effectLst/>
              </a:rPr>
              <a:t>使人们认识到不能用经典的牛顿力学来描述微粒，波尔理论认为电子在固定不变的圆形轨道上运动是不对的，只能</a:t>
            </a:r>
            <a:r>
              <a:rPr lang="zh-CN" altLang="en-US" dirty="0">
                <a:solidFill>
                  <a:srgbClr val="FF0000"/>
                </a:solidFill>
                <a:effectLst/>
              </a:rPr>
              <a:t>采用统计方法，对微粒运动作出概率的判断，从而推出核外电子的运动规律</a:t>
            </a:r>
            <a:r>
              <a:rPr lang="zh-CN" altLang="en-US" dirty="0">
                <a:effectLst/>
              </a:rPr>
              <a:t>。</a:t>
            </a:r>
            <a:endParaRPr lang="en-US" altLang="zh-CN" dirty="0">
              <a:effectLst/>
            </a:endParaRPr>
          </a:p>
          <a:p>
            <a:pPr eaLnBrk="1" hangingPunct="1">
              <a:buClrTx/>
              <a:defRPr/>
            </a:pPr>
            <a:r>
              <a:rPr lang="zh-CN" altLang="en-US" dirty="0">
                <a:effectLst/>
              </a:rPr>
              <a:t>合理的模型只能在测不准原理的限制之内，</a:t>
            </a:r>
            <a:r>
              <a:rPr lang="zh-CN" altLang="en-US" u="sng" dirty="0">
                <a:solidFill>
                  <a:srgbClr val="FF0000"/>
                </a:solidFill>
                <a:effectLst/>
              </a:rPr>
              <a:t>用一个代表原子性质和行为的抽象的数学方程式来描述</a:t>
            </a:r>
            <a:r>
              <a:rPr lang="zh-CN" altLang="en-US" dirty="0">
                <a:solidFill>
                  <a:srgbClr val="FF0000"/>
                </a:solidFill>
                <a:effectLst/>
              </a:rPr>
              <a:t>，</a:t>
            </a:r>
            <a:r>
              <a:rPr lang="zh-CN" altLang="en-US" dirty="0">
                <a:effectLst/>
              </a:rPr>
              <a:t>而不能像玻尔所描述的那种轮廓鲜明的模型。</a:t>
            </a:r>
          </a:p>
        </p:txBody>
      </p:sp>
      <p:grpSp>
        <p:nvGrpSpPr>
          <p:cNvPr id="44036" name="Group 12"/>
          <p:cNvGrpSpPr>
            <a:grpSpLocks/>
          </p:cNvGrpSpPr>
          <p:nvPr/>
        </p:nvGrpSpPr>
        <p:grpSpPr bwMode="auto">
          <a:xfrm>
            <a:off x="2124075" y="4797425"/>
            <a:ext cx="1887538" cy="1663700"/>
            <a:chOff x="4224" y="2784"/>
            <a:chExt cx="816" cy="816"/>
          </a:xfrm>
        </p:grpSpPr>
        <p:sp>
          <p:nvSpPr>
            <p:cNvPr id="44038" name="AutoShape 13" descr="20%"/>
            <p:cNvSpPr>
              <a:spLocks noChangeArrowheads="1"/>
            </p:cNvSpPr>
            <p:nvPr/>
          </p:nvSpPr>
          <p:spPr bwMode="auto">
            <a:xfrm>
              <a:off x="4224" y="2784"/>
              <a:ext cx="816" cy="81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25" y="10800"/>
                  </a:moveTo>
                  <a:cubicBezTo>
                    <a:pt x="1725" y="15812"/>
                    <a:pt x="5788" y="19875"/>
                    <a:pt x="10800" y="19875"/>
                  </a:cubicBezTo>
                  <a:cubicBezTo>
                    <a:pt x="15812" y="19875"/>
                    <a:pt x="19875" y="15812"/>
                    <a:pt x="19875" y="10800"/>
                  </a:cubicBezTo>
                  <a:cubicBezTo>
                    <a:pt x="19875" y="5788"/>
                    <a:pt x="15812" y="1725"/>
                    <a:pt x="10800" y="1725"/>
                  </a:cubicBezTo>
                  <a:cubicBezTo>
                    <a:pt x="5788" y="1725"/>
                    <a:pt x="1725" y="5788"/>
                    <a:pt x="1725" y="10800"/>
                  </a:cubicBezTo>
                  <a:close/>
                </a:path>
              </a:pathLst>
            </a:custGeom>
            <a:pattFill prst="pct20">
              <a:fgClr>
                <a:srgbClr val="99FFCC"/>
              </a:fgClr>
              <a:bgClr>
                <a:schemeClr val="bg1"/>
              </a:bgClr>
            </a:pattFill>
            <a:ln w="9525">
              <a:solidFill>
                <a:srgbClr val="FF6600"/>
              </a:solidFill>
              <a:round/>
              <a:headEnd/>
              <a:tailEnd/>
            </a:ln>
          </p:spPr>
          <p:txBody>
            <a:bodyPr wrap="none" anchor="ctr"/>
            <a:lstStyle/>
            <a:p>
              <a:endParaRPr lang="zh-CN" altLang="en-US"/>
            </a:p>
          </p:txBody>
        </p:sp>
        <p:sp>
          <p:nvSpPr>
            <p:cNvPr id="44039" name="AutoShape 14" descr="20%"/>
            <p:cNvSpPr>
              <a:spLocks noChangeArrowheads="1"/>
            </p:cNvSpPr>
            <p:nvPr/>
          </p:nvSpPr>
          <p:spPr bwMode="auto">
            <a:xfrm>
              <a:off x="4368" y="2928"/>
              <a:ext cx="528" cy="52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57" y="10800"/>
                  </a:moveTo>
                  <a:cubicBezTo>
                    <a:pt x="2057" y="15629"/>
                    <a:pt x="5971" y="19543"/>
                    <a:pt x="10800" y="19543"/>
                  </a:cubicBezTo>
                  <a:cubicBezTo>
                    <a:pt x="15629" y="19543"/>
                    <a:pt x="19543" y="15629"/>
                    <a:pt x="19543" y="10800"/>
                  </a:cubicBezTo>
                  <a:cubicBezTo>
                    <a:pt x="19543" y="5971"/>
                    <a:pt x="15629" y="2057"/>
                    <a:pt x="10800" y="2057"/>
                  </a:cubicBezTo>
                  <a:cubicBezTo>
                    <a:pt x="5971" y="2057"/>
                    <a:pt x="2057" y="5971"/>
                    <a:pt x="2057" y="10800"/>
                  </a:cubicBezTo>
                  <a:close/>
                </a:path>
              </a:pathLst>
            </a:custGeom>
            <a:pattFill prst="pct20">
              <a:fgClr>
                <a:srgbClr val="99FFCC"/>
              </a:fgClr>
              <a:bgClr>
                <a:schemeClr val="bg1"/>
              </a:bgClr>
            </a:pattFill>
            <a:ln w="9525">
              <a:solidFill>
                <a:srgbClr val="FF0000"/>
              </a:solidFill>
              <a:round/>
              <a:headEnd/>
              <a:tailEnd/>
            </a:ln>
          </p:spPr>
          <p:txBody>
            <a:bodyPr wrap="none" anchor="ctr"/>
            <a:lstStyle/>
            <a:p>
              <a:endParaRPr lang="zh-CN" altLang="en-US"/>
            </a:p>
          </p:txBody>
        </p:sp>
        <p:sp>
          <p:nvSpPr>
            <p:cNvPr id="44040" name="AutoShape 15" descr="20%"/>
            <p:cNvSpPr>
              <a:spLocks noChangeArrowheads="1"/>
            </p:cNvSpPr>
            <p:nvPr/>
          </p:nvSpPr>
          <p:spPr bwMode="auto">
            <a:xfrm>
              <a:off x="4512" y="3072"/>
              <a:ext cx="240" cy="2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130" y="10800"/>
                  </a:moveTo>
                  <a:cubicBezTo>
                    <a:pt x="5130" y="13931"/>
                    <a:pt x="7669" y="16470"/>
                    <a:pt x="10800" y="16470"/>
                  </a:cubicBezTo>
                  <a:cubicBezTo>
                    <a:pt x="13931" y="16470"/>
                    <a:pt x="16470" y="13931"/>
                    <a:pt x="16470" y="10800"/>
                  </a:cubicBezTo>
                  <a:cubicBezTo>
                    <a:pt x="16470" y="7669"/>
                    <a:pt x="13931" y="5130"/>
                    <a:pt x="10800" y="5130"/>
                  </a:cubicBezTo>
                  <a:cubicBezTo>
                    <a:pt x="7669" y="5130"/>
                    <a:pt x="5130" y="7669"/>
                    <a:pt x="5130" y="10800"/>
                  </a:cubicBezTo>
                  <a:close/>
                </a:path>
              </a:pathLst>
            </a:custGeom>
            <a:pattFill prst="pct20">
              <a:fgClr>
                <a:srgbClr val="99FFCC"/>
              </a:fgClr>
              <a:bgClr>
                <a:schemeClr val="bg1"/>
              </a:bgClr>
            </a:pattFill>
            <a:ln w="9525">
              <a:solidFill>
                <a:schemeClr val="tx1"/>
              </a:solidFill>
              <a:round/>
              <a:headEnd/>
              <a:tailEnd/>
            </a:ln>
          </p:spPr>
          <p:txBody>
            <a:bodyPr wrap="none" anchor="ctr"/>
            <a:lstStyle/>
            <a:p>
              <a:endParaRPr lang="zh-CN" altLang="en-US"/>
            </a:p>
          </p:txBody>
        </p:sp>
        <p:sp>
          <p:nvSpPr>
            <p:cNvPr id="44041" name="Oval 16"/>
            <p:cNvSpPr>
              <a:spLocks noChangeArrowheads="1"/>
            </p:cNvSpPr>
            <p:nvPr/>
          </p:nvSpPr>
          <p:spPr bwMode="auto">
            <a:xfrm>
              <a:off x="4608" y="3168"/>
              <a:ext cx="48" cy="48"/>
            </a:xfrm>
            <a:prstGeom prst="ellipse">
              <a:avLst/>
            </a:prstGeom>
            <a:solidFill>
              <a:srgbClr val="000000"/>
            </a:solidFill>
            <a:ln w="952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pSp>
      <p:sp>
        <p:nvSpPr>
          <p:cNvPr id="44037" name="Rectangle 17"/>
          <p:cNvSpPr>
            <a:spLocks noChangeArrowheads="1"/>
          </p:cNvSpPr>
          <p:nvPr/>
        </p:nvSpPr>
        <p:spPr bwMode="auto">
          <a:xfrm>
            <a:off x="4067175" y="5589588"/>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r>
              <a:rPr kumimoji="1" lang="zh-CN" altLang="en-US" sz="2400">
                <a:solidFill>
                  <a:srgbClr val="000000"/>
                </a:solidFill>
                <a:latin typeface="Times New Roman" pitchFamily="18" charset="0"/>
                <a:ea typeface="楷体_GB2312" pitchFamily="49" charset="-122"/>
              </a:rPr>
              <a:t>原子的波动力学模型 </a:t>
            </a:r>
            <a:r>
              <a:rPr kumimoji="1" lang="en-US" altLang="zh-CN" sz="2400">
                <a:solidFill>
                  <a:srgbClr val="000000"/>
                </a:solidFill>
                <a:latin typeface="Times New Roman" pitchFamily="18" charset="0"/>
                <a:ea typeface="楷体_GB2312" pitchFamily="49" charset="-122"/>
              </a:rPr>
              <a:t>(1926)</a:t>
            </a:r>
          </a:p>
        </p:txBody>
      </p:sp>
    </p:spTree>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51743" y="404813"/>
            <a:ext cx="6552505" cy="609600"/>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endParaRPr lang="zh-CN" altLang="en-US" sz="3200" i="1" dirty="0">
              <a:latin typeface="黑体" pitchFamily="49" charset="-122"/>
            </a:endParaRPr>
          </a:p>
        </p:txBody>
      </p:sp>
      <p:sp>
        <p:nvSpPr>
          <p:cNvPr id="69635" name="Rectangle 3"/>
          <p:cNvSpPr>
            <a:spLocks noGrp="1" noChangeArrowheads="1"/>
          </p:cNvSpPr>
          <p:nvPr>
            <p:ph type="body" sz="half" idx="1"/>
          </p:nvPr>
        </p:nvSpPr>
        <p:spPr>
          <a:xfrm>
            <a:off x="395288" y="1196975"/>
            <a:ext cx="8280400" cy="3865563"/>
          </a:xfrm>
        </p:spPr>
        <p:txBody>
          <a:bodyPr>
            <a:normAutofit/>
          </a:bodyPr>
          <a:lstStyle/>
          <a:p>
            <a:pPr eaLnBrk="1" hangingPunct="1">
              <a:lnSpc>
                <a:spcPct val="110000"/>
              </a:lnSpc>
              <a:spcBef>
                <a:spcPct val="50000"/>
              </a:spcBef>
              <a:buClrTx/>
              <a:buFont typeface="Wingdings" pitchFamily="2" charset="2"/>
              <a:buNone/>
              <a:defRPr/>
            </a:pPr>
            <a:r>
              <a:rPr lang="en-US" altLang="zh-CN" kern="1200" dirty="0">
                <a:solidFill>
                  <a:srgbClr val="0000FF"/>
                </a:solidFill>
                <a:effectLst/>
                <a:latin typeface="Times New Roman" panose="02020603050405020304" pitchFamily="18" charset="0"/>
                <a:cs typeface="Times New Roman" panose="02020603050405020304" pitchFamily="18" charset="0"/>
              </a:rPr>
              <a:t>d) </a:t>
            </a:r>
            <a:r>
              <a:rPr lang="zh-CN" altLang="en-US" kern="1200" dirty="0">
                <a:solidFill>
                  <a:srgbClr val="0000FF"/>
                </a:solidFill>
                <a:effectLst/>
                <a:latin typeface="Times New Roman" panose="02020603050405020304" pitchFamily="18" charset="0"/>
                <a:cs typeface="Times New Roman" panose="02020603050405020304" pitchFamily="18" charset="0"/>
              </a:rPr>
              <a:t>电子云及概率密度</a:t>
            </a:r>
            <a:endParaRPr lang="en-US" altLang="zh-CN" kern="1200" dirty="0">
              <a:solidFill>
                <a:srgbClr val="0000FF"/>
              </a:solidFill>
              <a:effectLst/>
              <a:latin typeface="Times New Roman" panose="02020603050405020304" pitchFamily="18" charset="0"/>
              <a:cs typeface="Times New Roman" panose="02020603050405020304" pitchFamily="18" charset="0"/>
            </a:endParaRPr>
          </a:p>
          <a:p>
            <a:pPr marL="0" indent="457200" eaLnBrk="1" hangingPunct="1">
              <a:lnSpc>
                <a:spcPct val="110000"/>
              </a:lnSpc>
              <a:spcBef>
                <a:spcPts val="600"/>
              </a:spcBef>
              <a:buClrTx/>
              <a:buFont typeface="Wingdings" pitchFamily="2" charset="2"/>
              <a:buNone/>
              <a:defRPr/>
            </a:pPr>
            <a:r>
              <a:rPr lang="zh-CN" altLang="en-US" dirty="0">
                <a:effectLst/>
                <a:latin typeface="Times New Roman" panose="02020603050405020304" pitchFamily="18" charset="0"/>
                <a:ea typeface="仿宋" pitchFamily="49" charset="-122"/>
                <a:cs typeface="Times New Roman" panose="02020603050405020304" pitchFamily="18" charset="0"/>
              </a:rPr>
              <a:t>由于电子具有波粒二象性，类似于电磁波，因此可以用一个波函数来描述电子的运动特征。波函数是一个三维空间的函数。</a:t>
            </a:r>
            <a:endParaRPr lang="en-US" altLang="zh-CN" dirty="0">
              <a:effectLst/>
              <a:latin typeface="Times New Roman" panose="02020603050405020304" pitchFamily="18" charset="0"/>
              <a:ea typeface="仿宋" pitchFamily="49" charset="-122"/>
              <a:cs typeface="Times New Roman" panose="02020603050405020304" pitchFamily="18" charset="0"/>
            </a:endParaRPr>
          </a:p>
          <a:p>
            <a:pPr marL="0" indent="457200" eaLnBrk="1" hangingPunct="1">
              <a:lnSpc>
                <a:spcPct val="110000"/>
              </a:lnSpc>
              <a:spcBef>
                <a:spcPts val="600"/>
              </a:spcBef>
              <a:buClrTx/>
              <a:buFont typeface="Wingdings" pitchFamily="2" charset="2"/>
              <a:buNone/>
              <a:defRPr/>
            </a:pPr>
            <a:r>
              <a:rPr lang="zh-CN" altLang="en-US" dirty="0">
                <a:effectLst/>
                <a:latin typeface="Times New Roman" panose="02020603050405020304" pitchFamily="18" charset="0"/>
                <a:ea typeface="仿宋" pitchFamily="49" charset="-122"/>
                <a:cs typeface="Times New Roman" panose="02020603050405020304" pitchFamily="18" charset="0"/>
              </a:rPr>
              <a:t>一般地，我们把核外电子在某区域出现的概率为波函数，核外电子出现的概率密度函数即为</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电子云</a:t>
            </a:r>
            <a:r>
              <a:rPr lang="zh-CN" altLang="en-US" dirty="0">
                <a:effectLst/>
                <a:latin typeface="Times New Roman" panose="02020603050405020304" pitchFamily="18" charset="0"/>
                <a:ea typeface="仿宋" pitchFamily="49" charset="-122"/>
                <a:cs typeface="Times New Roman" panose="02020603050405020304" pitchFamily="18" charset="0"/>
              </a:rPr>
              <a:t>。</a:t>
            </a:r>
          </a:p>
          <a:p>
            <a:pPr eaLnBrk="1" hangingPunct="1">
              <a:lnSpc>
                <a:spcPct val="110000"/>
              </a:lnSpc>
              <a:spcBef>
                <a:spcPct val="50000"/>
              </a:spcBef>
              <a:buClrTx/>
              <a:buFont typeface="Wingdings" pitchFamily="2" charset="2"/>
              <a:buNone/>
              <a:defRPr/>
            </a:pPr>
            <a:r>
              <a:rPr lang="zh-CN" altLang="en-US" dirty="0">
                <a:effectLst/>
                <a:latin typeface="Times New Roman" panose="02020603050405020304" pitchFamily="18" charset="0"/>
                <a:ea typeface="仿宋" pitchFamily="49" charset="-122"/>
                <a:cs typeface="Times New Roman" panose="02020603050405020304" pitchFamily="18" charset="0"/>
              </a:rPr>
              <a:t>  概率 = 概率密度 </a:t>
            </a:r>
            <a:r>
              <a:rPr lang="zh-CN" altLang="en-US" dirty="0">
                <a:effectLst/>
                <a:latin typeface="Times New Roman" panose="02020603050405020304" pitchFamily="18" charset="0"/>
                <a:ea typeface="仿宋" pitchFamily="49" charset="-122"/>
                <a:cs typeface="Times New Roman" panose="02020603050405020304" pitchFamily="18" charset="0"/>
                <a:sym typeface="Symbol" pitchFamily="18" charset="2"/>
              </a:rPr>
              <a:t> 体积</a:t>
            </a:r>
            <a:endParaRPr lang="en-US" altLang="zh-CN" dirty="0">
              <a:effectLst/>
              <a:latin typeface="Times New Roman" panose="02020603050405020304" pitchFamily="18" charset="0"/>
              <a:ea typeface="仿宋" pitchFamily="49" charset="-122"/>
              <a:cs typeface="Times New Roman" panose="02020603050405020304" pitchFamily="18" charset="0"/>
            </a:endParaRPr>
          </a:p>
        </p:txBody>
      </p:sp>
      <p:pic>
        <p:nvPicPr>
          <p:cNvPr id="45060" name="Picture 13" descr="a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271" y="4433590"/>
            <a:ext cx="2232025"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107950" y="428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kumimoji="1" lang="en-US" altLang="zh-CN">
              <a:solidFill>
                <a:srgbClr val="FFFF00"/>
              </a:solidFill>
              <a:latin typeface="Times New Roman" pitchFamily="18" charset="0"/>
              <a:ea typeface="黑体" pitchFamily="49" charset="-122"/>
            </a:endParaRPr>
          </a:p>
        </p:txBody>
      </p:sp>
      <p:sp>
        <p:nvSpPr>
          <p:cNvPr id="1114115" name="Rectangle 3"/>
          <p:cNvSpPr>
            <a:spLocks noChangeArrowheads="1"/>
          </p:cNvSpPr>
          <p:nvPr/>
        </p:nvSpPr>
        <p:spPr bwMode="auto">
          <a:xfrm>
            <a:off x="395288" y="981075"/>
            <a:ext cx="8542337" cy="1880515"/>
          </a:xfrm>
          <a:prstGeom prst="rect">
            <a:avLst/>
          </a:prstGeom>
          <a:noFill/>
          <a:ln w="9525">
            <a:noFill/>
            <a:miter lim="800000"/>
            <a:headEnd/>
            <a:tailEnd/>
          </a:ln>
          <a:effectLst/>
        </p:spPr>
        <p:txBody>
          <a:bodyPr>
            <a:spAutoFit/>
          </a:bodyPr>
          <a:lstStyle/>
          <a:p>
            <a:pPr>
              <a:lnSpc>
                <a:spcPct val="140000"/>
              </a:lnSpc>
              <a:defRPr/>
            </a:pPr>
            <a:r>
              <a:rPr lang="en-US" altLang="zh-CN" sz="2800" b="1" dirty="0">
                <a:solidFill>
                  <a:srgbClr val="0000FF"/>
                </a:solidFill>
                <a:latin typeface="Times New Roman" panose="02020603050405020304" pitchFamily="18" charset="0"/>
                <a:ea typeface="华文仿宋" pitchFamily="2" charset="-122"/>
                <a:cs typeface="Times New Roman" panose="02020603050405020304" pitchFamily="18" charset="0"/>
              </a:rPr>
              <a:t>e) </a:t>
            </a:r>
            <a:r>
              <a:rPr lang="zh-CN" altLang="en-US" sz="2800" b="1" dirty="0">
                <a:solidFill>
                  <a:srgbClr val="0000FF"/>
                </a:solidFill>
                <a:latin typeface="Times New Roman" panose="02020603050405020304" pitchFamily="18" charset="0"/>
                <a:ea typeface="华文仿宋" pitchFamily="2" charset="-122"/>
                <a:cs typeface="Times New Roman" panose="02020603050405020304" pitchFamily="18" charset="0"/>
              </a:rPr>
              <a:t>核外电子运动方程</a:t>
            </a:r>
            <a:r>
              <a:rPr lang="en-US" altLang="zh-CN" sz="2800" b="1" dirty="0">
                <a:solidFill>
                  <a:srgbClr val="0000FF"/>
                </a:solidFill>
                <a:latin typeface="Times New Roman" panose="02020603050405020304" pitchFamily="18" charset="0"/>
                <a:ea typeface="华文仿宋" pitchFamily="2" charset="-122"/>
                <a:cs typeface="Times New Roman" panose="02020603050405020304" pitchFamily="18" charset="0"/>
              </a:rPr>
              <a:t>——</a:t>
            </a:r>
            <a:r>
              <a:rPr lang="zh-CN" altLang="en-US" sz="2800" b="1" dirty="0">
                <a:solidFill>
                  <a:srgbClr val="0000FF"/>
                </a:solidFill>
                <a:latin typeface="Times New Roman" panose="02020603050405020304" pitchFamily="18" charset="0"/>
                <a:ea typeface="华文仿宋" pitchFamily="2" charset="-122"/>
                <a:cs typeface="Times New Roman" panose="02020603050405020304" pitchFamily="18" charset="0"/>
              </a:rPr>
              <a:t>波函数</a:t>
            </a:r>
            <a:r>
              <a:rPr kumimoji="1" lang="zh-CN" altLang="en-US" sz="2800" b="1" dirty="0">
                <a:solidFill>
                  <a:srgbClr val="000000"/>
                </a:solidFill>
                <a:latin typeface="Times New Roman" panose="02020603050405020304" pitchFamily="18" charset="0"/>
                <a:ea typeface="楷体_GB2312" pitchFamily="49" charset="-122"/>
                <a:cs typeface="Times New Roman" panose="02020603050405020304" pitchFamily="18" charset="0"/>
              </a:rPr>
              <a:t>     </a:t>
            </a:r>
            <a:endParaRPr kumimoji="1" lang="en-US" altLang="zh-CN" sz="2800" b="1"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indent="457200">
              <a:spcBef>
                <a:spcPts val="600"/>
              </a:spcBef>
              <a:defRPr/>
            </a:pPr>
            <a:r>
              <a:rPr kumimoji="1"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由于电子具有波粒二象性，类似于电磁波，因此可以用一个波函数来描述电子的运动特征。波函数是一个三维空间的函数。</a:t>
            </a:r>
            <a:r>
              <a:rPr kumimoji="1" lang="zh-CN" altLang="en-US" sz="2400" b="1" u="sng" dirty="0">
                <a:solidFill>
                  <a:srgbClr val="000000"/>
                </a:solidFill>
                <a:latin typeface="Times New Roman" panose="02020603050405020304" pitchFamily="18" charset="0"/>
                <a:ea typeface="仿宋" pitchFamily="49" charset="-122"/>
                <a:cs typeface="Times New Roman" panose="02020603050405020304" pitchFamily="18" charset="0"/>
              </a:rPr>
              <a:t>电子是围绕着原子核的三维波</a:t>
            </a:r>
            <a:r>
              <a:rPr kumimoji="1"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a:t>
            </a:r>
            <a:endParaRPr lang="zh-CN" altLang="en-US" sz="2400" b="1" i="1" dirty="0">
              <a:solidFill>
                <a:srgbClr val="000000"/>
              </a:solidFill>
              <a:latin typeface="Times New Roman" panose="02020603050405020304" pitchFamily="18" charset="0"/>
              <a:ea typeface="仿宋" pitchFamily="49" charset="-122"/>
              <a:cs typeface="Times New Roman" panose="02020603050405020304" pitchFamily="18" charset="0"/>
            </a:endParaRPr>
          </a:p>
        </p:txBody>
      </p:sp>
      <p:sp>
        <p:nvSpPr>
          <p:cNvPr id="1114116" name="Rectangle 4"/>
          <p:cNvSpPr>
            <a:spLocks noChangeArrowheads="1"/>
          </p:cNvSpPr>
          <p:nvPr/>
        </p:nvSpPr>
        <p:spPr bwMode="auto">
          <a:xfrm>
            <a:off x="2700338" y="3049141"/>
            <a:ext cx="2879725" cy="523875"/>
          </a:xfrm>
          <a:prstGeom prst="rect">
            <a:avLst/>
          </a:prstGeom>
          <a:noFill/>
          <a:ln w="9525">
            <a:noFill/>
            <a:miter lim="800000"/>
            <a:headEnd/>
            <a:tailEnd/>
          </a:ln>
          <a:effectLst/>
        </p:spPr>
        <p:txBody>
          <a:bodyPr>
            <a:spAutoFit/>
          </a:bodyPr>
          <a:lstStyle/>
          <a:p>
            <a:pPr>
              <a:defRPr/>
            </a:pPr>
            <a:r>
              <a:rPr lang="el-GR" altLang="zh-CN" sz="2800" b="1" i="1" dirty="0">
                <a:solidFill>
                  <a:srgbClr val="FF0000"/>
                </a:solidFill>
                <a:latin typeface="Times New Roman" panose="02020603050405020304" pitchFamily="18" charset="0"/>
                <a:cs typeface="Times New Roman" pitchFamily="18" charset="0"/>
              </a:rPr>
              <a:t>Ψ</a:t>
            </a:r>
            <a:r>
              <a:rPr lang="en-US" altLang="zh-CN" sz="2800" b="1" baseline="-25000" dirty="0">
                <a:solidFill>
                  <a:srgbClr val="FF0000"/>
                </a:solidFill>
                <a:latin typeface="Times New Roman" panose="02020603050405020304" pitchFamily="18" charset="0"/>
                <a:cs typeface="Times New Roman" panose="02020603050405020304" pitchFamily="18" charset="0"/>
              </a:rPr>
              <a:t>n, l, m </a:t>
            </a:r>
            <a:r>
              <a:rPr lang="en-US" altLang="zh-CN" sz="2800" b="1" dirty="0">
                <a:solidFill>
                  <a:srgbClr val="FF0000"/>
                </a:solidFill>
                <a:latin typeface="Times New Roman" panose="02020603050405020304" pitchFamily="18" charset="0"/>
                <a:cs typeface="Times New Roman" panose="02020603050405020304" pitchFamily="18" charset="0"/>
              </a:rPr>
              <a:t>(x, y, z )</a:t>
            </a:r>
          </a:p>
        </p:txBody>
      </p:sp>
      <p:sp>
        <p:nvSpPr>
          <p:cNvPr id="1114117" name="Rectangle 5"/>
          <p:cNvSpPr>
            <a:spLocks noChangeArrowheads="1"/>
          </p:cNvSpPr>
          <p:nvPr/>
        </p:nvSpPr>
        <p:spPr bwMode="auto">
          <a:xfrm>
            <a:off x="539750" y="3933056"/>
            <a:ext cx="8064500" cy="1200150"/>
          </a:xfrm>
          <a:prstGeom prst="rect">
            <a:avLst/>
          </a:prstGeom>
          <a:noFill/>
          <a:ln w="9525">
            <a:noFill/>
            <a:miter lim="800000"/>
            <a:headEnd/>
            <a:tailEnd/>
          </a:ln>
          <a:effectLst/>
        </p:spPr>
        <p:txBody>
          <a:bodyPr>
            <a:spAutoFit/>
          </a:bodyPr>
          <a:lstStyle/>
          <a:p>
            <a:pPr indent="457200">
              <a:spcBef>
                <a:spcPts val="600"/>
              </a:spcBef>
              <a:defRPr/>
            </a:pPr>
            <a:r>
              <a:rPr kumimoji="1"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1927</a:t>
            </a:r>
            <a:r>
              <a:rPr kumimoji="1"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年奥地利物理学家薛定谔</a:t>
            </a:r>
            <a:r>
              <a:rPr kumimoji="1"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(E. Schrodinger) </a:t>
            </a:r>
            <a:r>
              <a:rPr kumimoji="1"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从物质波的概念和测不准原理出发，用统计方法提出了一个量子力学的基本方程</a:t>
            </a:r>
            <a:r>
              <a:rPr kumimoji="1"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kumimoji="1"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微粒波动方程式</a:t>
            </a:r>
            <a:r>
              <a:rPr kumimoji="1"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kumimoji="1"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薛定谔方程</a:t>
            </a:r>
            <a:r>
              <a:rPr kumimoji="1" lang="en-US" altLang="zh-CN" sz="2400" b="1" dirty="0">
                <a:solidFill>
                  <a:srgbClr val="000000"/>
                </a:solidFill>
                <a:latin typeface="Times New Roman" panose="02020603050405020304" pitchFamily="18" charset="0"/>
                <a:ea typeface="仿宋" pitchFamily="49" charset="-122"/>
                <a:cs typeface="Times New Roman" panose="02020603050405020304" pitchFamily="18" charset="0"/>
              </a:rPr>
              <a:t>)</a:t>
            </a:r>
            <a:r>
              <a:rPr kumimoji="1"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a:t>
            </a:r>
          </a:p>
        </p:txBody>
      </p:sp>
      <p:sp>
        <p:nvSpPr>
          <p:cNvPr id="46086" name="Rectangle 8"/>
          <p:cNvSpPr>
            <a:spLocks noGrp="1" noChangeArrowheads="1"/>
          </p:cNvSpPr>
          <p:nvPr>
            <p:ph type="title" idx="4294967295"/>
          </p:nvPr>
        </p:nvSpPr>
        <p:spPr>
          <a:xfrm>
            <a:off x="251520" y="315913"/>
            <a:ext cx="651192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Tree>
  </p:cSld>
  <p:clrMapOvr>
    <a:overrideClrMapping bg1="lt1" tx1="dk1" bg2="lt2" tx2="dk2" accent1="accent1" accent2="accent2" accent3="accent3" accent4="accent4" accent5="accent5" accent6="accent6" hlink="hlink" folHlink="folHlink"/>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3" name="Rectangle 3"/>
          <p:cNvSpPr>
            <a:spLocks noChangeArrowheads="1"/>
          </p:cNvSpPr>
          <p:nvPr/>
        </p:nvSpPr>
        <p:spPr bwMode="auto">
          <a:xfrm>
            <a:off x="6084168" y="3789040"/>
            <a:ext cx="2736030" cy="461665"/>
          </a:xfrm>
          <a:prstGeom prst="rect">
            <a:avLst/>
          </a:prstGeom>
          <a:noFill/>
          <a:ln w="9525">
            <a:noFill/>
            <a:miter lim="800000"/>
            <a:headEnd/>
            <a:tailEnd/>
          </a:ln>
          <a:effectLst/>
        </p:spPr>
        <p:txBody>
          <a:bodyPr wrap="square">
            <a:spAutoFit/>
          </a:bodyPr>
          <a:lstStyle/>
          <a:p>
            <a:pPr algn="ctr">
              <a:defRPr/>
            </a:pPr>
            <a:r>
              <a:rPr lang="en-US" altLang="zh-CN" sz="2400" dirty="0">
                <a:latin typeface="Times New Roman" pitchFamily="18" charset="0"/>
              </a:rPr>
              <a:t>Erwin Schrödinger</a:t>
            </a:r>
          </a:p>
        </p:txBody>
      </p:sp>
      <p:sp>
        <p:nvSpPr>
          <p:cNvPr id="1111044" name="Rectangle 4"/>
          <p:cNvSpPr>
            <a:spLocks noChangeArrowheads="1"/>
          </p:cNvSpPr>
          <p:nvPr/>
        </p:nvSpPr>
        <p:spPr bwMode="auto">
          <a:xfrm>
            <a:off x="827088" y="2565400"/>
            <a:ext cx="4267200" cy="2308225"/>
          </a:xfrm>
          <a:prstGeom prst="rect">
            <a:avLst/>
          </a:prstGeom>
          <a:noFill/>
          <a:ln w="9525">
            <a:noFill/>
            <a:miter lim="800000"/>
            <a:headEnd/>
            <a:tailEnd/>
          </a:ln>
          <a:effectLst/>
        </p:spPr>
        <p:txBody>
          <a:bodyPr anchor="ctr">
            <a:spAutoFit/>
          </a:bodyPr>
          <a:lstStyle/>
          <a:p>
            <a:pPr>
              <a:defRPr/>
            </a:pPr>
            <a:r>
              <a:rPr kumimoji="1" lang="zh-CN" altLang="en-US" sz="2400" b="1" dirty="0">
                <a:solidFill>
                  <a:srgbClr val="000000"/>
                </a:solidFill>
                <a:latin typeface="Times New Roman" panose="02020603050405020304" pitchFamily="18" charset="0"/>
                <a:ea typeface="楷体_GB2312" pitchFamily="49" charset="-122"/>
                <a:cs typeface="Times New Roman" pitchFamily="18" charset="0"/>
              </a:rPr>
              <a:t>式中：</a:t>
            </a:r>
            <a:r>
              <a:rPr kumimoji="1" lang="en-US" altLang="en-US" sz="2400" b="1" i="1" dirty="0">
                <a:solidFill>
                  <a:srgbClr val="000000"/>
                </a:solidFill>
                <a:latin typeface="Times New Roman" panose="02020603050405020304" pitchFamily="18" charset="0"/>
                <a:ea typeface="楷体_GB2312" pitchFamily="49" charset="-122"/>
                <a:cs typeface="Times New Roman" pitchFamily="18" charset="0"/>
                <a:sym typeface="Symbol" pitchFamily="18" charset="2"/>
              </a:rPr>
              <a:t></a:t>
            </a:r>
            <a:r>
              <a:rPr kumimoji="1" lang="en-US" altLang="en-US" sz="2400" b="1" dirty="0">
                <a:solidFill>
                  <a:srgbClr val="000000"/>
                </a:solidFill>
                <a:latin typeface="Times New Roman" panose="02020603050405020304" pitchFamily="18" charset="0"/>
                <a:ea typeface="楷体_GB2312" pitchFamily="49" charset="-122"/>
                <a:cs typeface="Times New Roman" pitchFamily="18" charset="0"/>
                <a:sym typeface="Symbol" pitchFamily="18" charset="2"/>
              </a:rPr>
              <a:t>--</a:t>
            </a:r>
            <a:r>
              <a:rPr kumimoji="1" lang="zh-CN" altLang="en-US" sz="2400" b="1" dirty="0">
                <a:solidFill>
                  <a:srgbClr val="000000"/>
                </a:solidFill>
                <a:latin typeface="Times New Roman" pitchFamily="18" charset="0"/>
                <a:ea typeface="楷体_GB2312" pitchFamily="49" charset="-122"/>
                <a:cs typeface="Times New Roman" pitchFamily="18" charset="0"/>
                <a:sym typeface="Symbol" pitchFamily="18" charset="2"/>
              </a:rPr>
              <a:t>波函数</a:t>
            </a:r>
          </a:p>
          <a:p>
            <a:pPr>
              <a:defRPr/>
            </a:pPr>
            <a:r>
              <a:rPr kumimoji="1" lang="zh-CN" altLang="en-US" sz="2400" b="1" dirty="0">
                <a:solidFill>
                  <a:srgbClr val="000000"/>
                </a:solidFill>
                <a:latin typeface="Times New Roman" pitchFamily="18" charset="0"/>
                <a:ea typeface="楷体_GB2312" pitchFamily="49" charset="-122"/>
                <a:cs typeface="Times New Roman" pitchFamily="18" charset="0"/>
                <a:sym typeface="Symbol" pitchFamily="18" charset="2"/>
              </a:rPr>
              <a:t>             </a:t>
            </a:r>
            <a:r>
              <a:rPr kumimoji="1" lang="en-US" altLang="zh-CN" sz="2400" b="1" i="1" dirty="0">
                <a:solidFill>
                  <a:srgbClr val="000000"/>
                </a:solidFill>
                <a:latin typeface="Times New Roman" panose="02020603050405020304" pitchFamily="18" charset="0"/>
                <a:ea typeface="楷体_GB2312" pitchFamily="49" charset="-122"/>
                <a:cs typeface="Times New Roman" pitchFamily="18" charset="0"/>
              </a:rPr>
              <a:t>E</a:t>
            </a:r>
            <a:r>
              <a:rPr kumimoji="1" lang="en-US" altLang="zh-CN" sz="2400" b="1" dirty="0">
                <a:solidFill>
                  <a:srgbClr val="000000"/>
                </a:solidFill>
                <a:latin typeface="Times New Roman" panose="02020603050405020304" pitchFamily="18" charset="0"/>
                <a:ea typeface="楷体_GB2312" pitchFamily="49" charset="-122"/>
                <a:cs typeface="Times New Roman" pitchFamily="18" charset="0"/>
              </a:rPr>
              <a:t>--</a:t>
            </a:r>
            <a:r>
              <a:rPr kumimoji="1" lang="zh-CN" altLang="en-US" sz="2400" b="1" dirty="0">
                <a:solidFill>
                  <a:srgbClr val="000000"/>
                </a:solidFill>
                <a:latin typeface="Times New Roman" pitchFamily="18" charset="0"/>
                <a:ea typeface="楷体_GB2312" pitchFamily="49" charset="-122"/>
                <a:cs typeface="Times New Roman" pitchFamily="18" charset="0"/>
              </a:rPr>
              <a:t>能量</a:t>
            </a:r>
          </a:p>
          <a:p>
            <a:pPr>
              <a:defRPr/>
            </a:pPr>
            <a:r>
              <a:rPr kumimoji="1" lang="zh-CN" altLang="en-US" sz="2400" b="1" dirty="0">
                <a:solidFill>
                  <a:srgbClr val="000000"/>
                </a:solidFill>
                <a:latin typeface="Times New Roman" pitchFamily="18" charset="0"/>
                <a:ea typeface="楷体_GB2312" pitchFamily="49" charset="-122"/>
                <a:cs typeface="Times New Roman" pitchFamily="18" charset="0"/>
              </a:rPr>
              <a:t>             </a:t>
            </a:r>
            <a:r>
              <a:rPr kumimoji="1" lang="en-US" altLang="zh-CN" sz="2400" b="1" i="1" dirty="0">
                <a:solidFill>
                  <a:srgbClr val="000000"/>
                </a:solidFill>
                <a:latin typeface="Times New Roman" panose="02020603050405020304" pitchFamily="18" charset="0"/>
                <a:ea typeface="楷体_GB2312" pitchFamily="49" charset="-122"/>
                <a:cs typeface="Times New Roman" pitchFamily="18" charset="0"/>
              </a:rPr>
              <a:t>V</a:t>
            </a:r>
            <a:r>
              <a:rPr kumimoji="1" lang="en-US" altLang="zh-CN" sz="2400" b="1" dirty="0">
                <a:solidFill>
                  <a:srgbClr val="000000"/>
                </a:solidFill>
                <a:latin typeface="Times New Roman" panose="02020603050405020304" pitchFamily="18" charset="0"/>
                <a:ea typeface="楷体_GB2312" pitchFamily="49" charset="-122"/>
                <a:cs typeface="Times New Roman" pitchFamily="18" charset="0"/>
              </a:rPr>
              <a:t>--</a:t>
            </a:r>
            <a:r>
              <a:rPr kumimoji="1" lang="zh-CN" altLang="en-US" sz="2400" b="1" dirty="0">
                <a:solidFill>
                  <a:srgbClr val="000000"/>
                </a:solidFill>
                <a:latin typeface="Times New Roman" pitchFamily="18" charset="0"/>
                <a:ea typeface="楷体_GB2312" pitchFamily="49" charset="-122"/>
                <a:cs typeface="Times New Roman" pitchFamily="18" charset="0"/>
              </a:rPr>
              <a:t>势能  </a:t>
            </a:r>
          </a:p>
          <a:p>
            <a:pPr>
              <a:defRPr/>
            </a:pPr>
            <a:r>
              <a:rPr kumimoji="1" lang="zh-CN" altLang="en-US" sz="2400" b="1" dirty="0">
                <a:solidFill>
                  <a:srgbClr val="000000"/>
                </a:solidFill>
                <a:latin typeface="Times New Roman" pitchFamily="18" charset="0"/>
                <a:ea typeface="楷体_GB2312" pitchFamily="49" charset="-122"/>
                <a:cs typeface="Times New Roman" pitchFamily="18" charset="0"/>
              </a:rPr>
              <a:t>             </a:t>
            </a:r>
            <a:r>
              <a:rPr kumimoji="1" lang="en-US" altLang="zh-CN" sz="2400" b="1" i="1" dirty="0">
                <a:solidFill>
                  <a:srgbClr val="000000"/>
                </a:solidFill>
                <a:latin typeface="Times New Roman" panose="02020603050405020304" pitchFamily="18" charset="0"/>
                <a:ea typeface="楷体_GB2312" pitchFamily="49" charset="-122"/>
                <a:cs typeface="Times New Roman" pitchFamily="18" charset="0"/>
              </a:rPr>
              <a:t>m</a:t>
            </a:r>
            <a:r>
              <a:rPr kumimoji="1" lang="en-US" altLang="zh-CN" sz="2400" b="1" dirty="0">
                <a:solidFill>
                  <a:srgbClr val="000000"/>
                </a:solidFill>
                <a:latin typeface="Times New Roman" panose="02020603050405020304" pitchFamily="18" charset="0"/>
                <a:ea typeface="楷体_GB2312" pitchFamily="49" charset="-122"/>
                <a:cs typeface="Times New Roman" pitchFamily="18" charset="0"/>
              </a:rPr>
              <a:t>--</a:t>
            </a:r>
            <a:r>
              <a:rPr kumimoji="1" lang="zh-CN" altLang="zh-CN" sz="2400" b="1" dirty="0">
                <a:solidFill>
                  <a:srgbClr val="000000"/>
                </a:solidFill>
                <a:latin typeface="Times New Roman" panose="02020603050405020304" pitchFamily="18" charset="0"/>
                <a:ea typeface="楷体_GB2312" pitchFamily="49" charset="-122"/>
                <a:cs typeface="Times New Roman" pitchFamily="18" charset="0"/>
              </a:rPr>
              <a:t>微粒的质量</a:t>
            </a:r>
            <a:endParaRPr kumimoji="1" lang="zh-CN" altLang="en-US" sz="2400" b="1" dirty="0">
              <a:solidFill>
                <a:srgbClr val="000000"/>
              </a:solidFill>
              <a:latin typeface="Times New Roman" pitchFamily="18" charset="0"/>
              <a:ea typeface="楷体_GB2312" pitchFamily="49" charset="-122"/>
              <a:cs typeface="Times New Roman" pitchFamily="18" charset="0"/>
            </a:endParaRPr>
          </a:p>
          <a:p>
            <a:pPr>
              <a:defRPr/>
            </a:pPr>
            <a:r>
              <a:rPr kumimoji="1" lang="zh-CN" altLang="en-US" sz="2400" b="1" dirty="0">
                <a:solidFill>
                  <a:srgbClr val="000000"/>
                </a:solidFill>
                <a:latin typeface="Times New Roman" pitchFamily="18" charset="0"/>
                <a:ea typeface="楷体_GB2312" pitchFamily="49" charset="-122"/>
                <a:cs typeface="Times New Roman" pitchFamily="18" charset="0"/>
              </a:rPr>
              <a:t>             </a:t>
            </a:r>
            <a:r>
              <a:rPr kumimoji="1" lang="zh-CN" altLang="en-US" sz="2400" b="1" i="1" dirty="0">
                <a:solidFill>
                  <a:srgbClr val="000000"/>
                </a:solidFill>
                <a:latin typeface="Times New Roman" panose="02020603050405020304" pitchFamily="18" charset="0"/>
                <a:ea typeface="楷体_GB2312" pitchFamily="49" charset="-122"/>
                <a:cs typeface="Times New Roman" pitchFamily="18" charset="0"/>
                <a:sym typeface="Symbol" pitchFamily="18" charset="2"/>
              </a:rPr>
              <a:t></a:t>
            </a:r>
            <a:r>
              <a:rPr kumimoji="1" lang="en-US" altLang="zh-CN" sz="2400" b="1" dirty="0">
                <a:solidFill>
                  <a:srgbClr val="000000"/>
                </a:solidFill>
                <a:latin typeface="Times New Roman" panose="02020603050405020304" pitchFamily="18" charset="0"/>
                <a:ea typeface="楷体_GB2312" pitchFamily="49" charset="-122"/>
                <a:cs typeface="Times New Roman" pitchFamily="18" charset="0"/>
                <a:sym typeface="Symbol" pitchFamily="18" charset="2"/>
              </a:rPr>
              <a:t>--</a:t>
            </a:r>
            <a:r>
              <a:rPr kumimoji="1" lang="zh-CN" altLang="en-US" sz="2400" b="1" dirty="0">
                <a:solidFill>
                  <a:srgbClr val="000000"/>
                </a:solidFill>
                <a:latin typeface="Times New Roman" panose="02020603050405020304" pitchFamily="18" charset="0"/>
                <a:ea typeface="楷体_GB2312" pitchFamily="49" charset="-122"/>
                <a:cs typeface="Times New Roman" pitchFamily="18" charset="0"/>
                <a:sym typeface="Symbol" pitchFamily="18" charset="2"/>
              </a:rPr>
              <a:t>圆周率</a:t>
            </a:r>
            <a:r>
              <a:rPr kumimoji="1" lang="zh-CN" altLang="zh-CN" sz="2400" b="1" dirty="0">
                <a:solidFill>
                  <a:srgbClr val="000000"/>
                </a:solidFill>
                <a:latin typeface="Times New Roman" panose="02020603050405020304" pitchFamily="18" charset="0"/>
                <a:ea typeface="楷体_GB2312" pitchFamily="49" charset="-122"/>
                <a:cs typeface="Times New Roman" pitchFamily="18" charset="0"/>
              </a:rPr>
              <a:t> </a:t>
            </a:r>
            <a:endParaRPr kumimoji="1" lang="zh-CN" altLang="en-US" sz="2400" b="1" dirty="0">
              <a:solidFill>
                <a:srgbClr val="000000"/>
              </a:solidFill>
              <a:latin typeface="Times New Roman" pitchFamily="18" charset="0"/>
              <a:ea typeface="楷体_GB2312" pitchFamily="49" charset="-122"/>
              <a:cs typeface="Times New Roman" pitchFamily="18" charset="0"/>
            </a:endParaRPr>
          </a:p>
          <a:p>
            <a:pPr>
              <a:defRPr/>
            </a:pPr>
            <a:r>
              <a:rPr kumimoji="1" lang="zh-CN" altLang="en-US" sz="2400" b="1" dirty="0">
                <a:solidFill>
                  <a:srgbClr val="000000"/>
                </a:solidFill>
                <a:latin typeface="Times New Roman" pitchFamily="18" charset="0"/>
                <a:ea typeface="楷体_GB2312" pitchFamily="49" charset="-122"/>
                <a:cs typeface="Times New Roman" pitchFamily="18" charset="0"/>
              </a:rPr>
              <a:t>             </a:t>
            </a:r>
            <a:r>
              <a:rPr kumimoji="1" lang="en-US" altLang="zh-CN" sz="2400" b="1" i="1" dirty="0">
                <a:solidFill>
                  <a:srgbClr val="000000"/>
                </a:solidFill>
                <a:latin typeface="Times New Roman" panose="02020603050405020304" pitchFamily="18" charset="0"/>
                <a:ea typeface="楷体_GB2312" pitchFamily="49" charset="-122"/>
                <a:cs typeface="Times New Roman" pitchFamily="18" charset="0"/>
              </a:rPr>
              <a:t>h</a:t>
            </a:r>
            <a:r>
              <a:rPr kumimoji="1" lang="en-US" altLang="zh-CN" sz="2400" b="1" dirty="0">
                <a:solidFill>
                  <a:srgbClr val="000000"/>
                </a:solidFill>
                <a:latin typeface="Times New Roman" panose="02020603050405020304" pitchFamily="18" charset="0"/>
                <a:ea typeface="楷体_GB2312" pitchFamily="49" charset="-122"/>
                <a:cs typeface="Times New Roman" pitchFamily="18" charset="0"/>
              </a:rPr>
              <a:t>--</a:t>
            </a:r>
            <a:r>
              <a:rPr kumimoji="1" lang="zh-CN" altLang="zh-CN" sz="2400" b="1" dirty="0">
                <a:solidFill>
                  <a:srgbClr val="000000"/>
                </a:solidFill>
                <a:latin typeface="Times New Roman" panose="02020603050405020304" pitchFamily="18" charset="0"/>
                <a:ea typeface="楷体_GB2312" pitchFamily="49" charset="-122"/>
                <a:cs typeface="Times New Roman" pitchFamily="18" charset="0"/>
              </a:rPr>
              <a:t>普朗克常数 </a:t>
            </a:r>
            <a:endParaRPr kumimoji="1" lang="zh-CN" altLang="en-US" sz="2400" b="1" dirty="0">
              <a:solidFill>
                <a:srgbClr val="000000"/>
              </a:solidFill>
              <a:latin typeface="Times New Roman" panose="02020603050405020304" pitchFamily="18" charset="0"/>
              <a:ea typeface="楷体_GB2312" pitchFamily="49" charset="-122"/>
              <a:cs typeface="Times New Roman" pitchFamily="18" charset="0"/>
            </a:endParaRPr>
          </a:p>
        </p:txBody>
      </p:sp>
      <p:sp>
        <p:nvSpPr>
          <p:cNvPr id="1111045" name="Rectangle 5"/>
          <p:cNvSpPr>
            <a:spLocks noChangeArrowheads="1"/>
          </p:cNvSpPr>
          <p:nvPr/>
        </p:nvSpPr>
        <p:spPr bwMode="auto">
          <a:xfrm>
            <a:off x="304800" y="4953000"/>
            <a:ext cx="8534400" cy="1570038"/>
          </a:xfrm>
          <a:prstGeom prst="rect">
            <a:avLst/>
          </a:prstGeom>
          <a:noFill/>
          <a:ln w="9525">
            <a:noFill/>
            <a:miter lim="800000"/>
            <a:headEnd/>
            <a:tailEnd/>
          </a:ln>
          <a:effectLst/>
        </p:spPr>
        <p:txBody>
          <a:bodyPr>
            <a:spAutoFit/>
          </a:bodyPr>
          <a:lstStyle/>
          <a:p>
            <a:pPr indent="457200">
              <a:spcBef>
                <a:spcPts val="600"/>
              </a:spcBef>
              <a:buClr>
                <a:schemeClr val="folHlink"/>
              </a:buClr>
              <a:buSzPct val="60000"/>
              <a:defRPr/>
            </a:pP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这是一个二价偏微分方程，其意义为：若有一位能为</a:t>
            </a:r>
            <a:r>
              <a:rPr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V</a:t>
            </a: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，质量为</a:t>
            </a:r>
            <a:r>
              <a:rPr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m</a:t>
            </a: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的运动微粒，必然存在一个与该微粒运动状态对应的波函数</a:t>
            </a:r>
            <a:r>
              <a:rPr lang="zh-CN" altLang="en-US"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sym typeface="Symbol" pitchFamily="18" charset="2"/>
              </a:rPr>
              <a:t></a:t>
            </a: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sym typeface="Symbol" pitchFamily="18" charset="2"/>
              </a:rPr>
              <a:t>。</a:t>
            </a: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在解薛定谔方程的过程中，要设法使</a:t>
            </a:r>
            <a:r>
              <a:rPr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3</a:t>
            </a: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个自变量分离；必须作坐标变换，即：</a:t>
            </a:r>
            <a:r>
              <a:rPr lang="zh-CN" altLang="en-US" sz="2400" b="1" dirty="0">
                <a:solidFill>
                  <a:srgbClr val="FF0000"/>
                </a:solidFill>
                <a:latin typeface="Times New Roman" panose="02020603050405020304" pitchFamily="18" charset="0"/>
                <a:ea typeface="华文仿宋" pitchFamily="2" charset="-122"/>
                <a:cs typeface="Times New Roman" panose="02020603050405020304" pitchFamily="18" charset="0"/>
              </a:rPr>
              <a:t>直角坐标系→球坐标系</a:t>
            </a:r>
            <a:r>
              <a:rPr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a:t>
            </a:r>
          </a:p>
        </p:txBody>
      </p:sp>
      <p:grpSp>
        <p:nvGrpSpPr>
          <p:cNvPr id="47110" name="Group 6"/>
          <p:cNvGrpSpPr>
            <a:grpSpLocks/>
          </p:cNvGrpSpPr>
          <p:nvPr/>
        </p:nvGrpSpPr>
        <p:grpSpPr bwMode="auto">
          <a:xfrm>
            <a:off x="3492500" y="3141663"/>
            <a:ext cx="1439863" cy="841375"/>
            <a:chOff x="2640" y="1248"/>
            <a:chExt cx="960" cy="576"/>
          </a:xfrm>
        </p:grpSpPr>
        <p:sp>
          <p:nvSpPr>
            <p:cNvPr id="1111047" name="Rectangle 7"/>
            <p:cNvSpPr>
              <a:spLocks noChangeArrowheads="1"/>
            </p:cNvSpPr>
            <p:nvPr/>
          </p:nvSpPr>
          <p:spPr bwMode="auto">
            <a:xfrm>
              <a:off x="2640" y="1296"/>
              <a:ext cx="960" cy="359"/>
            </a:xfrm>
            <a:prstGeom prst="rect">
              <a:avLst/>
            </a:prstGeom>
            <a:noFill/>
            <a:ln w="9525">
              <a:noFill/>
              <a:miter lim="800000"/>
              <a:headEnd/>
              <a:tailEnd/>
            </a:ln>
            <a:effectLst/>
          </p:spPr>
          <p:txBody>
            <a:bodyPr>
              <a:spAutoFit/>
            </a:bodyPr>
            <a:lstStyle/>
            <a:p>
              <a:pPr>
                <a:lnSpc>
                  <a:spcPct val="130000"/>
                </a:lnSpc>
                <a:spcBef>
                  <a:spcPct val="50000"/>
                </a:spcBef>
                <a:defRPr/>
              </a:pPr>
              <a:r>
                <a:rPr kumimoji="1" lang="en-US" altLang="zh-CN" sz="2400" b="1" i="1" dirty="0">
                  <a:solidFill>
                    <a:srgbClr val="000000"/>
                  </a:solidFill>
                  <a:effectLst>
                    <a:outerShdw blurRad="38100" dist="38100" dir="2700000" algn="tl">
                      <a:srgbClr val="FFFFFF"/>
                    </a:outerShdw>
                  </a:effectLst>
                  <a:latin typeface="Times New Roman" pitchFamily="18" charset="0"/>
                  <a:sym typeface="Symbol" pitchFamily="18" charset="2"/>
                </a:rPr>
                <a:t>V= - -----</a:t>
              </a:r>
            </a:p>
          </p:txBody>
        </p:sp>
        <p:sp>
          <p:nvSpPr>
            <p:cNvPr id="1111048" name="Rectangle 8"/>
            <p:cNvSpPr>
              <a:spLocks noChangeArrowheads="1"/>
            </p:cNvSpPr>
            <p:nvPr/>
          </p:nvSpPr>
          <p:spPr bwMode="auto">
            <a:xfrm>
              <a:off x="3121" y="1248"/>
              <a:ext cx="344" cy="288"/>
            </a:xfrm>
            <a:prstGeom prst="rect">
              <a:avLst/>
            </a:prstGeom>
            <a:noFill/>
            <a:ln w="9525">
              <a:noFill/>
              <a:miter lim="800000"/>
              <a:headEnd/>
              <a:tailEnd/>
            </a:ln>
            <a:effectLst/>
          </p:spPr>
          <p:txBody>
            <a:bodyPr wrap="none">
              <a:spAutoFit/>
            </a:bodyPr>
            <a:lstStyle/>
            <a:p>
              <a:pPr>
                <a:defRPr/>
              </a:pPr>
              <a:r>
                <a:rPr kumimoji="1" lang="en-US" altLang="zh-CN" sz="2400" b="1" i="1" dirty="0">
                  <a:solidFill>
                    <a:srgbClr val="000000"/>
                  </a:solidFill>
                  <a:effectLst>
                    <a:outerShdw blurRad="38100" dist="38100" dir="2700000" algn="tl">
                      <a:srgbClr val="FFFFFF"/>
                    </a:outerShdw>
                  </a:effectLst>
                  <a:latin typeface="Times New Roman" pitchFamily="18" charset="0"/>
                  <a:ea typeface="楷体_GB2312" pitchFamily="49" charset="-122"/>
                </a:rPr>
                <a:t>ze</a:t>
              </a:r>
              <a:r>
                <a:rPr kumimoji="1" lang="en-US" altLang="zh-CN" sz="2400" b="1" baseline="30000" dirty="0">
                  <a:solidFill>
                    <a:srgbClr val="000000"/>
                  </a:solidFill>
                  <a:effectLst>
                    <a:outerShdw blurRad="38100" dist="38100" dir="2700000" algn="tl">
                      <a:srgbClr val="FFFFFF"/>
                    </a:outerShdw>
                  </a:effectLst>
                  <a:latin typeface="Times New Roman" pitchFamily="18" charset="0"/>
                  <a:ea typeface="楷体_GB2312" pitchFamily="49" charset="-122"/>
                </a:rPr>
                <a:t>2</a:t>
              </a:r>
            </a:p>
          </p:txBody>
        </p:sp>
        <p:sp>
          <p:nvSpPr>
            <p:cNvPr id="1111049" name="Rectangle 9"/>
            <p:cNvSpPr>
              <a:spLocks noChangeArrowheads="1"/>
            </p:cNvSpPr>
            <p:nvPr/>
          </p:nvSpPr>
          <p:spPr bwMode="auto">
            <a:xfrm>
              <a:off x="3121" y="1536"/>
              <a:ext cx="196" cy="288"/>
            </a:xfrm>
            <a:prstGeom prst="rect">
              <a:avLst/>
            </a:prstGeom>
            <a:noFill/>
            <a:ln w="9525">
              <a:noFill/>
              <a:miter lim="800000"/>
              <a:headEnd/>
              <a:tailEnd/>
            </a:ln>
            <a:effectLst/>
          </p:spPr>
          <p:txBody>
            <a:bodyPr wrap="none">
              <a:spAutoFit/>
            </a:bodyPr>
            <a:lstStyle/>
            <a:p>
              <a:pPr>
                <a:defRPr/>
              </a:pPr>
              <a:r>
                <a:rPr kumimoji="1" lang="en-US" altLang="zh-CN" sz="2400" b="1" i="1">
                  <a:solidFill>
                    <a:srgbClr val="000000"/>
                  </a:solidFill>
                  <a:effectLst>
                    <a:outerShdw blurRad="38100" dist="38100" dir="2700000" algn="tl">
                      <a:srgbClr val="FFFFFF"/>
                    </a:outerShdw>
                  </a:effectLst>
                  <a:latin typeface="Times New Roman" pitchFamily="18" charset="0"/>
                  <a:ea typeface="楷体_GB2312" pitchFamily="49" charset="-122"/>
                </a:rPr>
                <a:t>r</a:t>
              </a:r>
              <a:endParaRPr kumimoji="1" lang="en-US" altLang="zh-CN" sz="2400" b="1" i="1" baseline="30000">
                <a:solidFill>
                  <a:srgbClr val="000000"/>
                </a:solidFill>
                <a:effectLst>
                  <a:outerShdw blurRad="38100" dist="38100" dir="2700000" algn="tl">
                    <a:srgbClr val="FFFFFF"/>
                  </a:outerShdw>
                </a:effectLst>
                <a:latin typeface="Times New Roman" pitchFamily="18" charset="0"/>
                <a:ea typeface="楷体_GB2312" pitchFamily="49" charset="-122"/>
              </a:endParaRPr>
            </a:p>
          </p:txBody>
        </p:sp>
      </p:grpSp>
      <p:sp>
        <p:nvSpPr>
          <p:cNvPr id="47111" name="Rectangle 20"/>
          <p:cNvSpPr>
            <a:spLocks noChangeArrowheads="1"/>
          </p:cNvSpPr>
          <p:nvPr/>
        </p:nvSpPr>
        <p:spPr bwMode="auto">
          <a:xfrm>
            <a:off x="0" y="0"/>
            <a:ext cx="59404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kumimoji="1" lang="zh-CN" altLang="en-US" sz="3200" b="0" i="1">
              <a:solidFill>
                <a:srgbClr val="FFFF00"/>
              </a:solidFill>
              <a:latin typeface="黑体" pitchFamily="49" charset="-122"/>
              <a:ea typeface="黑体" pitchFamily="49" charset="-122"/>
            </a:endParaRPr>
          </a:p>
        </p:txBody>
      </p:sp>
      <p:sp>
        <p:nvSpPr>
          <p:cNvPr id="47112" name="Rectangle 21"/>
          <p:cNvSpPr>
            <a:spLocks noGrp="1" noChangeArrowheads="1"/>
          </p:cNvSpPr>
          <p:nvPr>
            <p:ph type="title" idx="4294967295"/>
          </p:nvPr>
        </p:nvSpPr>
        <p:spPr>
          <a:xfrm>
            <a:off x="251520" y="304800"/>
            <a:ext cx="604202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endParaRPr lang="zh-CN" altLang="en-US" b="0" dirty="0"/>
          </a:p>
        </p:txBody>
      </p:sp>
      <p:graphicFrame>
        <p:nvGraphicFramePr>
          <p:cNvPr id="47113" name="Object 4"/>
          <p:cNvGraphicFramePr>
            <a:graphicFrameLocks noChangeAspect="1"/>
          </p:cNvGraphicFramePr>
          <p:nvPr/>
        </p:nvGraphicFramePr>
        <p:xfrm>
          <a:off x="468313" y="1557338"/>
          <a:ext cx="5256212" cy="938212"/>
        </p:xfrm>
        <a:graphic>
          <a:graphicData uri="http://schemas.openxmlformats.org/presentationml/2006/ole">
            <mc:AlternateContent xmlns:mc="http://schemas.openxmlformats.org/markup-compatibility/2006">
              <mc:Choice xmlns:v="urn:schemas-microsoft-com:vml" Requires="v">
                <p:oleObj spid="_x0000_s47324" name="Equation" r:id="rId3" imgW="2489200" imgH="444500" progId="Equation.DSMT4">
                  <p:embed/>
                </p:oleObj>
              </mc:Choice>
              <mc:Fallback>
                <p:oleObj name="Equation" r:id="rId3" imgW="2489200" imgH="4445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557338"/>
                        <a:ext cx="5256212"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p:cNvSpPr/>
          <p:nvPr/>
        </p:nvSpPr>
        <p:spPr>
          <a:xfrm>
            <a:off x="468313" y="981075"/>
            <a:ext cx="2790825" cy="522288"/>
          </a:xfrm>
          <a:prstGeom prst="rect">
            <a:avLst/>
          </a:prstGeom>
        </p:spPr>
        <p:txBody>
          <a:bodyPr wrap="none">
            <a:spAutoFit/>
          </a:bodyPr>
          <a:lstStyle/>
          <a:p>
            <a:pPr eaLnBrk="0" hangingPunct="0">
              <a:defRPr/>
            </a:pPr>
            <a:r>
              <a:rPr lang="en-US" altLang="zh-CN" sz="2800" b="1" dirty="0">
                <a:solidFill>
                  <a:srgbClr val="FF0000"/>
                </a:solidFill>
                <a:latin typeface="Times New Roman" pitchFamily="18" charset="0"/>
                <a:ea typeface="华文仿宋" pitchFamily="2" charset="-122"/>
                <a:cs typeface="Times New Roman" pitchFamily="18" charset="0"/>
              </a:rPr>
              <a:t>Schrodinger</a:t>
            </a:r>
            <a:r>
              <a:rPr lang="zh-CN" altLang="en-US" sz="2800" b="1" dirty="0">
                <a:solidFill>
                  <a:srgbClr val="FF0000"/>
                </a:solidFill>
                <a:latin typeface="Times New Roman" pitchFamily="18" charset="0"/>
                <a:ea typeface="华文仿宋" pitchFamily="2" charset="-122"/>
                <a:cs typeface="Times New Roman" pitchFamily="18" charset="0"/>
              </a:rPr>
              <a:t>方程</a:t>
            </a:r>
            <a:endParaRPr lang="zh-CN" altLang="en-US" sz="2800" dirty="0">
              <a:solidFill>
                <a:srgbClr val="FF0000"/>
              </a:solidFill>
            </a:endParaRPr>
          </a:p>
        </p:txBody>
      </p:sp>
      <p:pic>
        <p:nvPicPr>
          <p:cNvPr id="3" name="图片 2">
            <a:extLst>
              <a:ext uri="{FF2B5EF4-FFF2-40B4-BE49-F238E27FC236}">
                <a16:creationId xmlns:a16="http://schemas.microsoft.com/office/drawing/2014/main" id="{97F88361-45CF-4133-9A13-F8C45107495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12566"/>
          <a:stretch/>
        </p:blipFill>
        <p:spPr>
          <a:xfrm>
            <a:off x="6084168" y="1293743"/>
            <a:ext cx="2736031" cy="2493640"/>
          </a:xfrm>
          <a:prstGeom prst="rect">
            <a:avLst/>
          </a:prstGeom>
        </p:spPr>
      </p:pic>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51520" y="404813"/>
            <a:ext cx="6449665" cy="609600"/>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endParaRPr lang="zh-CN" altLang="en-US" sz="3200" dirty="0">
              <a:latin typeface="黑体" pitchFamily="49" charset="-122"/>
            </a:endParaRPr>
          </a:p>
        </p:txBody>
      </p:sp>
      <p:sp>
        <p:nvSpPr>
          <p:cNvPr id="71683" name="Rectangle 3"/>
          <p:cNvSpPr>
            <a:spLocks noGrp="1" noChangeArrowheads="1"/>
          </p:cNvSpPr>
          <p:nvPr>
            <p:ph type="body" sz="half" idx="1"/>
          </p:nvPr>
        </p:nvSpPr>
        <p:spPr>
          <a:xfrm>
            <a:off x="395288" y="1125810"/>
            <a:ext cx="8466137" cy="5543550"/>
          </a:xfrm>
        </p:spPr>
        <p:txBody>
          <a:bodyPr>
            <a:normAutofit/>
          </a:bodyPr>
          <a:lstStyle/>
          <a:p>
            <a:pPr eaLnBrk="1" hangingPunct="1">
              <a:lnSpc>
                <a:spcPct val="110000"/>
              </a:lnSpc>
              <a:spcBef>
                <a:spcPct val="50000"/>
              </a:spcBef>
              <a:buClrTx/>
              <a:buFont typeface="Wingdings" pitchFamily="2" charset="2"/>
              <a:buNone/>
              <a:defRPr/>
            </a:pPr>
            <a:r>
              <a:rPr lang="en-US" altLang="zh-CN" kern="1200" dirty="0">
                <a:solidFill>
                  <a:srgbClr val="0000FF"/>
                </a:solidFill>
                <a:effectLst/>
                <a:latin typeface="Times New Roman" panose="02020603050405020304" pitchFamily="18" charset="0"/>
                <a:cs typeface="Times New Roman" panose="02020603050405020304" pitchFamily="18" charset="0"/>
              </a:rPr>
              <a:t>f)</a:t>
            </a:r>
            <a:r>
              <a:rPr lang="zh-CN" altLang="en-US" kern="1200" dirty="0">
                <a:solidFill>
                  <a:srgbClr val="0000FF"/>
                </a:solidFill>
                <a:effectLst/>
                <a:latin typeface="Times New Roman" panose="02020603050405020304" pitchFamily="18" charset="0"/>
                <a:cs typeface="Times New Roman" panose="02020603050405020304" pitchFamily="18" charset="0"/>
              </a:rPr>
              <a:t>四个量子数</a:t>
            </a:r>
            <a:endParaRPr lang="en-US" altLang="zh-CN" kern="1200" dirty="0">
              <a:solidFill>
                <a:srgbClr val="0000FF"/>
              </a:solidFill>
              <a:effectLst/>
              <a:latin typeface="Times New Roman" panose="02020603050405020304" pitchFamily="18" charset="0"/>
              <a:cs typeface="Times New Roman" panose="02020603050405020304" pitchFamily="18" charset="0"/>
            </a:endParaRPr>
          </a:p>
          <a:p>
            <a:pPr marL="0" indent="342900" eaLnBrk="1" hangingPunct="1">
              <a:lnSpc>
                <a:spcPct val="130000"/>
              </a:lnSpc>
              <a:spcBef>
                <a:spcPts val="1200"/>
              </a:spcBef>
              <a:buClrTx/>
              <a:buFont typeface="Wingdings" pitchFamily="2" charset="2"/>
              <a:buNone/>
              <a:defRPr/>
            </a:pPr>
            <a:r>
              <a:rPr lang="zh-CN" altLang="en-US" sz="2400" dirty="0">
                <a:effectLst/>
                <a:latin typeface="Times New Roman" panose="02020603050405020304" pitchFamily="18" charset="0"/>
                <a:cs typeface="Times New Roman" panose="02020603050405020304" pitchFamily="18" charset="0"/>
              </a:rPr>
              <a:t>薛定谔方程的解很多，若要使所求的解具有合理的物理意义，必须给予相应的边界条件加以限制。</a:t>
            </a:r>
            <a:endParaRPr lang="en-US" altLang="zh-CN" sz="2400" dirty="0">
              <a:effectLst/>
              <a:latin typeface="Times New Roman" panose="02020603050405020304" pitchFamily="18" charset="0"/>
              <a:cs typeface="Times New Roman" panose="02020603050405020304" pitchFamily="18" charset="0"/>
            </a:endParaRPr>
          </a:p>
          <a:p>
            <a:pPr marL="0" indent="342900" eaLnBrk="1" hangingPunct="1">
              <a:lnSpc>
                <a:spcPct val="130000"/>
              </a:lnSpc>
              <a:spcBef>
                <a:spcPts val="1200"/>
              </a:spcBef>
              <a:buClrTx/>
              <a:buFont typeface="Wingdings" pitchFamily="2" charset="2"/>
              <a:buNone/>
              <a:defRPr/>
            </a:pPr>
            <a:r>
              <a:rPr lang="zh-CN" altLang="en-US" sz="2400" dirty="0">
                <a:effectLst/>
                <a:latin typeface="Times New Roman" panose="02020603050405020304" pitchFamily="18" charset="0"/>
                <a:cs typeface="Times New Roman" panose="02020603050405020304" pitchFamily="18" charset="0"/>
              </a:rPr>
              <a:t>在限定条件下，</a:t>
            </a:r>
            <a:r>
              <a:rPr lang="zh-CN" altLang="en-US" sz="2400" dirty="0">
                <a:effectLst/>
                <a:latin typeface="Times New Roman" panose="02020603050405020304" pitchFamily="18" charset="0"/>
                <a:ea typeface="仿宋" pitchFamily="49" charset="-122"/>
                <a:cs typeface="Times New Roman" panose="02020603050405020304" pitchFamily="18" charset="0"/>
              </a:rPr>
              <a:t>可得到相应的特定解</a:t>
            </a:r>
            <a:r>
              <a:rPr lang="zh-CN" altLang="en-US" sz="2400" dirty="0">
                <a:effectLst/>
                <a:latin typeface="Times New Roman" panose="02020603050405020304" pitchFamily="18" charset="0"/>
                <a:ea typeface="仿宋" pitchFamily="49" charset="-122"/>
                <a:cs typeface="Times New Roman" panose="02020603050405020304" pitchFamily="18" charset="0"/>
                <a:sym typeface="Symbol" pitchFamily="18" charset="2"/>
              </a:rPr>
              <a:t>(</a:t>
            </a:r>
            <a:r>
              <a:rPr lang="en-US" altLang="zh-CN" sz="2400" dirty="0" err="1">
                <a:effectLst/>
                <a:latin typeface="Times New Roman" panose="02020603050405020304" pitchFamily="18" charset="0"/>
                <a:ea typeface="仿宋" pitchFamily="49" charset="-122"/>
                <a:cs typeface="Times New Roman" panose="02020603050405020304" pitchFamily="18" charset="0"/>
                <a:sym typeface="Symbol" pitchFamily="18" charset="2"/>
              </a:rPr>
              <a:t>n,l,m</a:t>
            </a:r>
            <a:r>
              <a:rPr lang="en-US" altLang="zh-CN" sz="2400" dirty="0">
                <a:effectLst/>
                <a:latin typeface="Times New Roman" panose="02020603050405020304" pitchFamily="18" charset="0"/>
                <a:ea typeface="仿宋" pitchFamily="49" charset="-122"/>
                <a:cs typeface="Times New Roman" panose="02020603050405020304" pitchFamily="18" charset="0"/>
                <a:sym typeface="Symbol" pitchFamily="18" charset="2"/>
              </a:rPr>
              <a:t>)(</a:t>
            </a:r>
            <a:r>
              <a:rPr lang="en-US" altLang="zh-CN" sz="2400" dirty="0" err="1">
                <a:effectLst/>
                <a:latin typeface="Times New Roman" panose="02020603050405020304" pitchFamily="18" charset="0"/>
                <a:ea typeface="仿宋" pitchFamily="49" charset="-122"/>
                <a:cs typeface="Times New Roman" panose="02020603050405020304" pitchFamily="18" charset="0"/>
                <a:sym typeface="Symbol" pitchFamily="18" charset="2"/>
              </a:rPr>
              <a:t>x,y,z</a:t>
            </a:r>
            <a:r>
              <a:rPr lang="en-US" altLang="zh-CN" sz="2400" dirty="0">
                <a:effectLst/>
                <a:latin typeface="Times New Roman" panose="02020603050405020304" pitchFamily="18" charset="0"/>
                <a:ea typeface="仿宋" pitchFamily="49" charset="-122"/>
                <a:cs typeface="Times New Roman" panose="02020603050405020304" pitchFamily="18" charset="0"/>
                <a:sym typeface="Symbol" pitchFamily="18" charset="2"/>
              </a:rPr>
              <a:t>)</a:t>
            </a:r>
            <a:r>
              <a:rPr lang="zh-CN" altLang="en-US" sz="2400" dirty="0">
                <a:effectLst/>
                <a:latin typeface="Times New Roman" panose="02020603050405020304" pitchFamily="18" charset="0"/>
                <a:ea typeface="仿宋" pitchFamily="49" charset="-122"/>
                <a:cs typeface="Times New Roman" panose="02020603050405020304" pitchFamily="18" charset="0"/>
                <a:sym typeface="Symbol" pitchFamily="18" charset="2"/>
              </a:rPr>
              <a:t>和</a:t>
            </a:r>
            <a:r>
              <a:rPr lang="en-US" altLang="zh-CN" sz="2400" dirty="0">
                <a:effectLst/>
                <a:latin typeface="Times New Roman" panose="02020603050405020304" pitchFamily="18" charset="0"/>
                <a:ea typeface="仿宋" pitchFamily="49" charset="-122"/>
                <a:cs typeface="Times New Roman" panose="02020603050405020304" pitchFamily="18" charset="0"/>
                <a:sym typeface="Symbol" pitchFamily="18" charset="2"/>
              </a:rPr>
              <a:t>E。</a:t>
            </a:r>
            <a:r>
              <a:rPr lang="zh-CN" altLang="en-US" sz="2400" dirty="0">
                <a:effectLst/>
                <a:latin typeface="Times New Roman" panose="02020603050405020304" pitchFamily="18" charset="0"/>
                <a:ea typeface="仿宋" pitchFamily="49" charset="-122"/>
                <a:cs typeface="Times New Roman" panose="02020603050405020304" pitchFamily="18" charset="0"/>
                <a:sym typeface="Symbol" pitchFamily="18" charset="2"/>
              </a:rPr>
              <a:t>这些特定解表示原子中电子的某种运动状态及对应的能量</a:t>
            </a:r>
            <a:r>
              <a:rPr lang="en-US" altLang="zh-CN" sz="2400" dirty="0">
                <a:effectLst/>
                <a:latin typeface="Times New Roman" panose="02020603050405020304" pitchFamily="18" charset="0"/>
                <a:ea typeface="仿宋" pitchFamily="49" charset="-122"/>
                <a:cs typeface="Times New Roman" panose="02020603050405020304" pitchFamily="18" charset="0"/>
                <a:sym typeface="Symbol" pitchFamily="18" charset="2"/>
              </a:rPr>
              <a:t>,</a:t>
            </a:r>
            <a:r>
              <a:rPr lang="zh-CN" altLang="en-US" sz="2400" dirty="0">
                <a:effectLst/>
                <a:latin typeface="Times New Roman" panose="02020603050405020304" pitchFamily="18" charset="0"/>
                <a:ea typeface="仿宋" pitchFamily="49" charset="-122"/>
                <a:cs typeface="Times New Roman" panose="02020603050405020304" pitchFamily="18" charset="0"/>
                <a:sym typeface="Symbol" pitchFamily="18" charset="2"/>
              </a:rPr>
              <a:t>即量子化运动的三个参数：</a:t>
            </a:r>
            <a:r>
              <a:rPr lang="zh-CN" altLang="en-US" sz="2400" dirty="0">
                <a:solidFill>
                  <a:srgbClr val="FF0000"/>
                </a:solidFill>
                <a:effectLst/>
                <a:latin typeface="Times New Roman" panose="02020603050405020304" pitchFamily="18" charset="0"/>
                <a:ea typeface="仿宋" pitchFamily="49" charset="-122"/>
                <a:cs typeface="Times New Roman" panose="02020603050405020304" pitchFamily="18" charset="0"/>
              </a:rPr>
              <a:t>主量子数</a:t>
            </a:r>
            <a:r>
              <a:rPr lang="en-US" altLang="zh-CN" sz="2400" dirty="0">
                <a:solidFill>
                  <a:srgbClr val="FF0000"/>
                </a:solidFill>
                <a:effectLst/>
                <a:latin typeface="Times New Roman" panose="02020603050405020304" pitchFamily="18" charset="0"/>
                <a:ea typeface="仿宋" pitchFamily="49" charset="-122"/>
                <a:cs typeface="Times New Roman" panose="02020603050405020304" pitchFamily="18" charset="0"/>
              </a:rPr>
              <a:t>n</a:t>
            </a:r>
            <a:r>
              <a:rPr lang="zh-CN" altLang="en-US" sz="2400" dirty="0">
                <a:solidFill>
                  <a:srgbClr val="FF0000"/>
                </a:solidFill>
                <a:effectLst/>
                <a:latin typeface="Times New Roman" panose="02020603050405020304" pitchFamily="18" charset="0"/>
                <a:ea typeface="仿宋" pitchFamily="49" charset="-122"/>
                <a:cs typeface="Times New Roman" panose="02020603050405020304" pitchFamily="18" charset="0"/>
              </a:rPr>
              <a:t>，角量子数</a:t>
            </a:r>
            <a:r>
              <a:rPr lang="en-US" altLang="zh-CN" sz="2400" dirty="0">
                <a:solidFill>
                  <a:srgbClr val="FF0000"/>
                </a:solidFill>
                <a:effectLst/>
                <a:latin typeface="Times New Roman" panose="02020603050405020304" pitchFamily="18" charset="0"/>
                <a:ea typeface="仿宋" pitchFamily="49" charset="-122"/>
                <a:cs typeface="Times New Roman" panose="02020603050405020304" pitchFamily="18" charset="0"/>
              </a:rPr>
              <a:t>l</a:t>
            </a:r>
            <a:r>
              <a:rPr lang="zh-CN" altLang="en-US" sz="2400" dirty="0">
                <a:solidFill>
                  <a:srgbClr val="FF0000"/>
                </a:solidFill>
                <a:effectLst/>
                <a:latin typeface="Times New Roman" panose="02020603050405020304" pitchFamily="18" charset="0"/>
                <a:ea typeface="仿宋" pitchFamily="49" charset="-122"/>
                <a:cs typeface="Times New Roman" panose="02020603050405020304" pitchFamily="18" charset="0"/>
              </a:rPr>
              <a:t>和磁量子数</a:t>
            </a:r>
            <a:r>
              <a:rPr lang="en-US" altLang="zh-CN" sz="2400" dirty="0">
                <a:solidFill>
                  <a:srgbClr val="FF0000"/>
                </a:solidFill>
                <a:effectLst/>
                <a:latin typeface="Times New Roman" panose="02020603050405020304" pitchFamily="18" charset="0"/>
                <a:ea typeface="仿宋" pitchFamily="49" charset="-122"/>
                <a:cs typeface="Times New Roman" panose="02020603050405020304" pitchFamily="18" charset="0"/>
              </a:rPr>
              <a:t>m</a:t>
            </a:r>
            <a:r>
              <a:rPr lang="zh-CN" altLang="en-US" sz="2400" dirty="0">
                <a:solidFill>
                  <a:srgbClr val="FF0000"/>
                </a:solidFill>
                <a:effectLst/>
                <a:latin typeface="Times New Roman" panose="02020603050405020304" pitchFamily="18" charset="0"/>
                <a:ea typeface="仿宋" pitchFamily="49" charset="-122"/>
                <a:cs typeface="Times New Roman" panose="02020603050405020304" pitchFamily="18" charset="0"/>
              </a:rPr>
              <a:t>。</a:t>
            </a:r>
            <a:endParaRPr lang="en-US" altLang="zh-CN" sz="2400" dirty="0">
              <a:solidFill>
                <a:srgbClr val="FF0000"/>
              </a:solidFill>
              <a:effectLst/>
              <a:latin typeface="Times New Roman" panose="02020603050405020304" pitchFamily="18" charset="0"/>
              <a:ea typeface="仿宋" pitchFamily="49" charset="-122"/>
              <a:cs typeface="Times New Roman" panose="02020603050405020304" pitchFamily="18" charset="0"/>
            </a:endParaRPr>
          </a:p>
          <a:p>
            <a:pPr marL="0" indent="342900" eaLnBrk="1" hangingPunct="1">
              <a:spcBef>
                <a:spcPts val="600"/>
              </a:spcBef>
              <a:buClrTx/>
              <a:buFont typeface="Wingdings" pitchFamily="2" charset="2"/>
              <a:buNone/>
              <a:defRPr/>
            </a:pPr>
            <a:endParaRPr lang="en-US" altLang="zh-CN" sz="2400" dirty="0">
              <a:solidFill>
                <a:srgbClr val="7030A0"/>
              </a:solidFill>
              <a:effectLst/>
              <a:latin typeface="Times New Roman" panose="02020603050405020304" pitchFamily="18" charset="0"/>
              <a:ea typeface="华文楷体" pitchFamily="2" charset="-122"/>
              <a:cs typeface="Times New Roman" panose="02020603050405020304" pitchFamily="18" charset="0"/>
            </a:endParaRPr>
          </a:p>
          <a:p>
            <a:pPr marL="0" indent="342900" eaLnBrk="1" hangingPunct="1">
              <a:spcBef>
                <a:spcPts val="600"/>
              </a:spcBef>
              <a:buClrTx/>
              <a:buFont typeface="Wingdings" pitchFamily="2" charset="2"/>
              <a:buNone/>
              <a:defRPr/>
            </a:pPr>
            <a:r>
              <a:rPr lang="zh-CN" altLang="en-US" sz="2400" dirty="0">
                <a:solidFill>
                  <a:srgbClr val="0000FF"/>
                </a:solidFill>
                <a:effectLst/>
                <a:latin typeface="Times New Roman" panose="02020603050405020304" pitchFamily="18" charset="0"/>
                <a:ea typeface="华文楷体" pitchFamily="2" charset="-122"/>
                <a:cs typeface="Times New Roman" panose="02020603050405020304" pitchFamily="18" charset="0"/>
              </a:rPr>
              <a:t>量子数</a:t>
            </a:r>
            <a:r>
              <a:rPr lang="en-US" altLang="zh-CN" sz="2400" dirty="0">
                <a:solidFill>
                  <a:srgbClr val="0000FF"/>
                </a:solidFill>
                <a:effectLst/>
                <a:latin typeface="Times New Roman" panose="02020603050405020304" pitchFamily="18" charset="0"/>
                <a:ea typeface="华文楷体" pitchFamily="2" charset="-122"/>
                <a:cs typeface="Times New Roman" panose="02020603050405020304" pitchFamily="18" charset="0"/>
              </a:rPr>
              <a:t>——</a:t>
            </a:r>
            <a:r>
              <a:rPr lang="zh-CN" altLang="en-US" sz="2400" dirty="0">
                <a:solidFill>
                  <a:srgbClr val="0000FF"/>
                </a:solidFill>
                <a:effectLst/>
                <a:latin typeface="Times New Roman" panose="02020603050405020304" pitchFamily="18" charset="0"/>
                <a:ea typeface="华文楷体" pitchFamily="2" charset="-122"/>
                <a:cs typeface="Times New Roman" panose="02020603050405020304" pitchFamily="18" charset="0"/>
              </a:rPr>
              <a:t>是指运动状态的一些特定不连续的数字，用以表示电子能量、原子轨道的形状、自旋方向等的正整数。</a:t>
            </a:r>
          </a:p>
          <a:p>
            <a:pPr marL="0" indent="342900" eaLnBrk="1" hangingPunct="1">
              <a:spcBef>
                <a:spcPts val="600"/>
              </a:spcBef>
              <a:buClrTx/>
              <a:buFont typeface="Wingdings" pitchFamily="2" charset="2"/>
              <a:buNone/>
              <a:defRPr/>
            </a:pPr>
            <a:r>
              <a:rPr lang="zh-CN" altLang="en-US" sz="2400" dirty="0">
                <a:solidFill>
                  <a:srgbClr val="0000FF"/>
                </a:solidFill>
                <a:effectLst/>
                <a:latin typeface="Times New Roman" panose="02020603050405020304" pitchFamily="18" charset="0"/>
                <a:ea typeface="华文楷体" pitchFamily="2" charset="-122"/>
                <a:cs typeface="Times New Roman" panose="02020603050405020304" pitchFamily="18" charset="0"/>
                <a:sym typeface="Symbol" pitchFamily="18" charset="2"/>
              </a:rPr>
              <a:t>特定解</a:t>
            </a:r>
            <a:r>
              <a:rPr lang="en-US" altLang="zh-CN" sz="2400" dirty="0">
                <a:solidFill>
                  <a:srgbClr val="0000FF"/>
                </a:solidFill>
                <a:effectLst/>
                <a:latin typeface="Times New Roman" panose="02020603050405020304" pitchFamily="18" charset="0"/>
                <a:ea typeface="华文楷体" pitchFamily="2" charset="-122"/>
                <a:cs typeface="Times New Roman" panose="02020603050405020304" pitchFamily="18" charset="0"/>
                <a:sym typeface="Symbol" pitchFamily="18" charset="2"/>
              </a:rPr>
              <a:t>——</a:t>
            </a:r>
            <a:r>
              <a:rPr lang="zh-CN" altLang="en-US" sz="2400" dirty="0">
                <a:solidFill>
                  <a:srgbClr val="0000FF"/>
                </a:solidFill>
                <a:effectLst/>
                <a:latin typeface="Times New Roman" panose="02020603050405020304" pitchFamily="18" charset="0"/>
                <a:ea typeface="华文楷体" pitchFamily="2" charset="-122"/>
                <a:cs typeface="Times New Roman" panose="02020603050405020304" pitchFamily="18" charset="0"/>
                <a:sym typeface="Symbol" pitchFamily="18" charset="2"/>
              </a:rPr>
              <a:t>微粒在某处空间出现的概率函数（波函数），也就是电子云的形状。</a:t>
            </a:r>
          </a:p>
        </p:txBody>
      </p:sp>
    </p:spTree>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p:nvPr>
        </p:nvSpPr>
        <p:spPr>
          <a:xfrm>
            <a:off x="250825" y="333028"/>
            <a:ext cx="6553200" cy="647700"/>
          </a:xfrm>
        </p:spPr>
        <p:txBody>
          <a:bodyPr/>
          <a:lstStyle/>
          <a:p>
            <a:pPr eaLnBrk="1" hangingPunct="1"/>
            <a:r>
              <a:rPr lang="en-US" altLang="zh-CN" dirty="0">
                <a:latin typeface="Arial" panose="020B0604020202020204" pitchFamily="34" charset="0"/>
                <a:cs typeface="Arial" panose="020B0604020202020204" pitchFamily="34" charset="0"/>
              </a:rPr>
              <a:t>2.2.1.2  </a:t>
            </a:r>
            <a:r>
              <a:rPr lang="zh-CN" altLang="en-US" dirty="0"/>
              <a:t>现代原子结构理论</a:t>
            </a:r>
            <a:endParaRPr lang="zh-CN" altLang="en-US" i="1" dirty="0">
              <a:latin typeface="黑体" pitchFamily="49" charset="-122"/>
            </a:endParaRPr>
          </a:p>
        </p:txBody>
      </p:sp>
      <p:sp>
        <p:nvSpPr>
          <p:cNvPr id="866306" name="Rectangle 2"/>
          <p:cNvSpPr>
            <a:spLocks noGrp="1" noChangeArrowheads="1"/>
          </p:cNvSpPr>
          <p:nvPr>
            <p:ph idx="1"/>
          </p:nvPr>
        </p:nvSpPr>
        <p:spPr>
          <a:xfrm>
            <a:off x="387350" y="1484313"/>
            <a:ext cx="8505825" cy="5113337"/>
          </a:xfrm>
        </p:spPr>
        <p:txBody>
          <a:bodyPr>
            <a:normAutofit fontScale="85000" lnSpcReduction="20000"/>
          </a:bodyPr>
          <a:lstStyle/>
          <a:p>
            <a:pPr marL="0" indent="342900" eaLnBrk="1" hangingPunct="1">
              <a:lnSpc>
                <a:spcPct val="130000"/>
              </a:lnSpc>
              <a:spcBef>
                <a:spcPts val="600"/>
              </a:spcBef>
              <a:buFont typeface="Wingdings" pitchFamily="2" charset="2"/>
              <a:buNone/>
              <a:defRPr/>
            </a:pPr>
            <a:r>
              <a:rPr lang="zh-CN" altLang="en-US" dirty="0">
                <a:solidFill>
                  <a:srgbClr val="FF0000"/>
                </a:solidFill>
                <a:effectLst/>
                <a:latin typeface="Times New Roman" pitchFamily="18" charset="0"/>
                <a:cs typeface="Times New Roman" pitchFamily="18" charset="0"/>
              </a:rPr>
              <a:t>主量子数</a:t>
            </a:r>
            <a:r>
              <a:rPr lang="en-US" altLang="zh-CN" i="1" dirty="0">
                <a:solidFill>
                  <a:srgbClr val="FF0000"/>
                </a:solidFill>
                <a:effectLst/>
                <a:latin typeface="Times New Roman" pitchFamily="18" charset="0"/>
                <a:cs typeface="Times New Roman" pitchFamily="18" charset="0"/>
              </a:rPr>
              <a:t>n</a:t>
            </a:r>
            <a:r>
              <a:rPr lang="en-US" altLang="zh-CN" dirty="0">
                <a:effectLst/>
                <a:latin typeface="Times New Roman" pitchFamily="18" charset="0"/>
                <a:cs typeface="Times New Roman" pitchFamily="18" charset="0"/>
              </a:rPr>
              <a:t>—</a:t>
            </a:r>
            <a:r>
              <a:rPr lang="zh-CN" altLang="en-US" dirty="0">
                <a:effectLst/>
                <a:latin typeface="Times New Roman" pitchFamily="18" charset="0"/>
                <a:cs typeface="Times New Roman" pitchFamily="18" charset="0"/>
              </a:rPr>
              <a:t>确定电子离核远近和能级的主要参数，其值越大，则轨道离核越远，能量越高。</a:t>
            </a:r>
            <a:r>
              <a:rPr lang="en-US" altLang="zh-CN" i="1" dirty="0">
                <a:effectLst/>
                <a:latin typeface="Times New Roman" pitchFamily="18" charset="0"/>
                <a:cs typeface="Times New Roman" pitchFamily="18" charset="0"/>
              </a:rPr>
              <a:t>n </a:t>
            </a:r>
            <a:r>
              <a:rPr lang="en-US" altLang="zh-CN" dirty="0">
                <a:effectLst/>
                <a:latin typeface="Times New Roman" pitchFamily="18" charset="0"/>
                <a:cs typeface="Times New Roman" pitchFamily="18" charset="0"/>
              </a:rPr>
              <a:t>= 1, 2, 3…</a:t>
            </a:r>
            <a:r>
              <a:rPr lang="zh-CN" altLang="en-US" dirty="0">
                <a:effectLst/>
                <a:latin typeface="Times New Roman" pitchFamily="18" charset="0"/>
                <a:cs typeface="Times New Roman" pitchFamily="18" charset="0"/>
              </a:rPr>
              <a:t>它是决定电子层数的。</a:t>
            </a:r>
            <a:endParaRPr lang="en-US" altLang="zh-CN" i="1" dirty="0">
              <a:effectLst/>
              <a:latin typeface="Times New Roman" pitchFamily="18" charset="0"/>
              <a:cs typeface="Times New Roman" pitchFamily="18" charset="0"/>
            </a:endParaRPr>
          </a:p>
          <a:p>
            <a:pPr marL="0" indent="342900" eaLnBrk="1" hangingPunct="1">
              <a:lnSpc>
                <a:spcPct val="130000"/>
              </a:lnSpc>
              <a:spcBef>
                <a:spcPts val="600"/>
              </a:spcBef>
              <a:buFont typeface="Wingdings" pitchFamily="2" charset="2"/>
              <a:buNone/>
              <a:defRPr/>
            </a:pPr>
            <a:r>
              <a:rPr lang="zh-CN" altLang="en-US" dirty="0">
                <a:solidFill>
                  <a:srgbClr val="FF0000"/>
                </a:solidFill>
                <a:effectLst/>
                <a:latin typeface="Times New Roman" pitchFamily="18" charset="0"/>
                <a:cs typeface="Times New Roman" pitchFamily="18" charset="0"/>
              </a:rPr>
              <a:t>角量子数</a:t>
            </a:r>
            <a:r>
              <a:rPr lang="en-US" altLang="zh-CN" i="1" dirty="0">
                <a:solidFill>
                  <a:srgbClr val="FF0000"/>
                </a:solidFill>
                <a:effectLst/>
                <a:latin typeface="Times New Roman" pitchFamily="18" charset="0"/>
                <a:cs typeface="Times New Roman" pitchFamily="18" charset="0"/>
              </a:rPr>
              <a:t>l</a:t>
            </a:r>
            <a:r>
              <a:rPr lang="en-US" altLang="zh-CN" dirty="0">
                <a:effectLst/>
                <a:latin typeface="Times New Roman" pitchFamily="18" charset="0"/>
                <a:cs typeface="Times New Roman" pitchFamily="18" charset="0"/>
              </a:rPr>
              <a:t>—</a:t>
            </a:r>
            <a:r>
              <a:rPr lang="zh-CN" altLang="en-US" dirty="0">
                <a:effectLst/>
                <a:latin typeface="Times New Roman" pitchFamily="18" charset="0"/>
                <a:cs typeface="Times New Roman" pitchFamily="18" charset="0"/>
              </a:rPr>
              <a:t>决定原子轨道的形状及电子运动的角动量，对于给定的主量子数</a:t>
            </a:r>
            <a:r>
              <a:rPr lang="en-US" altLang="zh-CN" dirty="0">
                <a:effectLst/>
                <a:latin typeface="Times New Roman" pitchFamily="18" charset="0"/>
                <a:cs typeface="Times New Roman" pitchFamily="18" charset="0"/>
              </a:rPr>
              <a:t>n</a:t>
            </a:r>
            <a:r>
              <a:rPr lang="zh-CN" altLang="en-US" dirty="0">
                <a:effectLst/>
                <a:latin typeface="Times New Roman" pitchFamily="18" charset="0"/>
                <a:cs typeface="Times New Roman" pitchFamily="18" charset="0"/>
              </a:rPr>
              <a:t>来说，可有</a:t>
            </a:r>
            <a:r>
              <a:rPr lang="en-US" altLang="zh-CN" dirty="0">
                <a:effectLst/>
                <a:latin typeface="Times New Roman" pitchFamily="18" charset="0"/>
                <a:cs typeface="Times New Roman" pitchFamily="18" charset="0"/>
              </a:rPr>
              <a:t>n</a:t>
            </a:r>
            <a:r>
              <a:rPr lang="zh-CN" altLang="en-US" dirty="0">
                <a:effectLst/>
                <a:latin typeface="Times New Roman" pitchFamily="18" charset="0"/>
                <a:cs typeface="Times New Roman" pitchFamily="18" charset="0"/>
              </a:rPr>
              <a:t>个不相同的角量子数</a:t>
            </a:r>
            <a:r>
              <a:rPr lang="en-US" altLang="zh-CN" i="1" dirty="0">
                <a:effectLst/>
                <a:latin typeface="Times New Roman" pitchFamily="18" charset="0"/>
                <a:cs typeface="Times New Roman" pitchFamily="18" charset="0"/>
              </a:rPr>
              <a:t>l</a:t>
            </a:r>
            <a:r>
              <a:rPr lang="en-US" altLang="zh-CN" dirty="0">
                <a:effectLst/>
                <a:latin typeface="Times New Roman" pitchFamily="18" charset="0"/>
                <a:cs typeface="Times New Roman" pitchFamily="18" charset="0"/>
              </a:rPr>
              <a:t>。</a:t>
            </a:r>
            <a:r>
              <a:rPr lang="zh-CN" altLang="en-US" dirty="0">
                <a:effectLst/>
                <a:latin typeface="Times New Roman" pitchFamily="18" charset="0"/>
                <a:cs typeface="Times New Roman" pitchFamily="18" charset="0"/>
              </a:rPr>
              <a:t>其取值为</a:t>
            </a:r>
            <a:r>
              <a:rPr lang="en-US" altLang="zh-CN" i="1" dirty="0">
                <a:effectLst/>
                <a:latin typeface="Times New Roman" pitchFamily="18" charset="0"/>
                <a:cs typeface="Times New Roman" pitchFamily="18" charset="0"/>
              </a:rPr>
              <a:t>l </a:t>
            </a:r>
            <a:r>
              <a:rPr lang="en-US" altLang="zh-CN" dirty="0">
                <a:effectLst/>
                <a:latin typeface="Times New Roman" pitchFamily="18" charset="0"/>
                <a:cs typeface="Times New Roman" pitchFamily="18" charset="0"/>
              </a:rPr>
              <a:t>= 0, 1,…(n-1)</a:t>
            </a:r>
            <a:r>
              <a:rPr lang="zh-CN" altLang="en-US" dirty="0">
                <a:effectLst/>
                <a:latin typeface="Times New Roman" pitchFamily="18" charset="0"/>
                <a:cs typeface="Times New Roman" pitchFamily="18" charset="0"/>
              </a:rPr>
              <a:t>。常用光谱符号</a:t>
            </a:r>
            <a:r>
              <a:rPr lang="en-US" altLang="zh-CN" i="1" dirty="0">
                <a:effectLst/>
                <a:latin typeface="Times New Roman" pitchFamily="18" charset="0"/>
                <a:cs typeface="Times New Roman" pitchFamily="18" charset="0"/>
              </a:rPr>
              <a:t>s, p, d</a:t>
            </a:r>
            <a:r>
              <a:rPr lang="zh-CN" altLang="en-US" dirty="0">
                <a:effectLst/>
                <a:latin typeface="Times New Roman" pitchFamily="18" charset="0"/>
                <a:cs typeface="Times New Roman" pitchFamily="18" charset="0"/>
              </a:rPr>
              <a:t>和</a:t>
            </a:r>
            <a:r>
              <a:rPr lang="en-US" altLang="zh-CN" i="1" dirty="0">
                <a:effectLst/>
                <a:latin typeface="Times New Roman" pitchFamily="18" charset="0"/>
                <a:cs typeface="Times New Roman" pitchFamily="18" charset="0"/>
              </a:rPr>
              <a:t>f</a:t>
            </a:r>
            <a:r>
              <a:rPr lang="zh-CN" altLang="en-US" dirty="0">
                <a:effectLst/>
                <a:latin typeface="Times New Roman" pitchFamily="18" charset="0"/>
                <a:cs typeface="Times New Roman" pitchFamily="18" charset="0"/>
              </a:rPr>
              <a:t>表示，例：主量子数</a:t>
            </a:r>
            <a:r>
              <a:rPr lang="en-US" altLang="zh-CN" dirty="0">
                <a:effectLst/>
                <a:latin typeface="Times New Roman" pitchFamily="18" charset="0"/>
                <a:cs typeface="Times New Roman" pitchFamily="18" charset="0"/>
              </a:rPr>
              <a:t>n = 3，</a:t>
            </a:r>
            <a:r>
              <a:rPr lang="zh-CN" altLang="en-US" dirty="0">
                <a:effectLst/>
                <a:latin typeface="Times New Roman" pitchFamily="18" charset="0"/>
                <a:cs typeface="Times New Roman" pitchFamily="18" charset="0"/>
              </a:rPr>
              <a:t>则</a:t>
            </a:r>
            <a:r>
              <a:rPr lang="en-US" altLang="zh-CN" i="1" dirty="0">
                <a:effectLst/>
                <a:latin typeface="Times New Roman" pitchFamily="18" charset="0"/>
                <a:cs typeface="Times New Roman" pitchFamily="18" charset="0"/>
              </a:rPr>
              <a:t> l  </a:t>
            </a:r>
            <a:r>
              <a:rPr lang="en-US" altLang="zh-CN" dirty="0">
                <a:effectLst/>
                <a:latin typeface="Times New Roman" pitchFamily="18" charset="0"/>
                <a:cs typeface="Times New Roman" pitchFamily="18" charset="0"/>
              </a:rPr>
              <a:t>= 0，</a:t>
            </a:r>
            <a:r>
              <a:rPr lang="en-US" altLang="zh-CN" i="1" dirty="0">
                <a:effectLst/>
                <a:latin typeface="Times New Roman" pitchFamily="18" charset="0"/>
                <a:cs typeface="Times New Roman" pitchFamily="18" charset="0"/>
              </a:rPr>
              <a:t>l  </a:t>
            </a:r>
            <a:r>
              <a:rPr lang="en-US" altLang="zh-CN" dirty="0">
                <a:effectLst/>
                <a:latin typeface="Times New Roman" pitchFamily="18" charset="0"/>
                <a:cs typeface="Times New Roman" pitchFamily="18" charset="0"/>
              </a:rPr>
              <a:t>= 1</a:t>
            </a:r>
            <a:r>
              <a:rPr lang="zh-CN" altLang="en-US" dirty="0">
                <a:effectLst/>
                <a:latin typeface="Times New Roman" pitchFamily="18" charset="0"/>
                <a:cs typeface="Times New Roman" pitchFamily="18" charset="0"/>
              </a:rPr>
              <a:t>和</a:t>
            </a:r>
            <a:r>
              <a:rPr lang="en-US" altLang="zh-CN" i="1" dirty="0">
                <a:effectLst/>
                <a:latin typeface="Times New Roman" pitchFamily="18" charset="0"/>
                <a:cs typeface="Times New Roman" pitchFamily="18" charset="0"/>
              </a:rPr>
              <a:t>l</a:t>
            </a:r>
            <a:r>
              <a:rPr lang="en-US" altLang="zh-CN" dirty="0">
                <a:effectLst/>
                <a:latin typeface="Times New Roman" pitchFamily="18" charset="0"/>
                <a:cs typeface="Times New Roman" pitchFamily="18" charset="0"/>
              </a:rPr>
              <a:t> = 2。</a:t>
            </a:r>
          </a:p>
          <a:p>
            <a:pPr marL="0" indent="342900" eaLnBrk="1" hangingPunct="1">
              <a:lnSpc>
                <a:spcPct val="130000"/>
              </a:lnSpc>
              <a:spcBef>
                <a:spcPts val="600"/>
              </a:spcBef>
              <a:buFont typeface="Wingdings" pitchFamily="2" charset="2"/>
              <a:buNone/>
              <a:defRPr/>
            </a:pPr>
            <a:r>
              <a:rPr lang="zh-CN" altLang="en-US" dirty="0">
                <a:solidFill>
                  <a:srgbClr val="FF0000"/>
                </a:solidFill>
                <a:effectLst/>
                <a:latin typeface="Times New Roman" pitchFamily="18" charset="0"/>
                <a:cs typeface="Times New Roman" pitchFamily="18" charset="0"/>
              </a:rPr>
              <a:t>磁量子数</a:t>
            </a:r>
            <a:r>
              <a:rPr lang="en-US" altLang="zh-CN" dirty="0">
                <a:solidFill>
                  <a:srgbClr val="FF0000"/>
                </a:solidFill>
                <a:effectLst/>
                <a:latin typeface="Times New Roman" pitchFamily="18" charset="0"/>
                <a:cs typeface="Times New Roman" pitchFamily="18" charset="0"/>
              </a:rPr>
              <a:t>m</a:t>
            </a:r>
            <a:r>
              <a:rPr lang="en-US" altLang="zh-CN" dirty="0">
                <a:effectLst/>
                <a:latin typeface="Times New Roman" pitchFamily="18" charset="0"/>
                <a:cs typeface="Times New Roman" pitchFamily="18" charset="0"/>
              </a:rPr>
              <a:t>—</a:t>
            </a:r>
            <a:r>
              <a:rPr lang="zh-CN" altLang="en-US" dirty="0">
                <a:effectLst/>
                <a:latin typeface="Times New Roman" pitchFamily="18" charset="0"/>
                <a:cs typeface="Times New Roman" pitchFamily="18" charset="0"/>
              </a:rPr>
              <a:t>表示原子轨道在磁场中的分裂（方向）特征。</a:t>
            </a:r>
            <a:r>
              <a:rPr lang="en-US" altLang="zh-CN" dirty="0">
                <a:effectLst/>
                <a:latin typeface="Times New Roman" pitchFamily="18" charset="0"/>
                <a:cs typeface="Times New Roman" pitchFamily="18" charset="0"/>
              </a:rPr>
              <a:t>m = 0,±1,±2,…±l</a:t>
            </a:r>
            <a:r>
              <a:rPr lang="zh-CN" altLang="en-US" dirty="0">
                <a:effectLst/>
                <a:latin typeface="Times New Roman" pitchFamily="18" charset="0"/>
                <a:cs typeface="Times New Roman" pitchFamily="18" charset="0"/>
              </a:rPr>
              <a:t>。磁量子数</a:t>
            </a:r>
            <a:r>
              <a:rPr lang="en-US" altLang="zh-CN" dirty="0">
                <a:effectLst/>
                <a:latin typeface="Times New Roman" pitchFamily="18" charset="0"/>
                <a:cs typeface="Times New Roman" pitchFamily="18" charset="0"/>
              </a:rPr>
              <a:t>m</a:t>
            </a:r>
            <a:r>
              <a:rPr lang="zh-CN" altLang="en-US" dirty="0">
                <a:effectLst/>
                <a:latin typeface="Times New Roman" pitchFamily="18" charset="0"/>
                <a:cs typeface="Times New Roman" pitchFamily="18" charset="0"/>
              </a:rPr>
              <a:t>与能量无关，只表示同类原子轨道的不同的伸展方向。</a:t>
            </a:r>
            <a:endParaRPr lang="en-US" altLang="zh-CN" dirty="0">
              <a:effectLst/>
              <a:latin typeface="Times New Roman" pitchFamily="18" charset="0"/>
              <a:cs typeface="Times New Roman" pitchFamily="18" charset="0"/>
            </a:endParaRPr>
          </a:p>
          <a:p>
            <a:pPr marL="0" indent="342900" eaLnBrk="1" hangingPunct="1">
              <a:lnSpc>
                <a:spcPct val="130000"/>
              </a:lnSpc>
              <a:spcBef>
                <a:spcPts val="600"/>
              </a:spcBef>
              <a:buFont typeface="Wingdings" pitchFamily="2" charset="2"/>
              <a:buNone/>
              <a:defRPr/>
            </a:pPr>
            <a:r>
              <a:rPr lang="zh-CN" altLang="en-US" dirty="0">
                <a:solidFill>
                  <a:srgbClr val="FF0000"/>
                </a:solidFill>
                <a:effectLst/>
                <a:latin typeface="Times New Roman" pitchFamily="18" charset="0"/>
                <a:cs typeface="Times New Roman" pitchFamily="18" charset="0"/>
              </a:rPr>
              <a:t>自旋量子数</a:t>
            </a:r>
            <a:r>
              <a:rPr lang="zh-CN" altLang="en-US" dirty="0">
                <a:effectLst/>
                <a:latin typeface="Times New Roman" pitchFamily="18" charset="0"/>
                <a:cs typeface="Times New Roman" pitchFamily="18" charset="0"/>
              </a:rPr>
              <a:t>—表示电子绕自身轴自旋的两个方向。</a:t>
            </a:r>
            <a:endParaRPr lang="en-US" altLang="zh-CN" dirty="0">
              <a:effectLst/>
            </a:endParaRPr>
          </a:p>
        </p:txBody>
      </p:sp>
      <p:graphicFrame>
        <p:nvGraphicFramePr>
          <p:cNvPr id="49156" name="Object 4"/>
          <p:cNvGraphicFramePr>
            <a:graphicFrameLocks noChangeAspect="1"/>
          </p:cNvGraphicFramePr>
          <p:nvPr/>
        </p:nvGraphicFramePr>
        <p:xfrm>
          <a:off x="387350" y="15875"/>
          <a:ext cx="139700" cy="165100"/>
        </p:xfrm>
        <a:graphic>
          <a:graphicData uri="http://schemas.openxmlformats.org/presentationml/2006/ole">
            <mc:AlternateContent xmlns:mc="http://schemas.openxmlformats.org/markup-compatibility/2006">
              <mc:Choice xmlns:v="urn:schemas-microsoft-com:vml" Requires="v">
                <p:oleObj spid="_x0000_s49365" name="Equation" r:id="rId3" imgW="139579" imgH="164957" progId="Equation.DSMT4">
                  <p:embed/>
                </p:oleObj>
              </mc:Choice>
              <mc:Fallback>
                <p:oleObj name="Equation" r:id="rId3" imgW="139579" imgH="164957"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50" y="15875"/>
                        <a:ext cx="1397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250825" y="981075"/>
            <a:ext cx="3057525" cy="522288"/>
          </a:xfrm>
          <a:prstGeom prst="rect">
            <a:avLst/>
          </a:prstGeom>
        </p:spPr>
        <p:txBody>
          <a:bodyPr wrap="none">
            <a:spAutoFit/>
          </a:bodyPr>
          <a:lstStyle/>
          <a:p>
            <a:pPr eaLnBrk="0" hangingPunct="0">
              <a:defRPr/>
            </a:pPr>
            <a:r>
              <a:rPr lang="zh-CN" altLang="en-US" sz="2800" b="1" dirty="0">
                <a:solidFill>
                  <a:srgbClr val="FF0000"/>
                </a:solidFill>
                <a:latin typeface="+mj-ea"/>
                <a:ea typeface="+mj-ea"/>
              </a:rPr>
              <a:t>四个量子数的含义</a:t>
            </a:r>
          </a:p>
        </p:txBody>
      </p:sp>
    </p:spTree>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Rectangle 2"/>
          <p:cNvSpPr>
            <a:spLocks noChangeArrowheads="1"/>
          </p:cNvSpPr>
          <p:nvPr/>
        </p:nvSpPr>
        <p:spPr bwMode="auto">
          <a:xfrm>
            <a:off x="250825" y="1125538"/>
            <a:ext cx="8642350" cy="1816100"/>
          </a:xfrm>
          <a:prstGeom prst="rect">
            <a:avLst/>
          </a:prstGeom>
          <a:noFill/>
          <a:ln w="9525">
            <a:noFill/>
            <a:miter lim="800000"/>
            <a:headEnd/>
            <a:tailEnd/>
          </a:ln>
          <a:effectLst/>
        </p:spPr>
        <p:txBody>
          <a:bodyPr>
            <a:spAutoFit/>
          </a:bodyPr>
          <a:lstStyle/>
          <a:p>
            <a:pPr>
              <a:spcBef>
                <a:spcPct val="50000"/>
              </a:spcBef>
              <a:defRPr/>
            </a:pPr>
            <a:r>
              <a:rPr lang="en-US" altLang="zh-CN" sz="2800" b="1" dirty="0">
                <a:solidFill>
                  <a:srgbClr val="FF0000"/>
                </a:solidFill>
                <a:latin typeface="Times New Roman" panose="02020603050405020304" pitchFamily="18" charset="0"/>
                <a:ea typeface="+mj-ea"/>
                <a:cs typeface="Times New Roman" panose="02020603050405020304" pitchFamily="18" charset="0"/>
              </a:rPr>
              <a:t>(1) </a:t>
            </a:r>
            <a:r>
              <a:rPr lang="zh-CN" altLang="en-US" sz="2800" b="1" dirty="0">
                <a:solidFill>
                  <a:srgbClr val="FF0000"/>
                </a:solidFill>
                <a:latin typeface="Times New Roman" panose="02020603050405020304" pitchFamily="18" charset="0"/>
                <a:ea typeface="+mj-ea"/>
                <a:cs typeface="Times New Roman" panose="02020603050405020304" pitchFamily="18" charset="0"/>
              </a:rPr>
              <a:t>主量子数</a:t>
            </a:r>
            <a:r>
              <a:rPr lang="en-US" altLang="zh-CN" sz="2800" b="1" dirty="0">
                <a:solidFill>
                  <a:srgbClr val="FF0000"/>
                </a:solidFill>
                <a:latin typeface="Times New Roman" panose="02020603050405020304" pitchFamily="18" charset="0"/>
                <a:ea typeface="+mj-ea"/>
                <a:cs typeface="Times New Roman" panose="02020603050405020304" pitchFamily="18" charset="0"/>
              </a:rPr>
              <a:t>n</a:t>
            </a:r>
          </a:p>
          <a:p>
            <a:pPr>
              <a:spcBef>
                <a:spcPct val="50000"/>
              </a:spcBef>
              <a:defRPr/>
            </a:pPr>
            <a:r>
              <a:rPr kumimoji="1" lang="zh-CN" altLang="en-US" sz="2400" b="1" i="1" dirty="0">
                <a:solidFill>
                  <a:srgbClr val="000000"/>
                </a:solidFill>
                <a:latin typeface="Times New Roman" panose="02020603050405020304" pitchFamily="18" charset="0"/>
                <a:ea typeface="仿宋" pitchFamily="49" charset="-122"/>
                <a:cs typeface="Times New Roman" pitchFamily="18" charset="0"/>
              </a:rPr>
              <a:t> </a:t>
            </a:r>
            <a:r>
              <a:rPr kumimoji="1" lang="en-US" altLang="zh-CN" sz="2400" b="1" i="1" dirty="0">
                <a:solidFill>
                  <a:srgbClr val="000000"/>
                </a:solidFill>
                <a:latin typeface="Times New Roman" panose="02020603050405020304" pitchFamily="18" charset="0"/>
                <a:ea typeface="仿宋" pitchFamily="49" charset="-122"/>
                <a:cs typeface="Times New Roman" pitchFamily="18" charset="0"/>
              </a:rPr>
              <a:t>n</a:t>
            </a:r>
            <a:r>
              <a:rPr kumimoji="1" lang="zh-CN" altLang="en-US" sz="2400" b="1" dirty="0">
                <a:solidFill>
                  <a:srgbClr val="000000"/>
                </a:solidFill>
                <a:latin typeface="Times New Roman" panose="02020603050405020304" pitchFamily="18" charset="0"/>
                <a:ea typeface="仿宋" pitchFamily="49" charset="-122"/>
                <a:cs typeface="Times New Roman" pitchFamily="18" charset="0"/>
              </a:rPr>
              <a:t>的数值大，电子距离原子核远，则具有较高的能量。</a:t>
            </a:r>
            <a:r>
              <a:rPr kumimoji="1" lang="zh-CN" altLang="en-US"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对于</a:t>
            </a:r>
            <a:r>
              <a:rPr kumimoji="1" lang="en-US" altLang="zh-CN" sz="2400" b="1" i="1" dirty="0">
                <a:solidFill>
                  <a:srgbClr val="000000"/>
                </a:solidFill>
                <a:latin typeface="Times New Roman" panose="02020603050405020304" pitchFamily="18" charset="0"/>
                <a:ea typeface="仿宋" pitchFamily="49" charset="-122"/>
                <a:cs typeface="Times New Roman" pitchFamily="18" charset="0"/>
                <a:sym typeface="Symbol" pitchFamily="18" charset="2"/>
              </a:rPr>
              <a:t>H</a:t>
            </a:r>
            <a:r>
              <a:rPr kumimoji="1" lang="zh-CN" altLang="zh-CN"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原子，</a:t>
            </a:r>
            <a:r>
              <a:rPr kumimoji="1" lang="en-US" altLang="zh-CN" sz="2400" b="1" i="1" dirty="0">
                <a:solidFill>
                  <a:srgbClr val="000000"/>
                </a:solidFill>
                <a:latin typeface="Times New Roman" panose="02020603050405020304" pitchFamily="18" charset="0"/>
                <a:ea typeface="仿宋" pitchFamily="49" charset="-122"/>
                <a:cs typeface="Times New Roman" pitchFamily="18" charset="0"/>
                <a:sym typeface="Symbol" pitchFamily="18" charset="2"/>
              </a:rPr>
              <a:t>n </a:t>
            </a:r>
            <a:r>
              <a:rPr kumimoji="1" lang="en-US" altLang="zh-CN"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 1</a:t>
            </a:r>
            <a:r>
              <a:rPr kumimoji="1" lang="zh-CN" altLang="en-US"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a:t>
            </a:r>
            <a:r>
              <a:rPr kumimoji="1" lang="en-US" altLang="zh-CN" sz="2400" b="1" i="1" dirty="0">
                <a:solidFill>
                  <a:srgbClr val="000000"/>
                </a:solidFill>
                <a:latin typeface="Times New Roman" panose="02020603050405020304" pitchFamily="18" charset="0"/>
                <a:ea typeface="仿宋" pitchFamily="49" charset="-122"/>
                <a:cs typeface="Times New Roman" pitchFamily="18" charset="0"/>
                <a:sym typeface="Symbol" pitchFamily="18" charset="2"/>
              </a:rPr>
              <a:t>E </a:t>
            </a:r>
            <a:r>
              <a:rPr kumimoji="1" lang="en-US" altLang="zh-CN"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 </a:t>
            </a:r>
            <a:r>
              <a:rPr kumimoji="1" lang="en-US" altLang="zh-CN" sz="2400" b="1" dirty="0">
                <a:solidFill>
                  <a:srgbClr val="FF0000"/>
                </a:solidFill>
                <a:latin typeface="Times New Roman" panose="02020603050405020304" pitchFamily="18" charset="0"/>
                <a:ea typeface="仿宋" pitchFamily="49" charset="-122"/>
                <a:cs typeface="Times New Roman" pitchFamily="18" charset="0"/>
                <a:sym typeface="Symbol" pitchFamily="18" charset="2"/>
              </a:rPr>
              <a:t>-</a:t>
            </a:r>
            <a:r>
              <a:rPr kumimoji="1" lang="en-US" altLang="zh-CN" sz="2400" b="1" dirty="0">
                <a:solidFill>
                  <a:srgbClr val="FF0000"/>
                </a:solidFill>
                <a:latin typeface="Times New Roman" panose="02020603050405020304" pitchFamily="18" charset="0"/>
                <a:ea typeface="仿宋" pitchFamily="49" charset="-122"/>
                <a:cs typeface="Times New Roman" pitchFamily="18" charset="0"/>
              </a:rPr>
              <a:t>2.719</a:t>
            </a:r>
            <a:r>
              <a:rPr kumimoji="1" lang="en-US" altLang="zh-CN" sz="2400" b="1" dirty="0">
                <a:solidFill>
                  <a:srgbClr val="FF0000"/>
                </a:solidFill>
                <a:latin typeface="Times New Roman" panose="02020603050405020304" pitchFamily="18" charset="0"/>
                <a:ea typeface="仿宋" pitchFamily="49" charset="-122"/>
                <a:cs typeface="Times New Roman" pitchFamily="18" charset="0"/>
                <a:sym typeface="Symbol" pitchFamily="18" charset="2"/>
              </a:rPr>
              <a:t></a:t>
            </a:r>
            <a:r>
              <a:rPr kumimoji="1" lang="en-US" altLang="zh-CN" sz="2400" b="1" dirty="0">
                <a:solidFill>
                  <a:srgbClr val="FF0000"/>
                </a:solidFill>
                <a:latin typeface="Times New Roman" panose="02020603050405020304" pitchFamily="18" charset="0"/>
                <a:ea typeface="仿宋" pitchFamily="49" charset="-122"/>
                <a:cs typeface="Times New Roman" pitchFamily="18" charset="0"/>
              </a:rPr>
              <a:t>10</a:t>
            </a:r>
            <a:r>
              <a:rPr kumimoji="1" lang="en-US" altLang="zh-CN" sz="2400" b="1" baseline="30000" dirty="0">
                <a:solidFill>
                  <a:srgbClr val="FF0000"/>
                </a:solidFill>
                <a:latin typeface="Times New Roman" panose="02020603050405020304" pitchFamily="18" charset="0"/>
                <a:ea typeface="仿宋" pitchFamily="49" charset="-122"/>
                <a:cs typeface="Times New Roman" pitchFamily="18" charset="0"/>
              </a:rPr>
              <a:t>–18</a:t>
            </a:r>
            <a:r>
              <a:rPr kumimoji="1" lang="en-US" altLang="zh-CN" sz="2400" b="1" i="1" dirty="0">
                <a:solidFill>
                  <a:srgbClr val="FF0000"/>
                </a:solidFill>
                <a:latin typeface="Times New Roman" panose="02020603050405020304" pitchFamily="18" charset="0"/>
                <a:ea typeface="仿宋" pitchFamily="49" charset="-122"/>
                <a:cs typeface="Times New Roman" pitchFamily="18" charset="0"/>
              </a:rPr>
              <a:t> J</a:t>
            </a:r>
            <a:r>
              <a:rPr kumimoji="1" lang="zh-CN" altLang="en-US"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a:t>
            </a:r>
            <a:r>
              <a:rPr kumimoji="1" lang="en-US" altLang="zh-CN" sz="2400" b="1" i="1" dirty="0">
                <a:solidFill>
                  <a:srgbClr val="000000"/>
                </a:solidFill>
                <a:latin typeface="Times New Roman" panose="02020603050405020304" pitchFamily="18" charset="0"/>
                <a:ea typeface="仿宋" pitchFamily="49" charset="-122"/>
                <a:cs typeface="Times New Roman" pitchFamily="18" charset="0"/>
                <a:sym typeface="Symbol" pitchFamily="18" charset="2"/>
              </a:rPr>
              <a:t>n </a:t>
            </a:r>
            <a:r>
              <a:rPr kumimoji="1" lang="en-US" altLang="zh-CN"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 2</a:t>
            </a:r>
            <a:r>
              <a:rPr kumimoji="1" lang="zh-CN" altLang="en-US"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a:t>
            </a:r>
            <a:r>
              <a:rPr kumimoji="1" lang="en-US" altLang="zh-CN" sz="2400" b="1" i="1" dirty="0">
                <a:solidFill>
                  <a:srgbClr val="000000"/>
                </a:solidFill>
                <a:latin typeface="Times New Roman" panose="02020603050405020304" pitchFamily="18" charset="0"/>
                <a:ea typeface="仿宋" pitchFamily="49" charset="-122"/>
                <a:cs typeface="Times New Roman" pitchFamily="18" charset="0"/>
                <a:sym typeface="Symbol" pitchFamily="18" charset="2"/>
              </a:rPr>
              <a:t>E</a:t>
            </a:r>
            <a:r>
              <a:rPr kumimoji="1" lang="en-US" altLang="zh-CN" sz="2400" b="1" i="1" dirty="0">
                <a:latin typeface="Times New Roman" panose="02020603050405020304" pitchFamily="18" charset="0"/>
                <a:ea typeface="仿宋" pitchFamily="49" charset="-122"/>
                <a:cs typeface="Times New Roman" pitchFamily="18" charset="0"/>
                <a:sym typeface="Symbol" pitchFamily="18" charset="2"/>
              </a:rPr>
              <a:t> </a:t>
            </a:r>
            <a:r>
              <a:rPr kumimoji="1" lang="en-US" altLang="zh-CN" sz="2400" b="1" dirty="0">
                <a:latin typeface="Times New Roman" panose="02020603050405020304" pitchFamily="18" charset="0"/>
                <a:ea typeface="仿宋" pitchFamily="49" charset="-122"/>
                <a:cs typeface="Times New Roman" pitchFamily="18" charset="0"/>
                <a:sym typeface="Symbol" pitchFamily="18" charset="2"/>
              </a:rPr>
              <a:t>= </a:t>
            </a:r>
            <a:r>
              <a:rPr kumimoji="1" lang="en-US" altLang="zh-CN" sz="2400" b="1" i="1" dirty="0">
                <a:solidFill>
                  <a:srgbClr val="FF0000"/>
                </a:solidFill>
                <a:latin typeface="Times New Roman" panose="02020603050405020304" pitchFamily="18" charset="0"/>
                <a:ea typeface="仿宋" pitchFamily="49" charset="-122"/>
                <a:cs typeface="Times New Roman" pitchFamily="18" charset="0"/>
                <a:sym typeface="Symbol" pitchFamily="18" charset="2"/>
              </a:rPr>
              <a:t>-</a:t>
            </a:r>
            <a:r>
              <a:rPr kumimoji="1" lang="en-US" altLang="zh-CN" sz="2400" b="1" dirty="0">
                <a:solidFill>
                  <a:srgbClr val="FF0000"/>
                </a:solidFill>
                <a:latin typeface="Times New Roman" panose="02020603050405020304" pitchFamily="18" charset="0"/>
                <a:ea typeface="仿宋" pitchFamily="49" charset="-122"/>
                <a:cs typeface="Times New Roman" pitchFamily="18" charset="0"/>
              </a:rPr>
              <a:t>2.719</a:t>
            </a:r>
            <a:r>
              <a:rPr kumimoji="1" lang="en-US" altLang="zh-CN" sz="2400" b="1" dirty="0">
                <a:solidFill>
                  <a:srgbClr val="FF0000"/>
                </a:solidFill>
                <a:latin typeface="Times New Roman" panose="02020603050405020304" pitchFamily="18" charset="0"/>
                <a:ea typeface="仿宋" pitchFamily="49" charset="-122"/>
                <a:cs typeface="Times New Roman" pitchFamily="18" charset="0"/>
                <a:sym typeface="Symbol" pitchFamily="18" charset="2"/>
              </a:rPr>
              <a:t></a:t>
            </a:r>
            <a:r>
              <a:rPr kumimoji="1" lang="en-US" altLang="zh-CN" sz="2400" b="1" dirty="0">
                <a:solidFill>
                  <a:srgbClr val="FF0000"/>
                </a:solidFill>
                <a:latin typeface="Times New Roman" panose="02020603050405020304" pitchFamily="18" charset="0"/>
                <a:ea typeface="仿宋" pitchFamily="49" charset="-122"/>
                <a:cs typeface="Times New Roman" pitchFamily="18" charset="0"/>
              </a:rPr>
              <a:t>10</a:t>
            </a:r>
            <a:r>
              <a:rPr kumimoji="1" lang="en-US" altLang="zh-CN" sz="2400" b="1" baseline="30000" dirty="0">
                <a:solidFill>
                  <a:srgbClr val="FF0000"/>
                </a:solidFill>
                <a:latin typeface="Times New Roman" panose="02020603050405020304" pitchFamily="18" charset="0"/>
                <a:ea typeface="仿宋" pitchFamily="49" charset="-122"/>
                <a:cs typeface="Times New Roman" pitchFamily="18" charset="0"/>
              </a:rPr>
              <a:t>–18</a:t>
            </a:r>
            <a:r>
              <a:rPr kumimoji="1" lang="en-US" altLang="zh-CN" sz="2400" b="1" i="1" dirty="0">
                <a:solidFill>
                  <a:srgbClr val="FF0000"/>
                </a:solidFill>
                <a:latin typeface="Times New Roman" panose="02020603050405020304" pitchFamily="18" charset="0"/>
                <a:ea typeface="仿宋" pitchFamily="49" charset="-122"/>
                <a:cs typeface="Times New Roman" pitchFamily="18" charset="0"/>
              </a:rPr>
              <a:t> J</a:t>
            </a:r>
            <a:r>
              <a:rPr kumimoji="1" lang="en-US" altLang="zh-CN" sz="2400" b="1" dirty="0">
                <a:solidFill>
                  <a:srgbClr val="FF0000"/>
                </a:solidFill>
                <a:latin typeface="Times New Roman" panose="02020603050405020304" pitchFamily="18" charset="0"/>
                <a:ea typeface="仿宋" pitchFamily="49" charset="-122"/>
                <a:cs typeface="Times New Roman" pitchFamily="18" charset="0"/>
              </a:rPr>
              <a:t>/4</a:t>
            </a:r>
            <a:r>
              <a:rPr kumimoji="1" lang="en-US" altLang="zh-CN"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a:t>
            </a:r>
            <a:r>
              <a:rPr kumimoji="1" lang="en-US" altLang="zh-CN" sz="2400" b="1" dirty="0">
                <a:solidFill>
                  <a:srgbClr val="000000"/>
                </a:solidFill>
                <a:latin typeface="Times New Roman" panose="02020603050405020304" pitchFamily="18" charset="0"/>
                <a:ea typeface="仿宋" pitchFamily="49" charset="-122"/>
                <a:cs typeface="Times New Roman" pitchFamily="18" charset="0"/>
              </a:rPr>
              <a:t>……</a:t>
            </a:r>
            <a:r>
              <a:rPr kumimoji="1" lang="zh-CN" altLang="en-US" sz="2400" dirty="0">
                <a:solidFill>
                  <a:srgbClr val="000000"/>
                </a:solidFill>
                <a:latin typeface="Times New Roman" panose="02020603050405020304" pitchFamily="18" charset="0"/>
                <a:ea typeface="仿宋" pitchFamily="49" charset="-122"/>
                <a:cs typeface="Times New Roman" pitchFamily="18" charset="0"/>
              </a:rPr>
              <a:t>；</a:t>
            </a:r>
            <a:r>
              <a:rPr kumimoji="1" lang="en-US" altLang="zh-CN" sz="2400" b="1" i="1" dirty="0">
                <a:solidFill>
                  <a:srgbClr val="000000"/>
                </a:solidFill>
                <a:latin typeface="Times New Roman" panose="02020603050405020304" pitchFamily="18" charset="0"/>
                <a:ea typeface="仿宋" pitchFamily="49" charset="-122"/>
                <a:cs typeface="Times New Roman" pitchFamily="18" charset="0"/>
                <a:sym typeface="Symbol" pitchFamily="18" charset="2"/>
              </a:rPr>
              <a:t>n </a:t>
            </a:r>
            <a:r>
              <a:rPr kumimoji="1" lang="en-US" altLang="zh-CN"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 </a:t>
            </a:r>
            <a:r>
              <a:rPr kumimoji="1" lang="zh-CN" altLang="en-US"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a:t>
            </a:r>
            <a:r>
              <a:rPr kumimoji="1" lang="en-US" altLang="zh-CN" sz="2400" b="1" i="1" dirty="0">
                <a:solidFill>
                  <a:srgbClr val="000000"/>
                </a:solidFill>
                <a:latin typeface="Times New Roman" panose="02020603050405020304" pitchFamily="18" charset="0"/>
                <a:ea typeface="仿宋" pitchFamily="49" charset="-122"/>
                <a:cs typeface="Times New Roman" pitchFamily="18" charset="0"/>
                <a:sym typeface="Symbol" pitchFamily="18" charset="2"/>
              </a:rPr>
              <a:t>E</a:t>
            </a:r>
            <a:r>
              <a:rPr kumimoji="1" lang="en-US" altLang="zh-CN"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 = 0</a:t>
            </a:r>
            <a:r>
              <a:rPr kumimoji="1" lang="zh-CN" altLang="en-US"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，即自由电子，其能量最高，为 </a:t>
            </a:r>
            <a:r>
              <a:rPr kumimoji="1" lang="en-US" altLang="zh-CN"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0 </a:t>
            </a:r>
            <a:r>
              <a:rPr kumimoji="1" lang="zh-CN" altLang="en-US" sz="2400" b="1" dirty="0">
                <a:solidFill>
                  <a:srgbClr val="000000"/>
                </a:solidFill>
                <a:latin typeface="Times New Roman" panose="02020603050405020304" pitchFamily="18" charset="0"/>
                <a:ea typeface="仿宋" pitchFamily="49" charset="-122"/>
                <a:cs typeface="Times New Roman" pitchFamily="18" charset="0"/>
                <a:sym typeface="Symbol" pitchFamily="18" charset="2"/>
              </a:rPr>
              <a:t>。 </a:t>
            </a:r>
          </a:p>
        </p:txBody>
      </p:sp>
      <p:grpSp>
        <p:nvGrpSpPr>
          <p:cNvPr id="50179" name="Group 3"/>
          <p:cNvGrpSpPr>
            <a:grpSpLocks/>
          </p:cNvGrpSpPr>
          <p:nvPr/>
        </p:nvGrpSpPr>
        <p:grpSpPr bwMode="auto">
          <a:xfrm>
            <a:off x="2843213" y="2924944"/>
            <a:ext cx="3001962" cy="914400"/>
            <a:chOff x="1920" y="3600"/>
            <a:chExt cx="1891" cy="576"/>
          </a:xfrm>
        </p:grpSpPr>
        <p:sp>
          <p:nvSpPr>
            <p:cNvPr id="1120260" name="Rectangle 4"/>
            <p:cNvSpPr>
              <a:spLocks noChangeArrowheads="1"/>
            </p:cNvSpPr>
            <p:nvPr/>
          </p:nvSpPr>
          <p:spPr bwMode="auto">
            <a:xfrm>
              <a:off x="1920" y="3740"/>
              <a:ext cx="1891" cy="288"/>
            </a:xfrm>
            <a:prstGeom prst="rect">
              <a:avLst/>
            </a:prstGeom>
            <a:noFill/>
            <a:ln w="9525">
              <a:noFill/>
              <a:miter lim="800000"/>
              <a:headEnd/>
              <a:tailEnd/>
            </a:ln>
            <a:effectLst/>
          </p:spPr>
          <p:txBody>
            <a:bodyPr wrap="none">
              <a:spAutoFit/>
            </a:bodyPr>
            <a:lstStyle/>
            <a:p>
              <a:pPr>
                <a:defRPr/>
              </a:pPr>
              <a:r>
                <a:rPr kumimoji="1" lang="en-US" altLang="zh-CN" sz="2400" b="1" i="1" dirty="0">
                  <a:solidFill>
                    <a:srgbClr val="FF0000"/>
                  </a:solidFill>
                  <a:latin typeface="Times New Roman" panose="02020603050405020304" pitchFamily="18" charset="0"/>
                  <a:ea typeface="楷体_GB2312" pitchFamily="49" charset="-122"/>
                  <a:cs typeface="Times New Roman" panose="02020603050405020304" pitchFamily="18" charset="0"/>
                </a:rPr>
                <a:t>E</a:t>
              </a:r>
              <a:r>
                <a:rPr kumimoji="1"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rPr>
                <a:t>= - ----</a:t>
              </a:r>
              <a:r>
                <a:rPr kumimoji="1"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kumimoji="1"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rPr>
                <a:t>2.719</a:t>
              </a:r>
              <a:r>
                <a:rPr kumimoji="1"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kumimoji="1"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rPr>
                <a:t>10</a:t>
              </a:r>
              <a:r>
                <a:rPr kumimoji="1" lang="en-US" altLang="zh-CN" sz="2400" b="1" baseline="30000" dirty="0">
                  <a:solidFill>
                    <a:srgbClr val="FF0000"/>
                  </a:solidFill>
                  <a:latin typeface="Times New Roman" panose="02020603050405020304" pitchFamily="18" charset="0"/>
                  <a:ea typeface="楷体_GB2312" pitchFamily="49" charset="-122"/>
                  <a:cs typeface="Times New Roman" panose="02020603050405020304" pitchFamily="18" charset="0"/>
                </a:rPr>
                <a:t>–18</a:t>
              </a:r>
              <a:r>
                <a:rPr kumimoji="1" lang="en-US" altLang="zh-CN" sz="2400" b="1" i="1" dirty="0">
                  <a:solidFill>
                    <a:srgbClr val="FF0000"/>
                  </a:solidFill>
                  <a:latin typeface="Times New Roman" panose="02020603050405020304" pitchFamily="18" charset="0"/>
                  <a:ea typeface="楷体_GB2312" pitchFamily="49" charset="-122"/>
                  <a:cs typeface="Times New Roman" panose="02020603050405020304" pitchFamily="18" charset="0"/>
                </a:rPr>
                <a:t>J</a:t>
              </a:r>
            </a:p>
          </p:txBody>
        </p:sp>
        <p:sp>
          <p:nvSpPr>
            <p:cNvPr id="1120261" name="Rectangle 5"/>
            <p:cNvSpPr>
              <a:spLocks noChangeArrowheads="1"/>
            </p:cNvSpPr>
            <p:nvPr/>
          </p:nvSpPr>
          <p:spPr bwMode="auto">
            <a:xfrm>
              <a:off x="2400" y="3600"/>
              <a:ext cx="336" cy="288"/>
            </a:xfrm>
            <a:prstGeom prst="rect">
              <a:avLst/>
            </a:prstGeom>
            <a:noFill/>
            <a:ln w="9525">
              <a:noFill/>
              <a:miter lim="800000"/>
              <a:headEnd/>
              <a:tailEnd/>
            </a:ln>
            <a:effectLst/>
          </p:spPr>
          <p:txBody>
            <a:bodyPr>
              <a:spAutoFit/>
            </a:bodyPr>
            <a:lstStyle/>
            <a:p>
              <a:pPr>
                <a:defRPr/>
              </a:pPr>
              <a:r>
                <a:rPr kumimoji="1" lang="en-US" altLang="zh-CN" sz="2400" b="1" i="1" dirty="0">
                  <a:solidFill>
                    <a:srgbClr val="FF0000"/>
                  </a:solidFill>
                  <a:latin typeface="Times New Roman" panose="02020603050405020304" pitchFamily="18" charset="0"/>
                  <a:ea typeface="楷体_GB2312" pitchFamily="49" charset="-122"/>
                  <a:cs typeface="Times New Roman" panose="02020603050405020304" pitchFamily="18" charset="0"/>
                  <a:sym typeface="Symbol" pitchFamily="18" charset="2"/>
                </a:rPr>
                <a:t>z</a:t>
              </a:r>
              <a:r>
                <a:rPr kumimoji="1" lang="en-US" altLang="zh-CN" sz="2400" b="1" baseline="30000" dirty="0">
                  <a:solidFill>
                    <a:srgbClr val="FF0000"/>
                  </a:solidFill>
                  <a:latin typeface="Times New Roman" panose="02020603050405020304" pitchFamily="18" charset="0"/>
                  <a:ea typeface="楷体_GB2312" pitchFamily="49" charset="-122"/>
                  <a:cs typeface="Times New Roman" panose="02020603050405020304" pitchFamily="18" charset="0"/>
                  <a:sym typeface="Symbol" pitchFamily="18" charset="2"/>
                </a:rPr>
                <a:t>2</a:t>
              </a:r>
            </a:p>
          </p:txBody>
        </p:sp>
        <p:sp>
          <p:nvSpPr>
            <p:cNvPr id="1120262" name="Rectangle 6"/>
            <p:cNvSpPr>
              <a:spLocks noChangeArrowheads="1"/>
            </p:cNvSpPr>
            <p:nvPr/>
          </p:nvSpPr>
          <p:spPr bwMode="auto">
            <a:xfrm>
              <a:off x="2352" y="3888"/>
              <a:ext cx="287" cy="288"/>
            </a:xfrm>
            <a:prstGeom prst="rect">
              <a:avLst/>
            </a:prstGeom>
            <a:noFill/>
            <a:ln w="9525">
              <a:noFill/>
              <a:miter lim="800000"/>
              <a:headEnd/>
              <a:tailEnd/>
            </a:ln>
            <a:effectLst/>
          </p:spPr>
          <p:txBody>
            <a:bodyPr wrap="none">
              <a:spAutoFit/>
            </a:bodyPr>
            <a:lstStyle/>
            <a:p>
              <a:pPr>
                <a:defRPr/>
              </a:pPr>
              <a:r>
                <a:rPr kumimoji="1" lang="en-US" altLang="zh-CN" sz="2400" b="1" i="1" dirty="0">
                  <a:solidFill>
                    <a:srgbClr val="FF0000"/>
                  </a:solidFill>
                  <a:latin typeface="Times New Roman" panose="02020603050405020304" pitchFamily="18" charset="0"/>
                  <a:ea typeface="楷体_GB2312" pitchFamily="49" charset="-122"/>
                  <a:cs typeface="Times New Roman" panose="02020603050405020304" pitchFamily="18" charset="0"/>
                  <a:sym typeface="Symbol" pitchFamily="18" charset="2"/>
                </a:rPr>
                <a:t>n</a:t>
              </a:r>
              <a:r>
                <a:rPr kumimoji="1" lang="en-US" altLang="zh-CN" sz="2400" b="1" baseline="30000" dirty="0">
                  <a:solidFill>
                    <a:srgbClr val="FF0000"/>
                  </a:solidFill>
                  <a:latin typeface="Times New Roman" panose="02020603050405020304" pitchFamily="18" charset="0"/>
                  <a:ea typeface="楷体_GB2312" pitchFamily="49" charset="-122"/>
                  <a:cs typeface="Times New Roman" panose="02020603050405020304" pitchFamily="18" charset="0"/>
                  <a:sym typeface="Symbol" pitchFamily="18" charset="2"/>
                </a:rPr>
                <a:t>2</a:t>
              </a:r>
            </a:p>
          </p:txBody>
        </p:sp>
      </p:grpSp>
      <p:sp>
        <p:nvSpPr>
          <p:cNvPr id="1120263" name="Rectangle 7"/>
          <p:cNvSpPr>
            <a:spLocks noChangeArrowheads="1"/>
          </p:cNvSpPr>
          <p:nvPr/>
        </p:nvSpPr>
        <p:spPr bwMode="auto">
          <a:xfrm>
            <a:off x="395288" y="3933825"/>
            <a:ext cx="8542337" cy="2092432"/>
          </a:xfrm>
          <a:prstGeom prst="rect">
            <a:avLst/>
          </a:prstGeom>
          <a:noFill/>
          <a:ln w="9525">
            <a:noFill/>
            <a:miter lim="800000"/>
            <a:headEnd/>
            <a:tailEnd/>
          </a:ln>
          <a:effectLst/>
        </p:spPr>
        <p:txBody>
          <a:bodyPr>
            <a:spAutoFit/>
          </a:bodyPr>
          <a:lstStyle/>
          <a:p>
            <a:pPr indent="457200">
              <a:spcBef>
                <a:spcPts val="600"/>
              </a:spcBef>
              <a:defRPr/>
            </a:pP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主量子数</a:t>
            </a:r>
            <a:r>
              <a:rPr kumimoji="1" lang="en-US" altLang="zh-CN" sz="2400" b="1" i="1" dirty="0">
                <a:solidFill>
                  <a:srgbClr val="000000"/>
                </a:solidFill>
                <a:latin typeface="Times New Roman" panose="02020603050405020304" pitchFamily="18" charset="0"/>
                <a:ea typeface="华文仿宋" pitchFamily="2" charset="-122"/>
                <a:cs typeface="Times New Roman" panose="02020603050405020304" pitchFamily="18" charset="0"/>
              </a:rPr>
              <a:t>n</a:t>
            </a: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只能取 </a:t>
            </a:r>
            <a:r>
              <a:rPr kumimoji="1"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1, 2, 3, 4 </a:t>
            </a: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等自然数，故能量只有不连续的几种取值，即能量是量子化的。所以</a:t>
            </a:r>
            <a:r>
              <a:rPr kumimoji="1" lang="en-US" altLang="zh-CN" sz="2400" b="1" i="1" dirty="0">
                <a:solidFill>
                  <a:srgbClr val="000000"/>
                </a:solidFill>
                <a:latin typeface="Times New Roman" panose="02020603050405020304" pitchFamily="18" charset="0"/>
                <a:ea typeface="华文仿宋" pitchFamily="2" charset="-122"/>
                <a:cs typeface="Times New Roman" panose="02020603050405020304" pitchFamily="18" charset="0"/>
              </a:rPr>
              <a:t>n</a:t>
            </a: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称为量子数。</a:t>
            </a:r>
            <a:endParaRPr kumimoji="1"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endParaRPr>
          </a:p>
          <a:p>
            <a:pPr indent="457200">
              <a:spcBef>
                <a:spcPts val="600"/>
              </a:spcBef>
              <a:defRPr/>
            </a:pP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单电子体系，能量完全由</a:t>
            </a:r>
            <a:r>
              <a:rPr kumimoji="1" lang="en-US" altLang="zh-CN" sz="2400" b="1" i="1" dirty="0">
                <a:solidFill>
                  <a:srgbClr val="000000"/>
                </a:solidFill>
                <a:latin typeface="Times New Roman" panose="02020603050405020304" pitchFamily="18" charset="0"/>
                <a:ea typeface="华文仿宋" pitchFamily="2" charset="-122"/>
                <a:cs typeface="Times New Roman" panose="02020603050405020304" pitchFamily="18" charset="0"/>
              </a:rPr>
              <a:t>n</a:t>
            </a: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决定。但是多电子体系的能量，同时要受到</a:t>
            </a:r>
            <a:r>
              <a:rPr kumimoji="1" lang="zh-CN" altLang="en-US" sz="2400" b="1" dirty="0">
                <a:solidFill>
                  <a:srgbClr val="0000FF"/>
                </a:solidFill>
                <a:latin typeface="Times New Roman" panose="02020603050405020304" pitchFamily="18" charset="0"/>
                <a:ea typeface="华文仿宋" pitchFamily="2" charset="-122"/>
                <a:cs typeface="Times New Roman" panose="02020603050405020304" pitchFamily="18" charset="0"/>
              </a:rPr>
              <a:t>其它量子数的影响</a:t>
            </a: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，不完全取决于</a:t>
            </a:r>
            <a:r>
              <a:rPr kumimoji="1" lang="en-US" altLang="zh-CN" sz="2400" b="1" i="1" dirty="0">
                <a:solidFill>
                  <a:srgbClr val="000000"/>
                </a:solidFill>
                <a:latin typeface="Times New Roman" panose="02020603050405020304" pitchFamily="18" charset="0"/>
                <a:ea typeface="华文仿宋" pitchFamily="2" charset="-122"/>
                <a:cs typeface="Times New Roman" panose="02020603050405020304" pitchFamily="18" charset="0"/>
              </a:rPr>
              <a:t>n</a:t>
            </a: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a:t>
            </a:r>
          </a:p>
          <a:p>
            <a:pPr>
              <a:lnSpc>
                <a:spcPct val="130000"/>
              </a:lnSpc>
              <a:defRPr/>
            </a:pPr>
            <a:endPar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endParaRPr>
          </a:p>
        </p:txBody>
      </p:sp>
      <p:sp>
        <p:nvSpPr>
          <p:cNvPr id="1120264" name="Rectangle 8"/>
          <p:cNvSpPr>
            <a:spLocks noChangeArrowheads="1"/>
          </p:cNvSpPr>
          <p:nvPr/>
        </p:nvSpPr>
        <p:spPr bwMode="auto">
          <a:xfrm>
            <a:off x="179388" y="4797425"/>
            <a:ext cx="8785225" cy="561975"/>
          </a:xfrm>
          <a:prstGeom prst="rect">
            <a:avLst/>
          </a:prstGeom>
          <a:noFill/>
          <a:ln w="9525">
            <a:noFill/>
            <a:miter lim="800000"/>
            <a:headEnd/>
            <a:tailEnd/>
          </a:ln>
          <a:effectLst/>
        </p:spPr>
        <p:txBody>
          <a:bodyPr>
            <a:spAutoFit/>
          </a:bodyPr>
          <a:lstStyle/>
          <a:p>
            <a:pPr>
              <a:lnSpc>
                <a:spcPct val="140000"/>
              </a:lnSpc>
              <a:defRPr/>
            </a:pPr>
            <a:r>
              <a:rPr kumimoji="1"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       </a:t>
            </a:r>
            <a:endPar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endParaRPr>
          </a:p>
        </p:txBody>
      </p:sp>
      <p:sp>
        <p:nvSpPr>
          <p:cNvPr id="1120265" name="Rectangle 9"/>
          <p:cNvSpPr>
            <a:spLocks noChangeArrowheads="1"/>
          </p:cNvSpPr>
          <p:nvPr/>
        </p:nvSpPr>
        <p:spPr bwMode="auto">
          <a:xfrm>
            <a:off x="1376065" y="5732463"/>
            <a:ext cx="6364287" cy="457200"/>
          </a:xfrm>
          <a:prstGeom prst="rect">
            <a:avLst/>
          </a:prstGeom>
          <a:noFill/>
          <a:ln w="9525">
            <a:noFill/>
            <a:miter lim="800000"/>
            <a:headEnd/>
            <a:tailEnd/>
          </a:ln>
          <a:effectLst/>
        </p:spPr>
        <p:txBody>
          <a:bodyPr>
            <a:spAutoFit/>
          </a:bodyPr>
          <a:lstStyle/>
          <a:p>
            <a:pPr>
              <a:defRPr/>
            </a:pPr>
            <a:r>
              <a:rPr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E</a:t>
            </a:r>
            <a:r>
              <a:rPr lang="en-US" altLang="zh-CN" sz="2400" b="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en-US" altLang="zh-CN" sz="2400" b="1" i="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&lt;E</a:t>
            </a:r>
            <a:r>
              <a:rPr lang="en-US" altLang="zh-CN" sz="2400" b="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en-US" altLang="zh-CN" sz="2400" b="1" i="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=E</a:t>
            </a:r>
            <a:r>
              <a:rPr lang="en-US" altLang="zh-CN" sz="2400" b="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en-US" altLang="zh-CN" sz="2400" b="1" i="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p</a:t>
            </a:r>
            <a:r>
              <a:rPr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&lt;E</a:t>
            </a:r>
            <a:r>
              <a:rPr lang="en-US" altLang="zh-CN" sz="2400" b="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en-US" altLang="zh-CN" sz="2400" b="1" i="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=E</a:t>
            </a:r>
            <a:r>
              <a:rPr lang="en-US" altLang="zh-CN" sz="2400" b="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en-US" altLang="zh-CN" sz="2400" b="1" i="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p</a:t>
            </a:r>
            <a:r>
              <a:rPr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=E</a:t>
            </a:r>
            <a:r>
              <a:rPr lang="en-US" altLang="zh-CN" sz="2400" b="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en-US" altLang="zh-CN" sz="2400" b="1" i="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&lt;E</a:t>
            </a:r>
            <a:r>
              <a:rPr lang="en-US" altLang="zh-CN" sz="2400" b="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en-US" altLang="zh-CN" sz="2400" b="1" i="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=E</a:t>
            </a:r>
            <a:r>
              <a:rPr lang="en-US" altLang="zh-CN" sz="2400" b="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en-US" altLang="zh-CN" sz="2400" b="1" i="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p</a:t>
            </a:r>
            <a:r>
              <a:rPr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=E</a:t>
            </a:r>
            <a:r>
              <a:rPr lang="en-US" altLang="zh-CN" sz="2400" b="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en-US" altLang="zh-CN" sz="2400" b="1" i="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=E</a:t>
            </a:r>
            <a:r>
              <a:rPr lang="en-US" altLang="zh-CN" sz="2400" b="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en-US" altLang="zh-CN" sz="2400" b="1" i="1"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f </a:t>
            </a:r>
            <a:r>
              <a:rPr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&lt;…</a:t>
            </a:r>
          </a:p>
        </p:txBody>
      </p:sp>
      <p:sp>
        <p:nvSpPr>
          <p:cNvPr id="50183" name="Rectangle 10"/>
          <p:cNvSpPr>
            <a:spLocks noChangeArrowheads="1"/>
          </p:cNvSpPr>
          <p:nvPr/>
        </p:nvSpPr>
        <p:spPr bwMode="auto">
          <a:xfrm>
            <a:off x="0" y="115888"/>
            <a:ext cx="3419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kumimoji="1" lang="en-US" altLang="zh-CN" b="0">
              <a:solidFill>
                <a:srgbClr val="FFFF00"/>
              </a:solidFill>
              <a:latin typeface="Times New Roman" pitchFamily="18" charset="0"/>
              <a:ea typeface="黑体" pitchFamily="49" charset="-122"/>
            </a:endParaRPr>
          </a:p>
        </p:txBody>
      </p:sp>
      <p:sp>
        <p:nvSpPr>
          <p:cNvPr id="50184" name="Rectangle 11"/>
          <p:cNvSpPr>
            <a:spLocks noGrp="1" noChangeArrowheads="1"/>
          </p:cNvSpPr>
          <p:nvPr>
            <p:ph type="title" idx="4294967295"/>
          </p:nvPr>
        </p:nvSpPr>
        <p:spPr>
          <a:xfrm>
            <a:off x="251619" y="315913"/>
            <a:ext cx="6624637"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en-US" altLang="zh-CN" sz="3200" dirty="0"/>
              <a:t> </a:t>
            </a:r>
            <a:r>
              <a:rPr lang="zh-CN" altLang="en-US" sz="3200" dirty="0"/>
              <a:t>现代原子结构理论</a:t>
            </a:r>
          </a:p>
        </p:txBody>
      </p:sp>
    </p:spTree>
  </p:cSld>
  <p:clrMapOvr>
    <a:masterClrMapping/>
  </p:clrMapOvr>
  <p:transition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Rectangle 2"/>
          <p:cNvSpPr>
            <a:spLocks noChangeArrowheads="1"/>
          </p:cNvSpPr>
          <p:nvPr/>
        </p:nvSpPr>
        <p:spPr bwMode="auto">
          <a:xfrm>
            <a:off x="323850" y="981075"/>
            <a:ext cx="8458200" cy="1929374"/>
          </a:xfrm>
          <a:prstGeom prst="rect">
            <a:avLst/>
          </a:prstGeom>
          <a:noFill/>
          <a:ln w="9525">
            <a:noFill/>
            <a:miter lim="800000"/>
            <a:headEnd/>
            <a:tailEnd/>
          </a:ln>
          <a:effectLst/>
        </p:spPr>
        <p:txBody>
          <a:bodyPr>
            <a:spAutoFit/>
          </a:bodyPr>
          <a:lstStyle/>
          <a:p>
            <a:pPr>
              <a:lnSpc>
                <a:spcPct val="130000"/>
              </a:lnSpc>
              <a:defRPr/>
            </a:pPr>
            <a:r>
              <a:rPr lang="en-US" altLang="zh-CN" sz="2800" b="1" dirty="0">
                <a:solidFill>
                  <a:srgbClr val="FF0000"/>
                </a:solidFill>
                <a:latin typeface="Times New Roman" panose="02020603050405020304" pitchFamily="18" charset="0"/>
                <a:ea typeface="+mj-ea"/>
                <a:cs typeface="Times New Roman" panose="02020603050405020304" pitchFamily="18" charset="0"/>
              </a:rPr>
              <a:t>(2) </a:t>
            </a:r>
            <a:r>
              <a:rPr lang="zh-CN" altLang="en-US" sz="2800" b="1" dirty="0">
                <a:solidFill>
                  <a:srgbClr val="FF0000"/>
                </a:solidFill>
                <a:latin typeface="Times New Roman" panose="02020603050405020304" pitchFamily="18" charset="0"/>
                <a:ea typeface="+mj-ea"/>
                <a:cs typeface="Times New Roman" panose="02020603050405020304" pitchFamily="18" charset="0"/>
              </a:rPr>
              <a:t>角量子数 </a:t>
            </a:r>
            <a:r>
              <a:rPr lang="en-US" altLang="zh-CN" sz="2800" b="1" dirty="0">
                <a:solidFill>
                  <a:srgbClr val="FF0000"/>
                </a:solidFill>
                <a:latin typeface="Times New Roman" panose="02020603050405020304" pitchFamily="18" charset="0"/>
                <a:ea typeface="+mj-ea"/>
                <a:cs typeface="Times New Roman" panose="02020603050405020304" pitchFamily="18" charset="0"/>
              </a:rPr>
              <a:t>l</a:t>
            </a:r>
          </a:p>
          <a:p>
            <a:pPr indent="457200">
              <a:lnSpc>
                <a:spcPct val="110000"/>
              </a:lnSpc>
              <a:spcBef>
                <a:spcPts val="600"/>
              </a:spcBef>
              <a:defRPr/>
            </a:pP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取值受主量子数</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n</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的限制，对于确定的主量子数</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n</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，角量子数</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l</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可以为</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0</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1</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2</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3</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4 …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n</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-1)</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，共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n</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a:t>
            </a:r>
            <a:r>
              <a:rPr kumimoji="1" lang="zh-CN"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个取值</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。量子数：</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0</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1</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2</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3</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4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，光谱学上</a:t>
            </a:r>
            <a:r>
              <a:rPr kumimoji="1" lang="zh-CN"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依次用表示</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s</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p</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d</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f</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zh-CN" altLang="en-US"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g</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endPar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endParaRPr>
          </a:p>
        </p:txBody>
      </p:sp>
      <p:sp>
        <p:nvSpPr>
          <p:cNvPr id="51203" name="Rectangle 3"/>
          <p:cNvSpPr>
            <a:spLocks noChangeArrowheads="1"/>
          </p:cNvSpPr>
          <p:nvPr/>
        </p:nvSpPr>
        <p:spPr bwMode="auto">
          <a:xfrm>
            <a:off x="0" y="0"/>
            <a:ext cx="2771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kumimoji="1" lang="en-US" altLang="zh-CN" b="0">
              <a:solidFill>
                <a:srgbClr val="FFFF00"/>
              </a:solidFill>
              <a:latin typeface="Times New Roman" pitchFamily="18" charset="0"/>
              <a:ea typeface="黑体" pitchFamily="49" charset="-122"/>
            </a:endParaRPr>
          </a:p>
        </p:txBody>
      </p:sp>
      <p:sp>
        <p:nvSpPr>
          <p:cNvPr id="1116164" name="Rectangle 4"/>
          <p:cNvSpPr>
            <a:spLocks noChangeArrowheads="1"/>
          </p:cNvSpPr>
          <p:nvPr/>
        </p:nvSpPr>
        <p:spPr bwMode="auto">
          <a:xfrm>
            <a:off x="323850" y="3204369"/>
            <a:ext cx="8610600" cy="2528887"/>
          </a:xfrm>
          <a:prstGeom prst="rect">
            <a:avLst/>
          </a:prstGeom>
          <a:noFill/>
          <a:ln w="9525">
            <a:noFill/>
            <a:miter lim="800000"/>
            <a:headEnd/>
            <a:tailEnd/>
          </a:ln>
          <a:effectLst/>
        </p:spPr>
        <p:txBody>
          <a:bodyPr>
            <a:spAutoFit/>
          </a:bodyPr>
          <a:lstStyle/>
          <a:p>
            <a:pPr>
              <a:lnSpc>
                <a:spcPct val="110000"/>
              </a:lnSpc>
              <a:defRPr/>
            </a:pPr>
            <a:r>
              <a:rPr kumimoji="1" lang="zh-CN" altLang="en-US" sz="2200" b="1" dirty="0">
                <a:solidFill>
                  <a:srgbClr val="000000"/>
                </a:solidFill>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意义：角量子数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l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决定</a:t>
            </a:r>
            <a:r>
              <a:rPr kumimoji="1" lang="zh-CN" altLang="en-US" sz="2400" b="1" dirty="0">
                <a:solidFill>
                  <a:srgbClr val="0000FF"/>
                </a:solidFill>
                <a:latin typeface="Times New Roman" panose="02020603050405020304" pitchFamily="18" charset="0"/>
                <a:ea typeface="华文仿宋" pitchFamily="2" charset="-122"/>
                <a:cs typeface="Times New Roman" pitchFamily="18" charset="0"/>
              </a:rPr>
              <a:t>原子轨道的形状</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。例如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n</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 4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时，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l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有 </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4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种取值，就是说核外第四层有</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4 </a:t>
            </a: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cs typeface="Times New Roman" pitchFamily="18" charset="0"/>
              </a:rPr>
              <a:t>种形状不同的原子轨道：</a:t>
            </a:r>
          </a:p>
          <a:p>
            <a:pPr>
              <a:lnSpc>
                <a:spcPct val="110000"/>
              </a:lnSpc>
              <a:defRPr/>
            </a:pP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cs typeface="Times New Roman" pitchFamily="18" charset="0"/>
              </a:rPr>
              <a:t>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l </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0---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s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轨道</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形状为球形</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-------- 4</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s </a:t>
            </a: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cs typeface="Times New Roman" pitchFamily="18" charset="0"/>
              </a:rPr>
              <a:t>轨道；</a:t>
            </a:r>
          </a:p>
          <a:p>
            <a:pPr>
              <a:lnSpc>
                <a:spcPct val="110000"/>
              </a:lnSpc>
              <a:defRPr/>
            </a:pP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cs typeface="Times New Roman" pitchFamily="18" charset="0"/>
              </a:rPr>
              <a:t>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l </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1---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p</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轨道</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形状为哑铃形</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---- 4</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p </a:t>
            </a: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cs typeface="Times New Roman" pitchFamily="18" charset="0"/>
              </a:rPr>
              <a:t>轨道；</a:t>
            </a:r>
          </a:p>
          <a:p>
            <a:pPr>
              <a:lnSpc>
                <a:spcPct val="110000"/>
              </a:lnSpc>
              <a:defRPr/>
            </a:pP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cs typeface="Times New Roman" pitchFamily="18" charset="0"/>
              </a:rPr>
              <a:t>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l </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2---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d</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轨道</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形状为花瓣形</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---- 4</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d</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a:t>
            </a: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cs typeface="Times New Roman" pitchFamily="18" charset="0"/>
              </a:rPr>
              <a:t>轨道；</a:t>
            </a:r>
          </a:p>
          <a:p>
            <a:pPr>
              <a:lnSpc>
                <a:spcPct val="110000"/>
              </a:lnSpc>
              <a:defRPr/>
            </a:pPr>
            <a:r>
              <a:rPr kumimoji="1" lang="zh-CN" altLang="en-US" sz="2400" b="1" dirty="0">
                <a:solidFill>
                  <a:srgbClr val="000000"/>
                </a:solidFill>
                <a:effectLst>
                  <a:outerShdw blurRad="38100" dist="38100" dir="2700000" algn="tl">
                    <a:srgbClr val="FFFFFF"/>
                  </a:outerShdw>
                </a:effectLst>
                <a:latin typeface="Times New Roman" pitchFamily="18" charset="0"/>
                <a:ea typeface="华文仿宋" pitchFamily="2" charset="-122"/>
                <a:cs typeface="Times New Roman" pitchFamily="18" charset="0"/>
              </a:rPr>
              <a:t>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l </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3--- </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f</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轨道</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形状更复杂</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------- 4</a:t>
            </a:r>
            <a:r>
              <a:rPr kumimoji="1" lang="en-US" altLang="zh-CN" sz="24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f  </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itchFamily="18" charset="0"/>
              </a:rPr>
              <a:t>轨道。</a:t>
            </a:r>
          </a:p>
        </p:txBody>
      </p:sp>
      <p:sp>
        <p:nvSpPr>
          <p:cNvPr id="1116165" name="Rectangle 5"/>
          <p:cNvSpPr>
            <a:spLocks noChangeArrowheads="1"/>
          </p:cNvSpPr>
          <p:nvPr/>
        </p:nvSpPr>
        <p:spPr bwMode="auto">
          <a:xfrm>
            <a:off x="457200" y="5661025"/>
            <a:ext cx="8686800" cy="973138"/>
          </a:xfrm>
          <a:prstGeom prst="rect">
            <a:avLst/>
          </a:prstGeom>
          <a:noFill/>
          <a:ln w="9525">
            <a:noFill/>
            <a:miter lim="800000"/>
            <a:headEnd/>
            <a:tailEnd/>
          </a:ln>
          <a:effectLst/>
        </p:spPr>
        <p:txBody>
          <a:bodyPr>
            <a:spAutoFit/>
          </a:bodyPr>
          <a:lstStyle/>
          <a:p>
            <a:pPr>
              <a:lnSpc>
                <a:spcPct val="130000"/>
              </a:lnSpc>
              <a:defRPr/>
            </a:pPr>
            <a:r>
              <a:rPr kumimoji="1" lang="zh-CN" altLang="en-US" sz="2200" b="1" dirty="0">
                <a:solidFill>
                  <a:srgbClr val="000000"/>
                </a:solidFill>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      </a:t>
            </a:r>
            <a:r>
              <a:rPr kumimoji="1" lang="zh-CN" altLang="en-US" sz="22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由此可知，在第四层上，共有</a:t>
            </a:r>
            <a:r>
              <a:rPr kumimoji="1" lang="en-US" altLang="zh-CN" sz="22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4 </a:t>
            </a:r>
            <a:r>
              <a:rPr kumimoji="1" lang="zh-CN" altLang="en-US" sz="22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种不同形状的轨道。同层中</a:t>
            </a:r>
            <a:r>
              <a:rPr kumimoji="1" lang="en-US" altLang="zh-CN" sz="22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a:t>
            </a:r>
            <a:r>
              <a:rPr kumimoji="1" lang="zh-CN" altLang="en-US" sz="22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即</a:t>
            </a:r>
            <a:r>
              <a:rPr kumimoji="1" lang="en-US" altLang="zh-CN" sz="2200" b="1" i="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n</a:t>
            </a:r>
            <a:r>
              <a:rPr kumimoji="1" lang="en-US" altLang="zh-CN" sz="22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 </a:t>
            </a:r>
            <a:r>
              <a:rPr kumimoji="1" lang="zh-CN" altLang="en-US" sz="22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相同</a:t>
            </a:r>
            <a:r>
              <a:rPr kumimoji="1" lang="en-US" altLang="zh-CN" sz="22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 </a:t>
            </a:r>
            <a:r>
              <a:rPr kumimoji="1" lang="zh-CN" altLang="en-US" sz="22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不同形状的轨道称为亚层，就是说核外第四层有 </a:t>
            </a:r>
            <a:r>
              <a:rPr kumimoji="1" lang="en-US" altLang="zh-CN" sz="22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4 </a:t>
            </a:r>
            <a:r>
              <a:rPr kumimoji="1" lang="zh-CN" altLang="en-US" sz="22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个亚层。</a:t>
            </a:r>
          </a:p>
        </p:txBody>
      </p:sp>
      <p:sp>
        <p:nvSpPr>
          <p:cNvPr id="51206" name="Rectangle 6"/>
          <p:cNvSpPr>
            <a:spLocks noGrp="1" noChangeArrowheads="1"/>
          </p:cNvSpPr>
          <p:nvPr>
            <p:ph type="title" idx="4294967295"/>
          </p:nvPr>
        </p:nvSpPr>
        <p:spPr>
          <a:xfrm>
            <a:off x="243681" y="315913"/>
            <a:ext cx="663257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Tree>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Rectangle 2"/>
          <p:cNvSpPr>
            <a:spLocks noChangeArrowheads="1"/>
          </p:cNvSpPr>
          <p:nvPr/>
        </p:nvSpPr>
        <p:spPr bwMode="auto">
          <a:xfrm>
            <a:off x="323850" y="1557338"/>
            <a:ext cx="8640638" cy="4233862"/>
          </a:xfrm>
          <a:prstGeom prst="rect">
            <a:avLst/>
          </a:prstGeom>
          <a:noFill/>
          <a:ln w="9525">
            <a:noFill/>
            <a:miter lim="800000"/>
            <a:headEnd/>
            <a:tailEnd/>
          </a:ln>
          <a:effectLst/>
        </p:spPr>
        <p:txBody>
          <a:bodyPr wrap="square">
            <a:spAutoFit/>
          </a:bodyPr>
          <a:lstStyle/>
          <a:p>
            <a:pPr indent="457200">
              <a:lnSpc>
                <a:spcPct val="120000"/>
              </a:lnSpc>
              <a:spcBef>
                <a:spcPts val="600"/>
              </a:spcBef>
              <a:buClr>
                <a:schemeClr val="hlink"/>
              </a:buClr>
              <a:buSzPct val="65000"/>
              <a:buFont typeface="Wingdings" pitchFamily="2" charset="2"/>
              <a:buNone/>
              <a:defRPr/>
            </a:pPr>
            <a:r>
              <a:rPr kumimoji="1" lang="en-US" altLang="zh-CN" sz="2400" b="1" i="1" dirty="0">
                <a:latin typeface="Times New Roman" panose="02020603050405020304" pitchFamily="18" charset="0"/>
                <a:ea typeface="华文仿宋" pitchFamily="2" charset="-122"/>
                <a:cs typeface="Times New Roman" pitchFamily="18" charset="0"/>
              </a:rPr>
              <a:t>m</a:t>
            </a:r>
            <a:r>
              <a:rPr kumimoji="1" lang="zh-CN" altLang="en-US" sz="2400" b="1" dirty="0">
                <a:latin typeface="Times New Roman" panose="02020603050405020304" pitchFamily="18" charset="0"/>
                <a:ea typeface="华文仿宋" pitchFamily="2" charset="-122"/>
                <a:cs typeface="Times New Roman" pitchFamily="18" charset="0"/>
              </a:rPr>
              <a:t>决定</a:t>
            </a:r>
            <a:r>
              <a:rPr kumimoji="1" lang="zh-CN" altLang="en-US" sz="2400" b="1" dirty="0">
                <a:solidFill>
                  <a:srgbClr val="FF0000"/>
                </a:solidFill>
                <a:latin typeface="Times New Roman" panose="02020603050405020304" pitchFamily="18" charset="0"/>
                <a:ea typeface="华文仿宋" pitchFamily="2" charset="-122"/>
                <a:cs typeface="Times New Roman" pitchFamily="18" charset="0"/>
              </a:rPr>
              <a:t>原子轨道的空间取向</a:t>
            </a:r>
            <a:r>
              <a:rPr kumimoji="1" lang="zh-CN" altLang="en-US" sz="2400" b="1" dirty="0">
                <a:latin typeface="Times New Roman" panose="02020603050405020304" pitchFamily="18" charset="0"/>
                <a:ea typeface="华文仿宋" pitchFamily="2" charset="-122"/>
                <a:cs typeface="Times New Roman" pitchFamily="18" charset="0"/>
              </a:rPr>
              <a:t>。取值受角量子数 </a:t>
            </a:r>
            <a:r>
              <a:rPr kumimoji="1" lang="en-US" altLang="zh-CN" sz="2400" b="1" i="1" dirty="0">
                <a:latin typeface="Times New Roman" panose="02020603050405020304" pitchFamily="18" charset="0"/>
                <a:ea typeface="华文仿宋" pitchFamily="2" charset="-122"/>
                <a:cs typeface="Times New Roman" pitchFamily="18" charset="0"/>
              </a:rPr>
              <a:t>l</a:t>
            </a:r>
            <a:r>
              <a:rPr kumimoji="1" lang="en-US" altLang="zh-CN" sz="2400" b="1" dirty="0">
                <a:latin typeface="Times New Roman" panose="02020603050405020304" pitchFamily="18" charset="0"/>
                <a:ea typeface="华文仿宋" pitchFamily="2" charset="-122"/>
                <a:cs typeface="Times New Roman" pitchFamily="18" charset="0"/>
              </a:rPr>
              <a:t> </a:t>
            </a:r>
            <a:r>
              <a:rPr kumimoji="1" lang="zh-CN" altLang="en-US" sz="2400" b="1" dirty="0">
                <a:latin typeface="Times New Roman" panose="02020603050405020304" pitchFamily="18" charset="0"/>
                <a:ea typeface="华文仿宋" pitchFamily="2" charset="-122"/>
                <a:cs typeface="Times New Roman" pitchFamily="18" charset="0"/>
              </a:rPr>
              <a:t>影响，对于给定的</a:t>
            </a:r>
            <a:r>
              <a:rPr kumimoji="1" lang="en-US" altLang="zh-CN" sz="2400" b="1" i="1" dirty="0">
                <a:latin typeface="Times New Roman" panose="02020603050405020304" pitchFamily="18" charset="0"/>
                <a:ea typeface="华文仿宋" pitchFamily="2" charset="-122"/>
                <a:cs typeface="Times New Roman" pitchFamily="18" charset="0"/>
              </a:rPr>
              <a:t>l</a:t>
            </a:r>
            <a:r>
              <a:rPr kumimoji="1" lang="zh-CN" altLang="en-US" sz="2400" b="1" dirty="0">
                <a:latin typeface="Times New Roman" panose="02020603050405020304" pitchFamily="18" charset="0"/>
                <a:ea typeface="华文仿宋" pitchFamily="2" charset="-122"/>
                <a:cs typeface="Times New Roman" pitchFamily="18" charset="0"/>
              </a:rPr>
              <a:t>，</a:t>
            </a:r>
            <a:r>
              <a:rPr kumimoji="1" lang="en-US" altLang="zh-CN" sz="2400" b="1" i="1" dirty="0">
                <a:latin typeface="Times New Roman" panose="02020603050405020304" pitchFamily="18" charset="0"/>
                <a:ea typeface="华文仿宋" pitchFamily="2" charset="-122"/>
                <a:cs typeface="Times New Roman" pitchFamily="18" charset="0"/>
              </a:rPr>
              <a:t>m</a:t>
            </a:r>
            <a:r>
              <a:rPr kumimoji="1" lang="zh-CN" altLang="en-US" sz="2400" b="1" dirty="0">
                <a:latin typeface="Times New Roman" panose="02020603050405020304" pitchFamily="18" charset="0"/>
                <a:ea typeface="华文仿宋" pitchFamily="2" charset="-122"/>
                <a:cs typeface="Times New Roman" pitchFamily="18" charset="0"/>
              </a:rPr>
              <a:t>可取</a:t>
            </a:r>
            <a:r>
              <a:rPr kumimoji="1" lang="en-US" altLang="zh-CN" sz="2400" b="1" dirty="0">
                <a:latin typeface="Times New Roman" panose="02020603050405020304" pitchFamily="18" charset="0"/>
                <a:ea typeface="华文仿宋" pitchFamily="2" charset="-122"/>
                <a:cs typeface="Times New Roman" pitchFamily="18" charset="0"/>
              </a:rPr>
              <a:t>: 0</a:t>
            </a:r>
            <a:r>
              <a:rPr kumimoji="1" lang="zh-CN" altLang="en-US" sz="2400" b="1" dirty="0">
                <a:latin typeface="Times New Roman" panose="02020603050405020304" pitchFamily="18" charset="0"/>
                <a:ea typeface="华文仿宋" pitchFamily="2" charset="-122"/>
                <a:cs typeface="Times New Roman" pitchFamily="18" charset="0"/>
              </a:rPr>
              <a:t>，</a:t>
            </a:r>
            <a:r>
              <a:rPr kumimoji="1" lang="zh-CN" altLang="en-US" sz="2400" b="1" dirty="0">
                <a:latin typeface="Times New Roman" panose="02020603050405020304" pitchFamily="18" charset="0"/>
                <a:ea typeface="华文仿宋" pitchFamily="2" charset="-122"/>
                <a:cs typeface="Times New Roman" pitchFamily="18" charset="0"/>
                <a:sym typeface="Symbol" pitchFamily="18" charset="2"/>
              </a:rPr>
              <a:t></a:t>
            </a:r>
            <a:r>
              <a:rPr kumimoji="1" lang="en-US" altLang="zh-CN" sz="2400" b="1" dirty="0">
                <a:latin typeface="Times New Roman" panose="02020603050405020304" pitchFamily="18" charset="0"/>
                <a:ea typeface="华文仿宋" pitchFamily="2" charset="-122"/>
                <a:cs typeface="Times New Roman" pitchFamily="18" charset="0"/>
                <a:sym typeface="Symbol" pitchFamily="18" charset="2"/>
              </a:rPr>
              <a:t>1</a:t>
            </a:r>
            <a:r>
              <a:rPr kumimoji="1" lang="zh-CN" altLang="en-US" sz="2400" b="1" dirty="0">
                <a:latin typeface="Times New Roman" panose="02020603050405020304" pitchFamily="18" charset="0"/>
                <a:ea typeface="华文仿宋" pitchFamily="2" charset="-122"/>
                <a:cs typeface="Times New Roman" pitchFamily="18" charset="0"/>
                <a:sym typeface="Symbol" pitchFamily="18" charset="2"/>
              </a:rPr>
              <a:t>，</a:t>
            </a:r>
            <a:r>
              <a:rPr kumimoji="1" lang="en-US" altLang="zh-CN" sz="2400" b="1" dirty="0">
                <a:latin typeface="Times New Roman" panose="02020603050405020304" pitchFamily="18" charset="0"/>
                <a:ea typeface="华文仿宋" pitchFamily="2" charset="-122"/>
                <a:cs typeface="Times New Roman" pitchFamily="18" charset="0"/>
                <a:sym typeface="Symbol" pitchFamily="18" charset="2"/>
              </a:rPr>
              <a:t>2</a:t>
            </a:r>
            <a:r>
              <a:rPr kumimoji="1" lang="zh-CN" altLang="en-US" sz="2400" b="1" dirty="0">
                <a:latin typeface="Times New Roman" panose="02020603050405020304" pitchFamily="18" charset="0"/>
                <a:ea typeface="华文仿宋" pitchFamily="2" charset="-122"/>
                <a:cs typeface="Times New Roman" pitchFamily="18" charset="0"/>
                <a:sym typeface="Symbol" pitchFamily="18" charset="2"/>
              </a:rPr>
              <a:t>，</a:t>
            </a:r>
            <a:r>
              <a:rPr kumimoji="1" lang="en-US" altLang="zh-CN" sz="2400" b="1" dirty="0">
                <a:latin typeface="Times New Roman" panose="02020603050405020304" pitchFamily="18" charset="0"/>
                <a:ea typeface="华文仿宋" pitchFamily="2" charset="-122"/>
                <a:cs typeface="Times New Roman" pitchFamily="18" charset="0"/>
                <a:sym typeface="Symbol" pitchFamily="18" charset="2"/>
              </a:rPr>
              <a:t>3</a:t>
            </a:r>
            <a:r>
              <a:rPr kumimoji="1" lang="zh-CN" altLang="en-US" sz="2400" b="1" dirty="0">
                <a:latin typeface="Times New Roman" panose="02020603050405020304" pitchFamily="18" charset="0"/>
                <a:ea typeface="华文仿宋" pitchFamily="2" charset="-122"/>
                <a:cs typeface="Times New Roman" pitchFamily="18" charset="0"/>
                <a:sym typeface="Symbol" pitchFamily="18" charset="2"/>
              </a:rPr>
              <a:t>，</a:t>
            </a:r>
            <a:r>
              <a:rPr kumimoji="1" lang="en-US" altLang="zh-CN" sz="2400" b="1" dirty="0">
                <a:latin typeface="Times New Roman" panose="02020603050405020304" pitchFamily="18" charset="0"/>
                <a:ea typeface="华文仿宋" pitchFamily="2" charset="-122"/>
                <a:cs typeface="Times New Roman" pitchFamily="18" charset="0"/>
                <a:sym typeface="Symbol" pitchFamily="18" charset="2"/>
              </a:rPr>
              <a:t>… …</a:t>
            </a:r>
            <a:r>
              <a:rPr kumimoji="1" lang="zh-CN" altLang="en-US" sz="2400" b="1" dirty="0">
                <a:latin typeface="Times New Roman" panose="02020603050405020304" pitchFamily="18" charset="0"/>
                <a:ea typeface="华文仿宋" pitchFamily="2" charset="-122"/>
                <a:cs typeface="Times New Roman" pitchFamily="18" charset="0"/>
                <a:sym typeface="Symbol" pitchFamily="18" charset="2"/>
              </a:rPr>
              <a:t>，</a:t>
            </a:r>
            <a:r>
              <a:rPr kumimoji="1" lang="en-US" altLang="zh-CN" sz="2400" b="1" i="1" dirty="0">
                <a:latin typeface="Times New Roman" panose="02020603050405020304" pitchFamily="18" charset="0"/>
                <a:ea typeface="华文仿宋" pitchFamily="2" charset="-122"/>
                <a:cs typeface="Times New Roman" pitchFamily="18" charset="0"/>
                <a:sym typeface="Symbol" pitchFamily="18" charset="2"/>
              </a:rPr>
              <a:t>l </a:t>
            </a:r>
            <a:r>
              <a:rPr kumimoji="1" lang="zh-CN" altLang="en-US" sz="2400" b="1" dirty="0">
                <a:latin typeface="Times New Roman" panose="02020603050405020304" pitchFamily="18" charset="0"/>
                <a:ea typeface="华文仿宋" pitchFamily="2" charset="-122"/>
                <a:cs typeface="Times New Roman" pitchFamily="18" charset="0"/>
                <a:sym typeface="Symbol" pitchFamily="18" charset="2"/>
              </a:rPr>
              <a:t>。</a:t>
            </a:r>
            <a:r>
              <a:rPr kumimoji="1" lang="zh-CN" altLang="en-US" sz="2400" b="1" dirty="0">
                <a:latin typeface="Times New Roman" panose="02020603050405020304" pitchFamily="18" charset="0"/>
                <a:ea typeface="华文仿宋" pitchFamily="2" charset="-122"/>
                <a:cs typeface="Times New Roman" pitchFamily="18" charset="0"/>
              </a:rPr>
              <a:t>若 </a:t>
            </a:r>
            <a:r>
              <a:rPr kumimoji="1" lang="en-US" altLang="zh-CN" sz="2400" b="1" i="1" dirty="0">
                <a:latin typeface="Times New Roman" panose="02020603050405020304" pitchFamily="18" charset="0"/>
                <a:ea typeface="华文仿宋" pitchFamily="2" charset="-122"/>
                <a:cs typeface="Times New Roman" pitchFamily="18" charset="0"/>
              </a:rPr>
              <a:t>l</a:t>
            </a:r>
            <a:r>
              <a:rPr kumimoji="1" lang="en-US" altLang="zh-CN" sz="2400" b="1" dirty="0">
                <a:latin typeface="Times New Roman" panose="02020603050405020304" pitchFamily="18" charset="0"/>
                <a:ea typeface="华文仿宋" pitchFamily="2" charset="-122"/>
                <a:cs typeface="Times New Roman" pitchFamily="18" charset="0"/>
              </a:rPr>
              <a:t> =  3</a:t>
            </a:r>
            <a:r>
              <a:rPr kumimoji="1" lang="zh-CN" altLang="en-US" sz="2400" b="1" dirty="0">
                <a:latin typeface="Times New Roman" panose="02020603050405020304" pitchFamily="18" charset="0"/>
                <a:ea typeface="华文仿宋" pitchFamily="2" charset="-122"/>
                <a:cs typeface="Times New Roman" pitchFamily="18" charset="0"/>
              </a:rPr>
              <a:t>，则</a:t>
            </a:r>
            <a:r>
              <a:rPr kumimoji="1" lang="en-US" altLang="zh-CN" sz="2400" b="1" i="1" dirty="0">
                <a:latin typeface="Times New Roman" panose="02020603050405020304" pitchFamily="18" charset="0"/>
                <a:ea typeface="华文仿宋" pitchFamily="2" charset="-122"/>
                <a:cs typeface="Times New Roman" pitchFamily="18" charset="0"/>
              </a:rPr>
              <a:t>m </a:t>
            </a:r>
            <a:r>
              <a:rPr kumimoji="1" lang="en-US" altLang="zh-CN" sz="2400" b="1" dirty="0">
                <a:latin typeface="Times New Roman" panose="02020603050405020304" pitchFamily="18" charset="0"/>
                <a:ea typeface="华文仿宋" pitchFamily="2" charset="-122"/>
                <a:cs typeface="Times New Roman" pitchFamily="18" charset="0"/>
              </a:rPr>
              <a:t>= 0</a:t>
            </a:r>
            <a:r>
              <a:rPr kumimoji="1" lang="zh-CN" altLang="en-US" sz="2400" b="1" dirty="0">
                <a:latin typeface="Times New Roman" panose="02020603050405020304" pitchFamily="18" charset="0"/>
                <a:ea typeface="华文仿宋" pitchFamily="2" charset="-122"/>
                <a:cs typeface="Times New Roman" pitchFamily="18" charset="0"/>
              </a:rPr>
              <a:t>，</a:t>
            </a:r>
            <a:r>
              <a:rPr kumimoji="1" lang="zh-CN" altLang="en-US" sz="2400" b="1" dirty="0">
                <a:latin typeface="Times New Roman" panose="02020603050405020304" pitchFamily="18" charset="0"/>
                <a:ea typeface="华文仿宋" pitchFamily="2" charset="-122"/>
                <a:cs typeface="Times New Roman" pitchFamily="18" charset="0"/>
                <a:sym typeface="Symbol" pitchFamily="18" charset="2"/>
              </a:rPr>
              <a:t></a:t>
            </a:r>
            <a:r>
              <a:rPr kumimoji="1" lang="en-US" altLang="zh-CN" sz="2400" b="1" dirty="0">
                <a:latin typeface="Times New Roman" panose="02020603050405020304" pitchFamily="18" charset="0"/>
                <a:ea typeface="华文仿宋" pitchFamily="2" charset="-122"/>
                <a:cs typeface="Times New Roman" pitchFamily="18" charset="0"/>
                <a:sym typeface="Symbol" pitchFamily="18" charset="2"/>
              </a:rPr>
              <a:t>1</a:t>
            </a:r>
            <a:r>
              <a:rPr kumimoji="1" lang="zh-CN" altLang="en-US" sz="2400" b="1" dirty="0">
                <a:latin typeface="Times New Roman" panose="02020603050405020304" pitchFamily="18" charset="0"/>
                <a:ea typeface="华文仿宋" pitchFamily="2" charset="-122"/>
                <a:cs typeface="Times New Roman" pitchFamily="18" charset="0"/>
                <a:sym typeface="Symbol" pitchFamily="18" charset="2"/>
              </a:rPr>
              <a:t>， </a:t>
            </a:r>
            <a:r>
              <a:rPr kumimoji="1" lang="en-US" altLang="zh-CN" sz="2400" b="1" dirty="0">
                <a:latin typeface="Times New Roman" panose="02020603050405020304" pitchFamily="18" charset="0"/>
                <a:ea typeface="华文仿宋" pitchFamily="2" charset="-122"/>
                <a:cs typeface="Times New Roman" pitchFamily="18" charset="0"/>
                <a:sym typeface="Symbol" pitchFamily="18" charset="2"/>
              </a:rPr>
              <a:t>2</a:t>
            </a:r>
            <a:r>
              <a:rPr kumimoji="1" lang="zh-CN" altLang="en-US" sz="2400" b="1" dirty="0">
                <a:latin typeface="Times New Roman" panose="02020603050405020304" pitchFamily="18" charset="0"/>
                <a:ea typeface="华文仿宋" pitchFamily="2" charset="-122"/>
                <a:cs typeface="Times New Roman" pitchFamily="18" charset="0"/>
                <a:sym typeface="Symbol" pitchFamily="18" charset="2"/>
              </a:rPr>
              <a:t>，</a:t>
            </a:r>
            <a:r>
              <a:rPr kumimoji="1" lang="en-US" altLang="zh-CN" sz="2400" b="1" dirty="0">
                <a:latin typeface="Times New Roman" panose="02020603050405020304" pitchFamily="18" charset="0"/>
                <a:ea typeface="华文仿宋" pitchFamily="2" charset="-122"/>
                <a:cs typeface="Times New Roman" pitchFamily="18" charset="0"/>
                <a:sym typeface="Symbol" pitchFamily="18" charset="2"/>
              </a:rPr>
              <a:t>3</a:t>
            </a:r>
            <a:r>
              <a:rPr kumimoji="1" lang="zh-CN" altLang="en-US" sz="2400" b="1" dirty="0">
                <a:latin typeface="Times New Roman" panose="02020603050405020304" pitchFamily="18" charset="0"/>
                <a:ea typeface="华文仿宋" pitchFamily="2" charset="-122"/>
                <a:cs typeface="Times New Roman" pitchFamily="18" charset="0"/>
                <a:sym typeface="Symbol" pitchFamily="18" charset="2"/>
              </a:rPr>
              <a:t>，共</a:t>
            </a:r>
            <a:r>
              <a:rPr kumimoji="1" lang="en-US" altLang="zh-CN" sz="2400" b="1" dirty="0">
                <a:latin typeface="Times New Roman" panose="02020603050405020304" pitchFamily="18" charset="0"/>
                <a:ea typeface="华文仿宋" pitchFamily="2" charset="-122"/>
                <a:cs typeface="Times New Roman" pitchFamily="18" charset="0"/>
                <a:sym typeface="Symbol" pitchFamily="18" charset="2"/>
              </a:rPr>
              <a:t>7</a:t>
            </a:r>
            <a:r>
              <a:rPr kumimoji="1" lang="zh-CN" altLang="en-US" sz="2400" b="1" dirty="0">
                <a:latin typeface="Times New Roman" panose="02020603050405020304" pitchFamily="18" charset="0"/>
                <a:ea typeface="华文仿宋" pitchFamily="2" charset="-122"/>
                <a:cs typeface="Times New Roman" pitchFamily="18" charset="0"/>
                <a:sym typeface="Symbol" pitchFamily="18" charset="2"/>
              </a:rPr>
              <a:t>个值。</a:t>
            </a:r>
            <a:endParaRPr kumimoji="1" lang="en-US" altLang="zh-CN" sz="2400" b="1" dirty="0">
              <a:latin typeface="Times New Roman" panose="02020603050405020304" pitchFamily="18" charset="0"/>
              <a:ea typeface="华文仿宋" pitchFamily="2" charset="-122"/>
              <a:cs typeface="Times New Roman" pitchFamily="18" charset="0"/>
              <a:sym typeface="Symbol" pitchFamily="18" charset="2"/>
            </a:endParaRPr>
          </a:p>
          <a:p>
            <a:pPr indent="457200">
              <a:lnSpc>
                <a:spcPct val="120000"/>
              </a:lnSpc>
              <a:spcBef>
                <a:spcPts val="600"/>
              </a:spcBef>
              <a:buClr>
                <a:schemeClr val="hlink"/>
              </a:buClr>
              <a:buSzPct val="65000"/>
              <a:buFont typeface="Wingdings" pitchFamily="2" charset="2"/>
              <a:buNone/>
              <a:defRPr/>
            </a:pPr>
            <a:r>
              <a:rPr kumimoji="1" lang="en-US" altLang="zh-CN" sz="2400" b="1" i="1" dirty="0">
                <a:latin typeface="Times New Roman" panose="02020603050405020304" pitchFamily="18" charset="0"/>
                <a:ea typeface="华文仿宋" pitchFamily="2" charset="-122"/>
                <a:cs typeface="Times New Roman" pitchFamily="18" charset="0"/>
              </a:rPr>
              <a:t>n</a:t>
            </a:r>
            <a:r>
              <a:rPr kumimoji="1" lang="zh-CN" altLang="en-US" sz="2400" b="1" dirty="0">
                <a:latin typeface="Times New Roman" panose="02020603050405020304" pitchFamily="18" charset="0"/>
                <a:ea typeface="华文仿宋" pitchFamily="2" charset="-122"/>
                <a:cs typeface="Times New Roman" pitchFamily="18" charset="0"/>
              </a:rPr>
              <a:t>和</a:t>
            </a:r>
            <a:r>
              <a:rPr kumimoji="1" lang="en-US" altLang="zh-CN" sz="2400" b="1" i="1" dirty="0">
                <a:latin typeface="Times New Roman" panose="02020603050405020304" pitchFamily="18" charset="0"/>
                <a:ea typeface="华文仿宋" pitchFamily="2" charset="-122"/>
                <a:cs typeface="Times New Roman" pitchFamily="18" charset="0"/>
              </a:rPr>
              <a:t>l</a:t>
            </a:r>
            <a:r>
              <a:rPr kumimoji="1" lang="en-US" altLang="zh-CN" sz="2400" b="1" dirty="0">
                <a:latin typeface="Times New Roman" panose="02020603050405020304" pitchFamily="18" charset="0"/>
                <a:ea typeface="华文仿宋" pitchFamily="2" charset="-122"/>
                <a:cs typeface="Times New Roman" pitchFamily="18" charset="0"/>
              </a:rPr>
              <a:t> </a:t>
            </a:r>
            <a:r>
              <a:rPr kumimoji="1" lang="zh-CN" altLang="en-US" sz="2400" b="1" dirty="0">
                <a:latin typeface="Times New Roman" panose="02020603050405020304" pitchFamily="18" charset="0"/>
                <a:ea typeface="华文仿宋" pitchFamily="2" charset="-122"/>
                <a:cs typeface="Times New Roman" pitchFamily="18" charset="0"/>
              </a:rPr>
              <a:t>一定的轨道，如</a:t>
            </a:r>
            <a:r>
              <a:rPr kumimoji="1" lang="en-US" altLang="zh-CN" sz="2400" b="1" dirty="0">
                <a:latin typeface="Times New Roman" panose="02020603050405020304" pitchFamily="18" charset="0"/>
                <a:ea typeface="华文仿宋" pitchFamily="2" charset="-122"/>
                <a:cs typeface="Times New Roman" pitchFamily="18" charset="0"/>
              </a:rPr>
              <a:t>2</a:t>
            </a:r>
            <a:r>
              <a:rPr kumimoji="1" lang="en-US" altLang="zh-CN" sz="2400" b="1" i="1" dirty="0">
                <a:latin typeface="Times New Roman" panose="02020603050405020304" pitchFamily="18" charset="0"/>
                <a:ea typeface="华文仿宋" pitchFamily="2" charset="-122"/>
                <a:cs typeface="Times New Roman" pitchFamily="18" charset="0"/>
              </a:rPr>
              <a:t>p</a:t>
            </a:r>
            <a:r>
              <a:rPr kumimoji="1" lang="zh-CN" altLang="zh-CN" sz="2400" b="1" dirty="0">
                <a:latin typeface="Times New Roman" panose="02020603050405020304" pitchFamily="18" charset="0"/>
                <a:ea typeface="华文仿宋" pitchFamily="2" charset="-122"/>
                <a:cs typeface="Times New Roman" pitchFamily="18" charset="0"/>
              </a:rPr>
              <a:t>轨道</a:t>
            </a:r>
            <a:r>
              <a:rPr kumimoji="1" lang="en-US" altLang="zh-CN" sz="2400" b="1" dirty="0">
                <a:latin typeface="Times New Roman" panose="02020603050405020304" pitchFamily="18" charset="0"/>
                <a:ea typeface="华文仿宋" pitchFamily="2" charset="-122"/>
                <a:cs typeface="Times New Roman" pitchFamily="18" charset="0"/>
              </a:rPr>
              <a:t>(</a:t>
            </a:r>
            <a:r>
              <a:rPr kumimoji="1" lang="en-US" altLang="zh-CN" sz="2400" b="1" i="1" dirty="0">
                <a:latin typeface="Times New Roman" panose="02020603050405020304" pitchFamily="18" charset="0"/>
                <a:ea typeface="华文仿宋" pitchFamily="2" charset="-122"/>
                <a:cs typeface="Times New Roman" pitchFamily="18" charset="0"/>
              </a:rPr>
              <a:t>n</a:t>
            </a:r>
            <a:r>
              <a:rPr kumimoji="1" lang="en-US" altLang="zh-CN" sz="2400" b="1" dirty="0">
                <a:latin typeface="Times New Roman" panose="02020603050405020304" pitchFamily="18" charset="0"/>
                <a:ea typeface="华文仿宋" pitchFamily="2" charset="-122"/>
                <a:cs typeface="Times New Roman" pitchFamily="18" charset="0"/>
              </a:rPr>
              <a:t> =2</a:t>
            </a:r>
            <a:r>
              <a:rPr kumimoji="1" lang="zh-CN" altLang="en-US" sz="2400" b="1" dirty="0">
                <a:latin typeface="Times New Roman" panose="02020603050405020304" pitchFamily="18" charset="0"/>
                <a:ea typeface="华文仿宋" pitchFamily="2" charset="-122"/>
                <a:cs typeface="Times New Roman" pitchFamily="18" charset="0"/>
              </a:rPr>
              <a:t>，</a:t>
            </a:r>
            <a:r>
              <a:rPr kumimoji="1" lang="en-US" altLang="zh-CN" sz="2400" b="1" i="1" dirty="0">
                <a:latin typeface="Times New Roman" panose="02020603050405020304" pitchFamily="18" charset="0"/>
                <a:ea typeface="华文仿宋" pitchFamily="2" charset="-122"/>
                <a:cs typeface="Times New Roman" pitchFamily="18" charset="0"/>
              </a:rPr>
              <a:t>l</a:t>
            </a:r>
            <a:r>
              <a:rPr kumimoji="1" lang="en-US" altLang="zh-CN" sz="2400" b="1" dirty="0">
                <a:latin typeface="Times New Roman" panose="02020603050405020304" pitchFamily="18" charset="0"/>
                <a:ea typeface="华文仿宋" pitchFamily="2" charset="-122"/>
                <a:cs typeface="Times New Roman" pitchFamily="18" charset="0"/>
              </a:rPr>
              <a:t> = 1)</a:t>
            </a:r>
            <a:r>
              <a:rPr kumimoji="1" lang="zh-CN" altLang="en-US" sz="2400" b="1" dirty="0">
                <a:latin typeface="Times New Roman" panose="02020603050405020304" pitchFamily="18" charset="0"/>
                <a:ea typeface="华文仿宋" pitchFamily="2" charset="-122"/>
                <a:cs typeface="Times New Roman" pitchFamily="18" charset="0"/>
              </a:rPr>
              <a:t>在空间有三种不同的取向。每一种</a:t>
            </a:r>
            <a:r>
              <a:rPr kumimoji="1" lang="en-US" altLang="zh-CN" sz="2400" b="1" i="1" dirty="0">
                <a:latin typeface="Times New Roman" panose="02020603050405020304" pitchFamily="18" charset="0"/>
                <a:ea typeface="华文仿宋" pitchFamily="2" charset="-122"/>
                <a:cs typeface="Times New Roman" pitchFamily="18" charset="0"/>
              </a:rPr>
              <a:t>m</a:t>
            </a:r>
            <a:r>
              <a:rPr kumimoji="1" lang="zh-CN" altLang="en-US" sz="2400" b="1" dirty="0">
                <a:latin typeface="Times New Roman" panose="02020603050405020304" pitchFamily="18" charset="0"/>
                <a:ea typeface="华文仿宋" pitchFamily="2" charset="-122"/>
                <a:cs typeface="Times New Roman" pitchFamily="18" charset="0"/>
              </a:rPr>
              <a:t>的取值，对应一种空间取向。</a:t>
            </a:r>
            <a:endParaRPr kumimoji="1" lang="en-US" altLang="zh-CN" sz="2400" b="1" dirty="0">
              <a:latin typeface="Times New Roman" panose="02020603050405020304" pitchFamily="18" charset="0"/>
              <a:ea typeface="华文仿宋" pitchFamily="2" charset="-122"/>
              <a:cs typeface="Times New Roman" pitchFamily="18" charset="0"/>
            </a:endParaRPr>
          </a:p>
          <a:p>
            <a:pPr indent="457200">
              <a:lnSpc>
                <a:spcPct val="120000"/>
              </a:lnSpc>
              <a:spcBef>
                <a:spcPts val="600"/>
              </a:spcBef>
              <a:buClr>
                <a:schemeClr val="hlink"/>
              </a:buClr>
              <a:buSzPct val="65000"/>
              <a:buFont typeface="Wingdings" pitchFamily="2" charset="2"/>
              <a:buNone/>
              <a:defRPr/>
            </a:pPr>
            <a:r>
              <a:rPr kumimoji="1" lang="en-US" altLang="zh-CN" sz="2400" b="1" i="1" dirty="0">
                <a:latin typeface="Times New Roman" panose="02020603050405020304" pitchFamily="18" charset="0"/>
                <a:ea typeface="华文仿宋" pitchFamily="2" charset="-122"/>
                <a:cs typeface="Times New Roman" pitchFamily="18" charset="0"/>
              </a:rPr>
              <a:t>m</a:t>
            </a:r>
            <a:r>
              <a:rPr kumimoji="1" lang="zh-CN" altLang="en-US" sz="2400" b="1" dirty="0">
                <a:latin typeface="Times New Roman" panose="02020603050405020304" pitchFamily="18" charset="0"/>
                <a:ea typeface="华文仿宋" pitchFamily="2" charset="-122"/>
                <a:cs typeface="Times New Roman" pitchFamily="18" charset="0"/>
              </a:rPr>
              <a:t>的不同取值，或者说原子轨道的不同空间取向，</a:t>
            </a:r>
            <a:r>
              <a:rPr kumimoji="1" lang="zh-CN" altLang="en-US" sz="2400" b="1" dirty="0">
                <a:solidFill>
                  <a:srgbClr val="FF0000"/>
                </a:solidFill>
                <a:latin typeface="Times New Roman" panose="02020603050405020304" pitchFamily="18" charset="0"/>
                <a:ea typeface="华文仿宋" pitchFamily="2" charset="-122"/>
                <a:cs typeface="Times New Roman" pitchFamily="18" charset="0"/>
              </a:rPr>
              <a:t>一般不影响能量</a:t>
            </a:r>
            <a:r>
              <a:rPr kumimoji="1" lang="zh-CN" altLang="en-US" sz="2400" b="1" dirty="0">
                <a:latin typeface="Times New Roman" panose="02020603050405020304" pitchFamily="18" charset="0"/>
                <a:ea typeface="华文仿宋" pitchFamily="2" charset="-122"/>
                <a:cs typeface="Times New Roman" pitchFamily="18" charset="0"/>
              </a:rPr>
              <a:t>。</a:t>
            </a:r>
            <a:r>
              <a:rPr kumimoji="1" lang="en-US" altLang="zh-CN" sz="2400" b="1" dirty="0">
                <a:latin typeface="Times New Roman" panose="02020603050405020304" pitchFamily="18" charset="0"/>
                <a:ea typeface="华文仿宋" pitchFamily="2" charset="-122"/>
                <a:cs typeface="Times New Roman" pitchFamily="18" charset="0"/>
              </a:rPr>
              <a:t>3</a:t>
            </a:r>
            <a:r>
              <a:rPr kumimoji="1" lang="zh-CN" altLang="en-US" sz="2400" b="1" dirty="0">
                <a:latin typeface="Times New Roman" panose="02020603050405020304" pitchFamily="18" charset="0"/>
                <a:ea typeface="华文仿宋" pitchFamily="2" charset="-122"/>
                <a:cs typeface="Times New Roman" pitchFamily="18" charset="0"/>
              </a:rPr>
              <a:t>种不同取向的</a:t>
            </a:r>
            <a:r>
              <a:rPr kumimoji="1" lang="en-US" altLang="zh-CN" sz="2400" b="1" dirty="0">
                <a:latin typeface="Times New Roman" panose="02020603050405020304" pitchFamily="18" charset="0"/>
                <a:ea typeface="华文仿宋" pitchFamily="2" charset="-122"/>
                <a:cs typeface="Times New Roman" pitchFamily="18" charset="0"/>
              </a:rPr>
              <a:t>2</a:t>
            </a:r>
            <a:r>
              <a:rPr kumimoji="1" lang="en-US" altLang="zh-CN" sz="2400" b="1" i="1" dirty="0">
                <a:latin typeface="Times New Roman" panose="02020603050405020304" pitchFamily="18" charset="0"/>
                <a:ea typeface="华文仿宋" pitchFamily="2" charset="-122"/>
                <a:cs typeface="Times New Roman" pitchFamily="18" charset="0"/>
              </a:rPr>
              <a:t>p</a:t>
            </a:r>
            <a:r>
              <a:rPr kumimoji="1" lang="zh-CN" altLang="zh-CN" sz="2400" b="1" dirty="0">
                <a:latin typeface="Times New Roman" panose="02020603050405020304" pitchFamily="18" charset="0"/>
                <a:ea typeface="华文仿宋" pitchFamily="2" charset="-122"/>
                <a:cs typeface="Times New Roman" pitchFamily="18" charset="0"/>
              </a:rPr>
              <a:t>轨道能量相同。说这3个原子轨道是能量简并轨道，或者说</a:t>
            </a:r>
            <a:r>
              <a:rPr kumimoji="1" lang="en-US" altLang="zh-CN" sz="2400" b="1" dirty="0">
                <a:latin typeface="Times New Roman" panose="02020603050405020304" pitchFamily="18" charset="0"/>
                <a:ea typeface="华文仿宋" pitchFamily="2" charset="-122"/>
                <a:cs typeface="Times New Roman" pitchFamily="18" charset="0"/>
              </a:rPr>
              <a:t>2</a:t>
            </a:r>
            <a:r>
              <a:rPr kumimoji="1" lang="en-US" altLang="zh-CN" sz="2400" b="1" i="1" dirty="0">
                <a:latin typeface="Times New Roman" panose="02020603050405020304" pitchFamily="18" charset="0"/>
                <a:ea typeface="华文仿宋" pitchFamily="2" charset="-122"/>
                <a:cs typeface="Times New Roman" pitchFamily="18" charset="0"/>
              </a:rPr>
              <a:t>p</a:t>
            </a:r>
            <a:r>
              <a:rPr kumimoji="1" lang="zh-CN" altLang="zh-CN" sz="2400" b="1" dirty="0">
                <a:latin typeface="Times New Roman" panose="02020603050405020304" pitchFamily="18" charset="0"/>
                <a:ea typeface="华文仿宋" pitchFamily="2" charset="-122"/>
                <a:cs typeface="Times New Roman" pitchFamily="18" charset="0"/>
              </a:rPr>
              <a:t>轨道是3重简并的。</a:t>
            </a:r>
            <a:r>
              <a:rPr kumimoji="1" lang="zh-CN" altLang="en-US" sz="2400" b="1" dirty="0">
                <a:latin typeface="Times New Roman" panose="02020603050405020304" pitchFamily="18" charset="0"/>
                <a:ea typeface="华文仿宋" pitchFamily="2" charset="-122"/>
                <a:cs typeface="Times New Roman" pitchFamily="18" charset="0"/>
              </a:rPr>
              <a:t>而</a:t>
            </a:r>
            <a:r>
              <a:rPr kumimoji="1" lang="en-US" altLang="zh-CN" sz="2400" b="1" dirty="0">
                <a:latin typeface="Times New Roman" panose="02020603050405020304" pitchFamily="18" charset="0"/>
                <a:ea typeface="华文仿宋" pitchFamily="2" charset="-122"/>
                <a:cs typeface="Times New Roman" pitchFamily="18" charset="0"/>
              </a:rPr>
              <a:t>3</a:t>
            </a:r>
            <a:r>
              <a:rPr kumimoji="1" lang="en-US" altLang="zh-CN" sz="2400" b="1" i="1" dirty="0">
                <a:latin typeface="Times New Roman" panose="02020603050405020304" pitchFamily="18" charset="0"/>
                <a:ea typeface="华文仿宋" pitchFamily="2" charset="-122"/>
                <a:cs typeface="Times New Roman" pitchFamily="18" charset="0"/>
              </a:rPr>
              <a:t>d</a:t>
            </a:r>
            <a:r>
              <a:rPr kumimoji="1" lang="zh-CN" altLang="en-US" sz="2400" b="1" dirty="0">
                <a:latin typeface="Times New Roman" panose="02020603050405020304" pitchFamily="18" charset="0"/>
                <a:ea typeface="华文仿宋" pitchFamily="2" charset="-122"/>
                <a:cs typeface="Times New Roman" pitchFamily="18" charset="0"/>
              </a:rPr>
              <a:t>则有</a:t>
            </a:r>
            <a:r>
              <a:rPr kumimoji="1" lang="en-US" altLang="zh-CN" sz="2400" b="1" dirty="0">
                <a:latin typeface="Times New Roman" panose="02020603050405020304" pitchFamily="18" charset="0"/>
                <a:ea typeface="华文仿宋" pitchFamily="2" charset="-122"/>
                <a:cs typeface="Times New Roman" pitchFamily="18" charset="0"/>
              </a:rPr>
              <a:t>5</a:t>
            </a:r>
            <a:r>
              <a:rPr kumimoji="1" lang="zh-CN" altLang="en-US" sz="2400" b="1" dirty="0">
                <a:latin typeface="Times New Roman" panose="02020603050405020304" pitchFamily="18" charset="0"/>
                <a:ea typeface="华文仿宋" pitchFamily="2" charset="-122"/>
                <a:cs typeface="Times New Roman" pitchFamily="18" charset="0"/>
              </a:rPr>
              <a:t>种不同的空间取向，</a:t>
            </a:r>
            <a:r>
              <a:rPr kumimoji="1" lang="en-US" altLang="zh-CN" sz="2400" b="1" dirty="0">
                <a:latin typeface="Times New Roman" panose="02020603050405020304" pitchFamily="18" charset="0"/>
                <a:ea typeface="华文仿宋" pitchFamily="2" charset="-122"/>
                <a:cs typeface="Times New Roman" pitchFamily="18" charset="0"/>
              </a:rPr>
              <a:t>3</a:t>
            </a:r>
            <a:r>
              <a:rPr kumimoji="1" lang="en-US" altLang="zh-CN" sz="2400" b="1" i="1" dirty="0">
                <a:latin typeface="Times New Roman" panose="02020603050405020304" pitchFamily="18" charset="0"/>
                <a:ea typeface="华文仿宋" pitchFamily="2" charset="-122"/>
                <a:cs typeface="Times New Roman" pitchFamily="18" charset="0"/>
              </a:rPr>
              <a:t>d</a:t>
            </a:r>
            <a:r>
              <a:rPr kumimoji="1" lang="en-US" altLang="zh-CN" sz="2400" b="1" dirty="0">
                <a:latin typeface="Times New Roman" panose="02020603050405020304" pitchFamily="18" charset="0"/>
                <a:ea typeface="华文仿宋" pitchFamily="2" charset="-122"/>
                <a:cs typeface="Times New Roman" pitchFamily="18" charset="0"/>
              </a:rPr>
              <a:t> </a:t>
            </a:r>
            <a:r>
              <a:rPr kumimoji="1" lang="zh-CN" altLang="zh-CN" sz="2400" b="1" dirty="0">
                <a:latin typeface="Times New Roman" panose="02020603050405020304" pitchFamily="18" charset="0"/>
                <a:ea typeface="华文仿宋" pitchFamily="2" charset="-122"/>
                <a:cs typeface="Times New Roman" pitchFamily="18" charset="0"/>
              </a:rPr>
              <a:t>轨道是5重简并的。</a:t>
            </a:r>
            <a:endParaRPr kumimoji="1" lang="zh-CN" altLang="en-US" sz="2400" b="1" dirty="0">
              <a:latin typeface="Times New Roman" panose="02020603050405020304" pitchFamily="18" charset="0"/>
              <a:ea typeface="华文仿宋" pitchFamily="2" charset="-122"/>
              <a:cs typeface="Times New Roman" pitchFamily="18" charset="0"/>
            </a:endParaRPr>
          </a:p>
        </p:txBody>
      </p:sp>
      <p:sp>
        <p:nvSpPr>
          <p:cNvPr id="52227" name="Rectangle 3"/>
          <p:cNvSpPr>
            <a:spLocks noChangeArrowheads="1"/>
          </p:cNvSpPr>
          <p:nvPr/>
        </p:nvSpPr>
        <p:spPr bwMode="auto">
          <a:xfrm>
            <a:off x="0" y="0"/>
            <a:ext cx="1841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40000"/>
              </a:lnSpc>
              <a:spcBef>
                <a:spcPct val="0"/>
              </a:spcBef>
              <a:buClr>
                <a:schemeClr val="hlink"/>
              </a:buClr>
              <a:buSzPct val="65000"/>
              <a:buFont typeface="Wingdings" pitchFamily="2" charset="2"/>
              <a:buNone/>
            </a:pPr>
            <a:endParaRPr kumimoji="1" lang="en-US" altLang="zh-CN" b="0">
              <a:solidFill>
                <a:srgbClr val="FFFF00"/>
              </a:solidFill>
              <a:latin typeface="Times New Roman" pitchFamily="18" charset="0"/>
              <a:ea typeface="黑体" pitchFamily="49" charset="-122"/>
            </a:endParaRPr>
          </a:p>
        </p:txBody>
      </p:sp>
      <p:sp>
        <p:nvSpPr>
          <p:cNvPr id="52228" name="Rectangle 4"/>
          <p:cNvSpPr>
            <a:spLocks noGrp="1" noChangeArrowheads="1"/>
          </p:cNvSpPr>
          <p:nvPr>
            <p:ph type="title" idx="4294967295"/>
          </p:nvPr>
        </p:nvSpPr>
        <p:spPr>
          <a:xfrm>
            <a:off x="256381" y="315913"/>
            <a:ext cx="661987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5" name="矩形 4"/>
          <p:cNvSpPr/>
          <p:nvPr/>
        </p:nvSpPr>
        <p:spPr>
          <a:xfrm>
            <a:off x="323850" y="1052513"/>
            <a:ext cx="2520242" cy="523220"/>
          </a:xfrm>
          <a:prstGeom prst="rect">
            <a:avLst/>
          </a:prstGeom>
        </p:spPr>
        <p:txBody>
          <a:bodyPr wrap="none">
            <a:spAutoFit/>
          </a:bodyPr>
          <a:lstStyle/>
          <a:p>
            <a:pPr eaLnBrk="0" hangingPunct="0">
              <a:defRPr/>
            </a:pPr>
            <a:r>
              <a:rPr lang="en-US" altLang="zh-CN" sz="2800" b="1" dirty="0">
                <a:solidFill>
                  <a:srgbClr val="FF0000"/>
                </a:solidFill>
                <a:latin typeface="Times New Roman" panose="02020603050405020304" pitchFamily="18" charset="0"/>
                <a:ea typeface="+mj-ea"/>
                <a:cs typeface="Times New Roman" panose="02020603050405020304" pitchFamily="18" charset="0"/>
              </a:rPr>
              <a:t>(3) </a:t>
            </a:r>
            <a:r>
              <a:rPr lang="zh-CN" altLang="en-US" sz="2800" b="1" dirty="0">
                <a:solidFill>
                  <a:srgbClr val="FF0000"/>
                </a:solidFill>
                <a:latin typeface="Times New Roman" panose="02020603050405020304" pitchFamily="18" charset="0"/>
                <a:ea typeface="+mj-ea"/>
                <a:cs typeface="Times New Roman" panose="02020603050405020304" pitchFamily="18" charset="0"/>
              </a:rPr>
              <a:t>磁量子数 </a:t>
            </a:r>
            <a:r>
              <a:rPr lang="en-US" altLang="zh-CN" sz="2800" b="1" dirty="0">
                <a:solidFill>
                  <a:srgbClr val="FF0000"/>
                </a:solidFill>
                <a:latin typeface="Times New Roman" panose="02020603050405020304" pitchFamily="18" charset="0"/>
                <a:ea typeface="+mj-ea"/>
                <a:cs typeface="Times New Roman" panose="02020603050405020304" pitchFamily="18" charset="0"/>
              </a:rPr>
              <a:t>m</a:t>
            </a:r>
            <a:endParaRPr lang="zh-CN" altLang="en-US" sz="2800" b="1"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251520" y="477491"/>
            <a:ext cx="6265168" cy="503237"/>
          </a:xfrm>
        </p:spPr>
        <p:txBody>
          <a:bodyPr/>
          <a:lstStyle/>
          <a:p>
            <a:pPr eaLnBrk="1" hangingPunct="1"/>
            <a:r>
              <a:rPr lang="en-GB" altLang="zh-CN" sz="3200" dirty="0">
                <a:latin typeface="Arial" panose="020B0604020202020204" pitchFamily="34" charset="0"/>
                <a:cs typeface="Arial" panose="020B0604020202020204" pitchFamily="34" charset="0"/>
              </a:rPr>
              <a:t>2.1</a:t>
            </a:r>
            <a:r>
              <a:rPr lang="en-US" altLang="zh-CN" sz="3200" dirty="0"/>
              <a:t>  </a:t>
            </a:r>
            <a:r>
              <a:rPr lang="zh-CN" altLang="en-GB" sz="3200" dirty="0"/>
              <a:t>物质的状态                                                                                                                                                                                                                                          </a:t>
            </a:r>
            <a:endParaRPr lang="zh-CN" altLang="en-US" sz="3200" dirty="0"/>
          </a:p>
        </p:txBody>
      </p:sp>
      <p:sp>
        <p:nvSpPr>
          <p:cNvPr id="1035267" name="Rectangle 3"/>
          <p:cNvSpPr>
            <a:spLocks noGrp="1" noChangeArrowheads="1"/>
          </p:cNvSpPr>
          <p:nvPr>
            <p:ph type="subTitle" idx="1"/>
          </p:nvPr>
        </p:nvSpPr>
        <p:spPr>
          <a:xfrm>
            <a:off x="395288" y="1125538"/>
            <a:ext cx="2124075" cy="457200"/>
          </a:xfrm>
        </p:spPr>
        <p:txBody>
          <a:bodyPr>
            <a:noAutofit/>
          </a:bodyPr>
          <a:lstStyle/>
          <a:p>
            <a:pPr eaLnBrk="1" hangingPunct="1">
              <a:defRPr/>
            </a:pPr>
            <a:r>
              <a:rPr lang="en-US" altLang="zh-CN" sz="2800" dirty="0">
                <a:solidFill>
                  <a:srgbClr val="FF0000"/>
                </a:solidFill>
                <a:effectLst/>
                <a:latin typeface="Times New Roman" panose="02020603050405020304" pitchFamily="18" charset="0"/>
                <a:ea typeface="+mj-ea"/>
                <a:cs typeface="Times New Roman" panose="02020603050405020304" pitchFamily="18" charset="0"/>
              </a:rPr>
              <a:t>2.1.1 </a:t>
            </a:r>
            <a:r>
              <a:rPr lang="zh-CN" altLang="en-US" sz="2800" dirty="0">
                <a:solidFill>
                  <a:srgbClr val="FF0000"/>
                </a:solidFill>
                <a:effectLst/>
                <a:latin typeface="Times New Roman" panose="02020603050405020304" pitchFamily="18" charset="0"/>
                <a:ea typeface="+mj-ea"/>
                <a:cs typeface="Times New Roman" panose="02020603050405020304" pitchFamily="18" charset="0"/>
              </a:rPr>
              <a:t>气体</a:t>
            </a:r>
          </a:p>
        </p:txBody>
      </p:sp>
      <p:sp>
        <p:nvSpPr>
          <p:cNvPr id="1035269" name="Rectangle 5"/>
          <p:cNvSpPr>
            <a:spLocks noChangeArrowheads="1"/>
          </p:cNvSpPr>
          <p:nvPr/>
        </p:nvSpPr>
        <p:spPr bwMode="auto">
          <a:xfrm>
            <a:off x="290264" y="1484313"/>
            <a:ext cx="8458200" cy="1985962"/>
          </a:xfrm>
          <a:prstGeom prst="rect">
            <a:avLst/>
          </a:prstGeom>
          <a:noFill/>
          <a:ln w="9525">
            <a:noFill/>
            <a:miter lim="800000"/>
            <a:headEnd/>
            <a:tailEnd/>
          </a:ln>
          <a:effectLst/>
        </p:spPr>
        <p:txBody>
          <a:bodyPr>
            <a:spAutoFit/>
          </a:bodyPr>
          <a:lstStyle/>
          <a:p>
            <a:pPr>
              <a:lnSpc>
                <a:spcPct val="150000"/>
              </a:lnSpc>
              <a:defRPr/>
            </a:pPr>
            <a:r>
              <a:rPr kumimoji="1" lang="zh-CN" altLang="en-US" sz="2400" b="1" i="1" dirty="0">
                <a:solidFill>
                  <a:srgbClr val="FF0000"/>
                </a:solidFill>
                <a:latin typeface="Times New Roman" panose="02020603050405020304" pitchFamily="18" charset="0"/>
                <a:cs typeface="Times New Roman" panose="02020603050405020304" pitchFamily="18" charset="0"/>
              </a:rPr>
              <a:t> </a:t>
            </a:r>
            <a:r>
              <a:rPr kumimoji="1" lang="en-US" altLang="zh-CN" sz="2400" b="1" dirty="0">
                <a:solidFill>
                  <a:srgbClr val="FF0000"/>
                </a:solidFill>
                <a:latin typeface="Times New Roman" panose="02020603050405020304" pitchFamily="18" charset="0"/>
                <a:cs typeface="Times New Roman" panose="02020603050405020304" pitchFamily="18" charset="0"/>
              </a:rPr>
              <a:t>1) </a:t>
            </a:r>
            <a:r>
              <a:rPr kumimoji="1" lang="zh-CN" altLang="en-US" sz="2400" b="1" dirty="0">
                <a:solidFill>
                  <a:srgbClr val="FF0000"/>
                </a:solidFill>
                <a:latin typeface="Times New Roman" panose="02020603050405020304" pitchFamily="18" charset="0"/>
                <a:cs typeface="Times New Roman" panose="02020603050405020304" pitchFamily="18" charset="0"/>
              </a:rPr>
              <a:t>理想气体与真实气体</a:t>
            </a:r>
            <a:endParaRPr kumimoji="1" lang="en-US" altLang="zh-CN" sz="2400" b="1" dirty="0">
              <a:solidFill>
                <a:srgbClr val="FF0000"/>
              </a:solidFill>
              <a:latin typeface="Times New Roman" panose="02020603050405020304" pitchFamily="18" charset="0"/>
              <a:cs typeface="Times New Roman" panose="02020603050405020304" pitchFamily="18" charset="0"/>
            </a:endParaRPr>
          </a:p>
          <a:p>
            <a:pPr>
              <a:spcBef>
                <a:spcPts val="600"/>
              </a:spcBef>
              <a:defRPr/>
            </a:pPr>
            <a:r>
              <a:rPr kumimoji="1" lang="en-US" altLang="zh-CN" sz="2400" b="1" dirty="0">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例如：实际气体与理想气体更接近的条件是</a:t>
            </a:r>
            <a:r>
              <a:rPr kumimoji="1"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 ? )</a:t>
            </a:r>
            <a:endParaRPr kumimoji="1"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a:spcBef>
                <a:spcPts val="600"/>
              </a:spcBef>
              <a:defRPr/>
            </a:pPr>
            <a:r>
              <a:rPr kumimoji="1"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kumimoji="1"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A</a:t>
            </a:r>
            <a:r>
              <a:rPr kumimoji="1"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高温高压      </a:t>
            </a:r>
            <a:r>
              <a:rPr kumimoji="1"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B</a:t>
            </a:r>
            <a:r>
              <a:rPr kumimoji="1"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低温高压</a:t>
            </a:r>
          </a:p>
          <a:p>
            <a:pPr>
              <a:spcBef>
                <a:spcPts val="600"/>
              </a:spcBef>
              <a:defRPr/>
            </a:pPr>
            <a:r>
              <a:rPr kumimoji="1"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kumimoji="1"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C</a:t>
            </a:r>
            <a:r>
              <a:rPr kumimoji="1"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高温低压      </a:t>
            </a:r>
            <a:r>
              <a:rPr kumimoji="1" lang="en-US" altLang="zh-CN" sz="2400" b="1" i="1" dirty="0">
                <a:solidFill>
                  <a:srgbClr val="000000"/>
                </a:solidFill>
                <a:latin typeface="Times New Roman" panose="02020603050405020304" pitchFamily="18" charset="0"/>
                <a:ea typeface="楷体_GB2312" pitchFamily="49" charset="-122"/>
                <a:cs typeface="Times New Roman" panose="02020603050405020304" pitchFamily="18" charset="0"/>
              </a:rPr>
              <a:t>D</a:t>
            </a:r>
            <a:r>
              <a:rPr kumimoji="1"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楷体_GB2312" pitchFamily="49" charset="-122"/>
                <a:cs typeface="Times New Roman" panose="02020603050405020304" pitchFamily="18" charset="0"/>
              </a:rPr>
              <a:t>低温低压</a:t>
            </a:r>
          </a:p>
        </p:txBody>
      </p:sp>
      <p:sp>
        <p:nvSpPr>
          <p:cNvPr id="6" name="矩形 5"/>
          <p:cNvSpPr/>
          <p:nvPr/>
        </p:nvSpPr>
        <p:spPr>
          <a:xfrm>
            <a:off x="395288" y="3405188"/>
            <a:ext cx="8208962" cy="3452812"/>
          </a:xfrm>
          <a:prstGeom prst="rect">
            <a:avLst/>
          </a:prstGeom>
        </p:spPr>
        <p:txBody>
          <a:bodyPr>
            <a:spAutoFit/>
          </a:bodyPr>
          <a:lstStyle/>
          <a:p>
            <a:pPr>
              <a:lnSpc>
                <a:spcPct val="130000"/>
              </a:lnSpc>
              <a:defRPr/>
            </a:pPr>
            <a:r>
              <a:rPr kumimoji="1" lang="en-US" altLang="zh-CN" sz="2400" b="1" dirty="0">
                <a:solidFill>
                  <a:srgbClr val="FF0000"/>
                </a:solidFill>
                <a:latin typeface="Times New Roman" panose="02020603050405020304" pitchFamily="18" charset="0"/>
                <a:cs typeface="Times New Roman" panose="02020603050405020304" pitchFamily="18" charset="0"/>
              </a:rPr>
              <a:t>2) </a:t>
            </a:r>
            <a:r>
              <a:rPr kumimoji="1" lang="zh-CN" altLang="en-US" sz="2400" b="1" dirty="0">
                <a:solidFill>
                  <a:srgbClr val="FF0000"/>
                </a:solidFill>
                <a:latin typeface="Times New Roman" panose="02020603050405020304" pitchFamily="18" charset="0"/>
                <a:cs typeface="Times New Roman" panose="02020603050405020304" pitchFamily="18" charset="0"/>
              </a:rPr>
              <a:t>理想气体状态方程</a:t>
            </a:r>
          </a:p>
          <a:p>
            <a:pPr>
              <a:lnSpc>
                <a:spcPct val="130000"/>
              </a:lnSpc>
              <a:defRPr/>
            </a:pPr>
            <a:r>
              <a:rPr kumimoji="1" lang="zh-CN" altLang="en-US" sz="2400" b="1" dirty="0">
                <a:solidFill>
                  <a:srgbClr val="000000"/>
                </a:solidFill>
                <a:latin typeface="Times New Roman" panose="02020603050405020304" pitchFamily="18" charset="0"/>
                <a:ea typeface="仿宋_GB2312" pitchFamily="49" charset="-122"/>
                <a:cs typeface="Times New Roman" panose="02020603050405020304" pitchFamily="18" charset="0"/>
              </a:rPr>
              <a:t>     描述理想气体存在的量之间的关系的方程式：</a:t>
            </a:r>
          </a:p>
          <a:p>
            <a:pPr>
              <a:lnSpc>
                <a:spcPct val="130000"/>
              </a:lnSpc>
              <a:defRPr/>
            </a:pPr>
            <a:r>
              <a:rPr kumimoji="1" lang="zh-CN" altLang="en-US" sz="2400" b="1" dirty="0">
                <a:solidFill>
                  <a:srgbClr val="000000"/>
                </a:solidFill>
                <a:latin typeface="Times New Roman" panose="02020603050405020304" pitchFamily="18" charset="0"/>
                <a:ea typeface="仿宋_GB2312" pitchFamily="49" charset="-122"/>
                <a:cs typeface="Times New Roman" panose="02020603050405020304" pitchFamily="18" charset="0"/>
              </a:rPr>
              <a:t>                               </a:t>
            </a:r>
            <a:r>
              <a:rPr kumimoji="1" lang="en-US" altLang="zh-CN" sz="2400" b="1" i="1" dirty="0" err="1">
                <a:latin typeface="Times New Roman" panose="02020603050405020304" pitchFamily="18" charset="0"/>
                <a:ea typeface="Batang" pitchFamily="18" charset="-127"/>
                <a:cs typeface="Times New Roman" panose="02020603050405020304" pitchFamily="18" charset="0"/>
              </a:rPr>
              <a:t>pV</a:t>
            </a:r>
            <a:r>
              <a:rPr kumimoji="1" lang="en-US" altLang="zh-CN" sz="2400" b="1" i="1" dirty="0">
                <a:latin typeface="Times New Roman" panose="02020603050405020304" pitchFamily="18" charset="0"/>
                <a:ea typeface="Batang" pitchFamily="18" charset="-127"/>
                <a:cs typeface="Times New Roman" panose="02020603050405020304" pitchFamily="18" charset="0"/>
              </a:rPr>
              <a:t> = </a:t>
            </a:r>
            <a:r>
              <a:rPr kumimoji="1" lang="en-US" altLang="zh-CN" sz="2400" b="1" i="1" dirty="0" err="1">
                <a:latin typeface="Times New Roman" panose="02020603050405020304" pitchFamily="18" charset="0"/>
                <a:ea typeface="Batang" pitchFamily="18" charset="-127"/>
                <a:cs typeface="Times New Roman" panose="02020603050405020304" pitchFamily="18" charset="0"/>
              </a:rPr>
              <a:t>n</a:t>
            </a:r>
            <a:r>
              <a:rPr kumimoji="1" lang="en-US" altLang="zh-CN" sz="2400" b="1" dirty="0" err="1">
                <a:latin typeface="Times New Roman" panose="02020603050405020304" pitchFamily="18" charset="0"/>
                <a:ea typeface="Batang" pitchFamily="18" charset="-127"/>
                <a:cs typeface="Times New Roman" panose="02020603050405020304" pitchFamily="18" charset="0"/>
              </a:rPr>
              <a:t>R</a:t>
            </a:r>
            <a:r>
              <a:rPr kumimoji="1" lang="en-US" altLang="zh-CN" sz="2400" b="1" i="1" dirty="0" err="1">
                <a:latin typeface="Times New Roman" panose="02020603050405020304" pitchFamily="18" charset="0"/>
                <a:ea typeface="Batang" pitchFamily="18" charset="-127"/>
                <a:cs typeface="Times New Roman" panose="02020603050405020304" pitchFamily="18" charset="0"/>
              </a:rPr>
              <a:t>T</a:t>
            </a:r>
            <a:endParaRPr kumimoji="1" lang="en-US" altLang="zh-CN" sz="2400" b="1" i="1" dirty="0">
              <a:latin typeface="Times New Roman" panose="02020603050405020304" pitchFamily="18" charset="0"/>
              <a:ea typeface="Batang" pitchFamily="18" charset="-127"/>
              <a:cs typeface="Times New Roman" panose="02020603050405020304" pitchFamily="18" charset="0"/>
            </a:endParaRPr>
          </a:p>
          <a:p>
            <a:pPr>
              <a:lnSpc>
                <a:spcPct val="130000"/>
              </a:lnSpc>
              <a:defRPr/>
            </a:pPr>
            <a:r>
              <a:rPr kumimoji="1" lang="en-US" altLang="zh-CN" sz="2400" b="1" i="1" dirty="0">
                <a:solidFill>
                  <a:schemeClr val="bg1"/>
                </a:solidFill>
                <a:latin typeface="Times New Roman" panose="02020603050405020304" pitchFamily="18" charset="0"/>
                <a:ea typeface="仿宋_GB2312" pitchFamily="49" charset="-122"/>
                <a:cs typeface="Times New Roman" panose="02020603050405020304" pitchFamily="18" charset="0"/>
              </a:rPr>
              <a:t>     </a:t>
            </a:r>
            <a:r>
              <a:rPr kumimoji="1" lang="en-US" altLang="zh-CN" sz="2400" i="1" dirty="0">
                <a:solidFill>
                  <a:srgbClr val="000000"/>
                </a:solidFill>
                <a:latin typeface="Times New Roman" panose="02020603050405020304" pitchFamily="18" charset="0"/>
                <a:ea typeface="仿宋_GB2312" pitchFamily="49" charset="-122"/>
                <a:cs typeface="Times New Roman" panose="02020603050405020304" pitchFamily="18" charset="0"/>
              </a:rPr>
              <a:t>p</a:t>
            </a:r>
            <a:r>
              <a:rPr kumimoji="1" lang="en-GB"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a:t>
            </a:r>
            <a:r>
              <a:rPr kumimoji="1" lang="en-US" altLang="zh-CN" sz="2400" dirty="0" err="1">
                <a:solidFill>
                  <a:srgbClr val="000000"/>
                </a:solidFill>
                <a:latin typeface="Times New Roman" panose="02020603050405020304" pitchFamily="18" charset="0"/>
                <a:ea typeface="仿宋_GB2312" pitchFamily="49" charset="-122"/>
                <a:cs typeface="Times New Roman" panose="02020603050405020304" pitchFamily="18" charset="0"/>
              </a:rPr>
              <a:t>Pascales</a:t>
            </a:r>
            <a:r>
              <a:rPr kumimoji="1" lang="en-US"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 Pa)—pressure        </a:t>
            </a:r>
            <a:r>
              <a:rPr kumimoji="1" lang="en-US" altLang="zh-CN" sz="2400" i="1" dirty="0">
                <a:solidFill>
                  <a:srgbClr val="000000"/>
                </a:solidFill>
                <a:latin typeface="Times New Roman" panose="02020603050405020304" pitchFamily="18" charset="0"/>
                <a:ea typeface="仿宋_GB2312" pitchFamily="49" charset="-122"/>
                <a:cs typeface="Times New Roman" panose="02020603050405020304" pitchFamily="18" charset="0"/>
              </a:rPr>
              <a:t>V</a:t>
            </a:r>
            <a:r>
              <a:rPr kumimoji="1" lang="en-GB"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(meter cube, m</a:t>
            </a:r>
            <a:r>
              <a:rPr kumimoji="1" lang="en-US" altLang="zh-CN" sz="2400" baseline="30000" dirty="0">
                <a:solidFill>
                  <a:srgbClr val="000000"/>
                </a:solidFill>
                <a:latin typeface="Times New Roman" panose="02020603050405020304" pitchFamily="18" charset="0"/>
                <a:ea typeface="仿宋_GB2312" pitchFamily="49" charset="-122"/>
                <a:cs typeface="Times New Roman" panose="02020603050405020304" pitchFamily="18" charset="0"/>
              </a:rPr>
              <a:t>3</a:t>
            </a:r>
            <a:r>
              <a:rPr kumimoji="1" lang="en-US"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)—volume</a:t>
            </a:r>
            <a:br>
              <a:rPr kumimoji="1" lang="en-US"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br>
            <a:r>
              <a:rPr kumimoji="1" lang="en-US"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     </a:t>
            </a:r>
            <a:r>
              <a:rPr kumimoji="1" lang="en-US" altLang="zh-CN" sz="2400" i="1" dirty="0">
                <a:solidFill>
                  <a:srgbClr val="000000"/>
                </a:solidFill>
                <a:latin typeface="Times New Roman" panose="02020603050405020304" pitchFamily="18" charset="0"/>
                <a:ea typeface="仿宋_GB2312" pitchFamily="49" charset="-122"/>
                <a:cs typeface="Times New Roman" panose="02020603050405020304" pitchFamily="18" charset="0"/>
              </a:rPr>
              <a:t>n</a:t>
            </a:r>
            <a:r>
              <a:rPr kumimoji="1" lang="en-GB"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(moles)—the number of moles</a:t>
            </a:r>
            <a:r>
              <a:rPr kumimoji="1" lang="zh-CN" altLang="en-US" sz="2400" dirty="0">
                <a:solidFill>
                  <a:srgbClr val="000000"/>
                </a:solidFill>
                <a:latin typeface="Times New Roman" panose="02020603050405020304" pitchFamily="18" charset="0"/>
                <a:ea typeface="仿宋_GB2312" pitchFamily="49" charset="-122"/>
                <a:cs typeface="Times New Roman" panose="02020603050405020304" pitchFamily="18" charset="0"/>
              </a:rPr>
              <a:t>  </a:t>
            </a:r>
          </a:p>
          <a:p>
            <a:pPr>
              <a:lnSpc>
                <a:spcPct val="130000"/>
              </a:lnSpc>
              <a:defRPr/>
            </a:pPr>
            <a:r>
              <a:rPr kumimoji="1" lang="zh-CN" altLang="en-US" sz="2400" dirty="0">
                <a:solidFill>
                  <a:srgbClr val="000000"/>
                </a:solidFill>
                <a:latin typeface="Times New Roman" panose="02020603050405020304" pitchFamily="18" charset="0"/>
                <a:ea typeface="仿宋_GB2312" pitchFamily="49"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R (mole gas constant)—8.314 kPa·m</a:t>
            </a:r>
            <a:r>
              <a:rPr kumimoji="1" lang="en-US" altLang="zh-CN" sz="2400" baseline="30000" dirty="0">
                <a:solidFill>
                  <a:srgbClr val="000000"/>
                </a:solidFill>
                <a:latin typeface="Times New Roman" panose="02020603050405020304" pitchFamily="18" charset="0"/>
                <a:ea typeface="仿宋_GB2312" pitchFamily="49" charset="-122"/>
                <a:cs typeface="Times New Roman" panose="02020603050405020304" pitchFamily="18" charset="0"/>
              </a:rPr>
              <a:t>3</a:t>
            </a:r>
            <a:r>
              <a:rPr kumimoji="1" lang="en-US"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·mol</a:t>
            </a:r>
            <a:r>
              <a:rPr kumimoji="1" lang="en-US" altLang="zh-CN" sz="2400" baseline="30000" dirty="0">
                <a:solidFill>
                  <a:srgbClr val="000000"/>
                </a:solidFill>
                <a:latin typeface="Times New Roman" panose="02020603050405020304" pitchFamily="18" charset="0"/>
                <a:ea typeface="仿宋_GB2312" pitchFamily="49" charset="-122"/>
                <a:cs typeface="Times New Roman" panose="02020603050405020304" pitchFamily="18" charset="0"/>
              </a:rPr>
              <a:t>-1</a:t>
            </a:r>
            <a:r>
              <a:rPr kumimoji="1" lang="en-US"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·K</a:t>
            </a:r>
            <a:r>
              <a:rPr kumimoji="1" lang="en-US" altLang="zh-CN" sz="2400" baseline="30000" dirty="0">
                <a:solidFill>
                  <a:srgbClr val="000000"/>
                </a:solidFill>
                <a:latin typeface="Times New Roman" panose="02020603050405020304" pitchFamily="18" charset="0"/>
                <a:ea typeface="仿宋_GB2312" pitchFamily="49" charset="-122"/>
                <a:cs typeface="Times New Roman" panose="02020603050405020304" pitchFamily="18" charset="0"/>
              </a:rPr>
              <a:t>-1</a:t>
            </a:r>
            <a:br>
              <a:rPr kumimoji="1" lang="zh-CN" altLang="en-US" sz="2400" dirty="0">
                <a:solidFill>
                  <a:srgbClr val="000000"/>
                </a:solidFill>
                <a:latin typeface="Times New Roman" panose="02020603050405020304" pitchFamily="18" charset="0"/>
                <a:ea typeface="仿宋_GB2312" pitchFamily="49" charset="-122"/>
                <a:cs typeface="Times New Roman" panose="02020603050405020304" pitchFamily="18" charset="0"/>
              </a:rPr>
            </a:br>
            <a:r>
              <a:rPr kumimoji="1" lang="zh-CN" altLang="en-US" sz="2400" dirty="0">
                <a:solidFill>
                  <a:srgbClr val="000000"/>
                </a:solidFill>
                <a:latin typeface="Times New Roman" panose="02020603050405020304" pitchFamily="18" charset="0"/>
                <a:ea typeface="仿宋_GB2312" pitchFamily="49" charset="-122"/>
                <a:cs typeface="Times New Roman" panose="02020603050405020304" pitchFamily="18" charset="0"/>
              </a:rPr>
              <a:t>     </a:t>
            </a:r>
            <a:r>
              <a:rPr kumimoji="1" lang="en-US" altLang="zh-CN" sz="2400" i="1" dirty="0">
                <a:solidFill>
                  <a:srgbClr val="000000"/>
                </a:solidFill>
                <a:latin typeface="Times New Roman" panose="02020603050405020304" pitchFamily="18" charset="0"/>
                <a:ea typeface="仿宋_GB2312" pitchFamily="49" charset="-122"/>
                <a:cs typeface="Times New Roman" panose="02020603050405020304" pitchFamily="18" charset="0"/>
              </a:rPr>
              <a:t>T</a:t>
            </a:r>
            <a:r>
              <a:rPr kumimoji="1" lang="en-GB"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 </a:t>
            </a:r>
            <a:r>
              <a:rPr kumimoji="1" lang="en-US" altLang="zh-CN" sz="2400" dirty="0">
                <a:solidFill>
                  <a:srgbClr val="000000"/>
                </a:solidFill>
                <a:latin typeface="Times New Roman" panose="02020603050405020304" pitchFamily="18" charset="0"/>
                <a:ea typeface="仿宋_GB2312" pitchFamily="49" charset="-122"/>
                <a:cs typeface="Times New Roman" panose="02020603050405020304" pitchFamily="18" charset="0"/>
              </a:rPr>
              <a:t>(Kelvin)—temperature</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936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50000"/>
              </a:spcBef>
              <a:buClr>
                <a:schemeClr val="hlink"/>
              </a:buClr>
              <a:buSzPct val="65000"/>
              <a:buFont typeface="Wingdings" pitchFamily="2" charset="2"/>
              <a:buNone/>
            </a:pPr>
            <a:endParaRPr kumimoji="1" lang="zh-CN" altLang="en-US" b="0">
              <a:solidFill>
                <a:srgbClr val="FFFF00"/>
              </a:solidFill>
              <a:latin typeface="黑体" pitchFamily="49" charset="-122"/>
              <a:ea typeface="黑体" pitchFamily="49" charset="-122"/>
            </a:endParaRPr>
          </a:p>
        </p:txBody>
      </p:sp>
      <p:sp>
        <p:nvSpPr>
          <p:cNvPr id="1118211" name="Rectangle 3"/>
          <p:cNvSpPr>
            <a:spLocks noChangeArrowheads="1"/>
          </p:cNvSpPr>
          <p:nvPr/>
        </p:nvSpPr>
        <p:spPr bwMode="auto">
          <a:xfrm>
            <a:off x="323850" y="1628775"/>
            <a:ext cx="4703763" cy="3152775"/>
          </a:xfrm>
          <a:prstGeom prst="rect">
            <a:avLst/>
          </a:prstGeom>
          <a:noFill/>
          <a:ln w="9525">
            <a:noFill/>
            <a:miter lim="800000"/>
            <a:headEnd/>
            <a:tailEnd/>
          </a:ln>
          <a:effectLst/>
        </p:spPr>
        <p:txBody>
          <a:bodyPr>
            <a:spAutoFit/>
          </a:bodyPr>
          <a:lstStyle/>
          <a:p>
            <a:pPr>
              <a:lnSpc>
                <a:spcPct val="120000"/>
              </a:lnSpc>
              <a:defRPr/>
            </a:pPr>
            <a:r>
              <a:rPr kumimoji="1" lang="zh-CN" altLang="en-US" sz="2400" b="1" dirty="0">
                <a:latin typeface="Times New Roman" pitchFamily="18" charset="0"/>
                <a:ea typeface="仿宋" pitchFamily="49" charset="-122"/>
                <a:cs typeface="Times New Roman" pitchFamily="18" charset="0"/>
              </a:rPr>
              <a:t>表征电子两种不同的“自旋”状态 ，</a:t>
            </a:r>
            <a:r>
              <a:rPr kumimoji="1" lang="zh-CN" altLang="zh-CN" sz="2400" b="1" dirty="0">
                <a:latin typeface="Times New Roman" pitchFamily="18" charset="0"/>
                <a:ea typeface="仿宋" pitchFamily="49" charset="-122"/>
                <a:cs typeface="Times New Roman" pitchFamily="18" charset="0"/>
              </a:rPr>
              <a:t>电子既有围绕原子核的旋转运动，也有自身的旋转，称为电子的自旋。</a:t>
            </a:r>
            <a:r>
              <a:rPr kumimoji="1" lang="en-US" altLang="zh-CN" sz="2400" b="1" i="1" dirty="0">
                <a:latin typeface="Times New Roman" pitchFamily="18" charset="0"/>
                <a:ea typeface="仿宋" pitchFamily="49" charset="-122"/>
                <a:cs typeface="Times New Roman" pitchFamily="18" charset="0"/>
              </a:rPr>
              <a:t>m</a:t>
            </a:r>
            <a:r>
              <a:rPr kumimoji="1" lang="en-US" altLang="zh-CN" sz="2400" b="1" i="1" baseline="-25000" dirty="0">
                <a:latin typeface="Times New Roman" pitchFamily="18" charset="0"/>
                <a:ea typeface="仿宋" pitchFamily="49" charset="-122"/>
                <a:cs typeface="Times New Roman" pitchFamily="18" charset="0"/>
              </a:rPr>
              <a:t>s</a:t>
            </a:r>
            <a:r>
              <a:rPr kumimoji="1" lang="en-US" altLang="zh-CN" sz="2400" b="1" baseline="-25000" dirty="0">
                <a:latin typeface="Times New Roman" pitchFamily="18" charset="0"/>
                <a:ea typeface="仿宋" pitchFamily="49" charset="-122"/>
                <a:cs typeface="Times New Roman" pitchFamily="18" charset="0"/>
              </a:rPr>
              <a:t> </a:t>
            </a:r>
            <a:r>
              <a:rPr kumimoji="1" lang="zh-CN" altLang="en-US" sz="2400" b="1" dirty="0">
                <a:latin typeface="Times New Roman" pitchFamily="18" charset="0"/>
                <a:ea typeface="仿宋" pitchFamily="49" charset="-122"/>
                <a:cs typeface="Times New Roman" pitchFamily="18" charset="0"/>
              </a:rPr>
              <a:t>的取值只有两个，</a:t>
            </a:r>
            <a:r>
              <a:rPr kumimoji="1" lang="en-US" altLang="zh-CN" sz="2400" b="1" dirty="0">
                <a:latin typeface="Times New Roman" pitchFamily="18" charset="0"/>
                <a:ea typeface="仿宋" pitchFamily="49" charset="-122"/>
                <a:cs typeface="Times New Roman" pitchFamily="18" charset="0"/>
              </a:rPr>
              <a:t>+1/2</a:t>
            </a:r>
            <a:r>
              <a:rPr kumimoji="1" lang="zh-CN" altLang="en-US" sz="2400" b="1" dirty="0">
                <a:latin typeface="Times New Roman" pitchFamily="18" charset="0"/>
                <a:ea typeface="仿宋" pitchFamily="49" charset="-122"/>
                <a:cs typeface="Times New Roman" pitchFamily="18" charset="0"/>
              </a:rPr>
              <a:t>和</a:t>
            </a:r>
            <a:r>
              <a:rPr kumimoji="1" lang="en-US" altLang="zh-CN" sz="2400" b="1" dirty="0">
                <a:latin typeface="Times New Roman" pitchFamily="18" charset="0"/>
                <a:ea typeface="仿宋" pitchFamily="49" charset="-122"/>
                <a:cs typeface="Times New Roman" pitchFamily="18" charset="0"/>
              </a:rPr>
              <a:t>-1/2</a:t>
            </a:r>
            <a:r>
              <a:rPr kumimoji="1" lang="zh-CN" altLang="en-US" sz="2400" b="1" dirty="0">
                <a:latin typeface="Times New Roman" pitchFamily="18" charset="0"/>
                <a:ea typeface="仿宋" pitchFamily="49" charset="-122"/>
                <a:cs typeface="Times New Roman" pitchFamily="18" charset="0"/>
              </a:rPr>
              <a:t>。电子的自旋方式只有两种，通常用“ </a:t>
            </a:r>
            <a:r>
              <a:rPr kumimoji="1" lang="zh-CN" altLang="en-US" sz="2400" b="1" dirty="0">
                <a:latin typeface="Times New Roman" pitchFamily="18" charset="0"/>
                <a:ea typeface="仿宋" pitchFamily="49" charset="-122"/>
                <a:cs typeface="Times New Roman" pitchFamily="18" charset="0"/>
                <a:sym typeface="Symbol" pitchFamily="18" charset="2"/>
              </a:rPr>
              <a:t> ” 和“  ”表示。</a:t>
            </a:r>
          </a:p>
        </p:txBody>
      </p:sp>
      <p:sp>
        <p:nvSpPr>
          <p:cNvPr id="1118212" name="Rectangle 4"/>
          <p:cNvSpPr>
            <a:spLocks noChangeArrowheads="1"/>
          </p:cNvSpPr>
          <p:nvPr/>
        </p:nvSpPr>
        <p:spPr bwMode="auto">
          <a:xfrm>
            <a:off x="251520" y="5516563"/>
            <a:ext cx="9073008" cy="461665"/>
          </a:xfrm>
          <a:prstGeom prst="rect">
            <a:avLst/>
          </a:prstGeom>
          <a:noFill/>
          <a:ln w="9525">
            <a:noFill/>
            <a:miter lim="800000"/>
            <a:headEnd/>
            <a:tailEnd/>
          </a:ln>
          <a:effectLst/>
        </p:spPr>
        <p:txBody>
          <a:bodyPr wrap="square">
            <a:spAutoFit/>
          </a:bodyPr>
          <a:lstStyle/>
          <a:p>
            <a:pPr>
              <a:spcBef>
                <a:spcPct val="50000"/>
              </a:spcBef>
              <a:defRPr/>
            </a:pPr>
            <a:r>
              <a:rPr kumimoji="1" lang="zh-CN" altLang="en-US" sz="2400" b="1" dirty="0">
                <a:solidFill>
                  <a:srgbClr val="0000FF"/>
                </a:solidFill>
                <a:latin typeface="Times New Roman" panose="02020603050405020304" pitchFamily="18" charset="0"/>
                <a:ea typeface="楷体_GB2312" pitchFamily="49" charset="-122"/>
                <a:cs typeface="Times New Roman" panose="02020603050405020304" pitchFamily="18" charset="0"/>
              </a:rPr>
              <a:t>因此描述一个电子的运动状态，要用四个量子数：</a:t>
            </a:r>
            <a:r>
              <a:rPr kumimoji="1" lang="en-US" altLang="zh-CN" sz="2400" b="1" i="1" dirty="0">
                <a:solidFill>
                  <a:srgbClr val="0000FF"/>
                </a:solidFill>
                <a:latin typeface="Times New Roman" panose="02020603050405020304" pitchFamily="18" charset="0"/>
                <a:ea typeface="楷体_GB2312" pitchFamily="49" charset="-122"/>
                <a:cs typeface="Times New Roman" panose="02020603050405020304" pitchFamily="18" charset="0"/>
              </a:rPr>
              <a:t>n</a:t>
            </a:r>
            <a:r>
              <a:rPr kumimoji="1" lang="zh-CN" altLang="en-US" sz="2400" b="1" i="1" dirty="0">
                <a:solidFill>
                  <a:srgbClr val="0000FF"/>
                </a:solidFill>
                <a:latin typeface="Times New Roman" panose="02020603050405020304" pitchFamily="18" charset="0"/>
                <a:ea typeface="楷体_GB2312" pitchFamily="49" charset="-122"/>
                <a:cs typeface="Times New Roman" panose="02020603050405020304" pitchFamily="18" charset="0"/>
              </a:rPr>
              <a:t>，</a:t>
            </a:r>
            <a:r>
              <a:rPr kumimoji="1" lang="en-US" altLang="zh-CN" sz="2400" b="1" i="1" dirty="0">
                <a:solidFill>
                  <a:srgbClr val="0000FF"/>
                </a:solidFill>
                <a:latin typeface="Times New Roman" panose="02020603050405020304" pitchFamily="18" charset="0"/>
                <a:ea typeface="楷体_GB2312" pitchFamily="49" charset="-122"/>
                <a:cs typeface="Times New Roman" panose="02020603050405020304" pitchFamily="18" charset="0"/>
              </a:rPr>
              <a:t>l</a:t>
            </a:r>
            <a:r>
              <a:rPr kumimoji="1" lang="zh-CN" altLang="en-US" sz="2400" b="1" i="1" dirty="0">
                <a:solidFill>
                  <a:srgbClr val="0000FF"/>
                </a:solidFill>
                <a:latin typeface="Times New Roman" panose="02020603050405020304" pitchFamily="18" charset="0"/>
                <a:ea typeface="楷体_GB2312" pitchFamily="49" charset="-122"/>
                <a:cs typeface="Times New Roman" panose="02020603050405020304" pitchFamily="18" charset="0"/>
              </a:rPr>
              <a:t>，</a:t>
            </a:r>
            <a:r>
              <a:rPr kumimoji="1" lang="en-US" altLang="zh-CN" sz="2400" b="1" i="1" dirty="0">
                <a:solidFill>
                  <a:srgbClr val="0000FF"/>
                </a:solidFill>
                <a:latin typeface="Times New Roman" panose="02020603050405020304" pitchFamily="18" charset="0"/>
                <a:ea typeface="楷体_GB2312" pitchFamily="49" charset="-122"/>
                <a:cs typeface="Times New Roman" panose="02020603050405020304" pitchFamily="18" charset="0"/>
              </a:rPr>
              <a:t>m</a:t>
            </a:r>
            <a:r>
              <a:rPr kumimoji="1" lang="zh-CN" altLang="en-US" sz="2400" b="1" i="1" dirty="0">
                <a:solidFill>
                  <a:srgbClr val="0000FF"/>
                </a:solidFill>
                <a:latin typeface="Times New Roman" panose="02020603050405020304" pitchFamily="18" charset="0"/>
                <a:ea typeface="楷体_GB2312" pitchFamily="49" charset="-122"/>
                <a:cs typeface="Times New Roman" panose="02020603050405020304" pitchFamily="18" charset="0"/>
              </a:rPr>
              <a:t>，</a:t>
            </a:r>
            <a:r>
              <a:rPr kumimoji="1" lang="en-US" altLang="zh-CN" sz="2400" b="1" i="1" dirty="0" err="1">
                <a:solidFill>
                  <a:srgbClr val="0000FF"/>
                </a:solidFill>
                <a:latin typeface="Times New Roman" panose="02020603050405020304" pitchFamily="18" charset="0"/>
                <a:ea typeface="楷体_GB2312" pitchFamily="49" charset="-122"/>
                <a:cs typeface="Times New Roman" panose="02020603050405020304" pitchFamily="18" charset="0"/>
              </a:rPr>
              <a:t>m</a:t>
            </a:r>
            <a:r>
              <a:rPr kumimoji="1" lang="en-US" altLang="zh-CN" sz="2400" b="1" i="1" baseline="-25000" dirty="0" err="1">
                <a:solidFill>
                  <a:srgbClr val="0000FF"/>
                </a:solidFill>
                <a:latin typeface="Times New Roman" panose="02020603050405020304" pitchFamily="18" charset="0"/>
                <a:ea typeface="楷体_GB2312" pitchFamily="49" charset="-122"/>
                <a:cs typeface="Times New Roman" panose="02020603050405020304" pitchFamily="18" charset="0"/>
              </a:rPr>
              <a:t>s</a:t>
            </a:r>
            <a:endParaRPr kumimoji="1" lang="zh-CN" altLang="en-US" sz="2400" b="1" i="1" dirty="0">
              <a:solidFill>
                <a:srgbClr val="0000FF"/>
              </a:solidFill>
              <a:latin typeface="Times New Roman" panose="02020603050405020304" pitchFamily="18" charset="0"/>
              <a:ea typeface="楷体_GB2312" pitchFamily="49" charset="-122"/>
              <a:cs typeface="Times New Roman" panose="02020603050405020304" pitchFamily="18" charset="0"/>
            </a:endParaRPr>
          </a:p>
        </p:txBody>
      </p:sp>
      <p:pic>
        <p:nvPicPr>
          <p:cNvPr id="53253" name="Picture 6" descr="银原子磁场实验"/>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003800" y="1484313"/>
            <a:ext cx="4038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7"/>
          <p:cNvSpPr>
            <a:spLocks noGrp="1" noChangeArrowheads="1"/>
          </p:cNvSpPr>
          <p:nvPr>
            <p:ph type="title" idx="4294967295"/>
          </p:nvPr>
        </p:nvSpPr>
        <p:spPr>
          <a:xfrm>
            <a:off x="251520" y="315913"/>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8" name="矩形 7"/>
          <p:cNvSpPr/>
          <p:nvPr/>
        </p:nvSpPr>
        <p:spPr>
          <a:xfrm>
            <a:off x="323850" y="1052513"/>
            <a:ext cx="2587568" cy="523220"/>
          </a:xfrm>
          <a:prstGeom prst="rect">
            <a:avLst/>
          </a:prstGeom>
        </p:spPr>
        <p:txBody>
          <a:bodyPr wrap="none">
            <a:spAutoFit/>
          </a:bodyPr>
          <a:lstStyle/>
          <a:p>
            <a:pPr eaLnBrk="0" hangingPunct="0">
              <a:defRPr/>
            </a:pPr>
            <a:r>
              <a:rPr lang="en-US" altLang="zh-CN" sz="2800" b="1" dirty="0">
                <a:solidFill>
                  <a:srgbClr val="FF0000"/>
                </a:solidFill>
                <a:latin typeface="+mj-ea"/>
                <a:ea typeface="+mj-ea"/>
              </a:rPr>
              <a:t>(4) </a:t>
            </a:r>
            <a:r>
              <a:rPr lang="zh-CN" altLang="en-US" sz="2800" b="1" dirty="0">
                <a:solidFill>
                  <a:srgbClr val="FF0000"/>
                </a:solidFill>
                <a:latin typeface="+mj-ea"/>
                <a:ea typeface="+mj-ea"/>
              </a:rPr>
              <a:t>自旋量子数</a:t>
            </a:r>
          </a:p>
        </p:txBody>
      </p:sp>
      <p:sp>
        <p:nvSpPr>
          <p:cNvPr id="53256" name="TextBox 8"/>
          <p:cNvSpPr txBox="1">
            <a:spLocks noChangeArrowheads="1"/>
          </p:cNvSpPr>
          <p:nvPr/>
        </p:nvSpPr>
        <p:spPr bwMode="auto">
          <a:xfrm>
            <a:off x="4500563" y="4652963"/>
            <a:ext cx="46434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kumimoji="1" lang="zh-CN" altLang="en-US" sz="2000" dirty="0">
                <a:latin typeface="Times New Roman" pitchFamily="18" charset="0"/>
                <a:ea typeface="仿宋" pitchFamily="49" charset="-122"/>
                <a:cs typeface="Times New Roman" pitchFamily="18" charset="0"/>
              </a:rPr>
              <a:t>不同自旋状态的电子在磁场中发生分裂</a:t>
            </a:r>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0" y="0"/>
            <a:ext cx="6991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kumimoji="1" lang="zh-CN" altLang="en-US" b="0">
              <a:solidFill>
                <a:srgbClr val="FFFF00"/>
              </a:solidFill>
              <a:latin typeface="黑体" pitchFamily="49" charset="-122"/>
              <a:ea typeface="黑体" pitchFamily="49" charset="-122"/>
            </a:endParaRPr>
          </a:p>
        </p:txBody>
      </p:sp>
      <p:graphicFrame>
        <p:nvGraphicFramePr>
          <p:cNvPr id="1119235" name="Group 3"/>
          <p:cNvGraphicFramePr>
            <a:graphicFrameLocks noGrp="1"/>
          </p:cNvGraphicFramePr>
          <p:nvPr>
            <p:extLst>
              <p:ext uri="{D42A27DB-BD31-4B8C-83A1-F6EECF244321}">
                <p14:modId xmlns:p14="http://schemas.microsoft.com/office/powerpoint/2010/main" val="2538885716"/>
              </p:ext>
            </p:extLst>
          </p:nvPr>
        </p:nvGraphicFramePr>
        <p:xfrm>
          <a:off x="323850" y="1628775"/>
          <a:ext cx="8353425" cy="4629151"/>
        </p:xfrm>
        <a:graphic>
          <a:graphicData uri="http://schemas.openxmlformats.org/drawingml/2006/table">
            <a:tbl>
              <a:tblPr>
                <a:tableStyleId>{D7AC3CCA-C797-4891-BE02-D94E43425B78}</a:tableStyleId>
              </a:tblPr>
              <a:tblGrid>
                <a:gridCol w="2564648">
                  <a:extLst>
                    <a:ext uri="{9D8B030D-6E8A-4147-A177-3AD203B41FA5}">
                      <a16:colId xmlns:a16="http://schemas.microsoft.com/office/drawing/2014/main" val="20000"/>
                    </a:ext>
                  </a:extLst>
                </a:gridCol>
                <a:gridCol w="477818">
                  <a:extLst>
                    <a:ext uri="{9D8B030D-6E8A-4147-A177-3AD203B41FA5}">
                      <a16:colId xmlns:a16="http://schemas.microsoft.com/office/drawing/2014/main" val="20001"/>
                    </a:ext>
                  </a:extLst>
                </a:gridCol>
                <a:gridCol w="401489">
                  <a:extLst>
                    <a:ext uri="{9D8B030D-6E8A-4147-A177-3AD203B41FA5}">
                      <a16:colId xmlns:a16="http://schemas.microsoft.com/office/drawing/2014/main" val="20002"/>
                    </a:ext>
                  </a:extLst>
                </a:gridCol>
                <a:gridCol w="1392238">
                  <a:extLst>
                    <a:ext uri="{9D8B030D-6E8A-4147-A177-3AD203B41FA5}">
                      <a16:colId xmlns:a16="http://schemas.microsoft.com/office/drawing/2014/main" val="20003"/>
                    </a:ext>
                  </a:extLst>
                </a:gridCol>
                <a:gridCol w="468659">
                  <a:extLst>
                    <a:ext uri="{9D8B030D-6E8A-4147-A177-3AD203B41FA5}">
                      <a16:colId xmlns:a16="http://schemas.microsoft.com/office/drawing/2014/main" val="20004"/>
                    </a:ext>
                  </a:extLst>
                </a:gridCol>
                <a:gridCol w="1143405">
                  <a:extLst>
                    <a:ext uri="{9D8B030D-6E8A-4147-A177-3AD203B41FA5}">
                      <a16:colId xmlns:a16="http://schemas.microsoft.com/office/drawing/2014/main" val="20005"/>
                    </a:ext>
                  </a:extLst>
                </a:gridCol>
                <a:gridCol w="1905168">
                  <a:extLst>
                    <a:ext uri="{9D8B030D-6E8A-4147-A177-3AD203B41FA5}">
                      <a16:colId xmlns:a16="http://schemas.microsoft.com/office/drawing/2014/main" val="20006"/>
                    </a:ext>
                  </a:extLst>
                </a:gridCol>
              </a:tblGrid>
              <a:tr h="655317">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i="1" u="none" strike="noStrike" cap="none" normalizeH="0" baseline="0" dirty="0">
                          <a:ln>
                            <a:noFill/>
                          </a:ln>
                          <a:effectLst/>
                          <a:latin typeface="Times New Roman" pitchFamily="18" charset="0"/>
                          <a:cs typeface="Times New Roman" pitchFamily="18" charset="0"/>
                        </a:rPr>
                        <a:t>n</a:t>
                      </a:r>
                      <a:r>
                        <a:rPr kumimoji="1" lang="en-US" altLang="zh-CN" sz="2000" u="none" strike="noStrike" cap="none" normalizeH="0" baseline="0" dirty="0">
                          <a:ln>
                            <a:noFill/>
                          </a:ln>
                          <a:effectLst/>
                          <a:latin typeface="Times New Roman" pitchFamily="18" charset="0"/>
                          <a:cs typeface="Times New Roman" pitchFamily="18" charset="0"/>
                        </a:rPr>
                        <a:t> (The Principle Quantum Number)</a:t>
                      </a:r>
                      <a:endParaRPr kumimoji="1" lang="en-US" altLang="zh-CN" sz="2000" b="1" i="1" u="none" strike="noStrike" cap="none" normalizeH="0" baseline="0" dirty="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1</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2</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hMerge="1">
                  <a:txBody>
                    <a:bodyPr/>
                    <a:lstStyle/>
                    <a:p>
                      <a:endParaRPr lang="en-GB"/>
                    </a:p>
                  </a:txBody>
                  <a:tcPr/>
                </a:tc>
                <a:tc gridSpan="3">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3</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842096">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i="1" u="none" strike="noStrike" cap="none" normalizeH="0" baseline="0" dirty="0">
                          <a:ln>
                            <a:noFill/>
                          </a:ln>
                          <a:effectLst/>
                          <a:latin typeface="Times New Roman" pitchFamily="18" charset="0"/>
                          <a:cs typeface="Times New Roman" pitchFamily="18" charset="0"/>
                        </a:rPr>
                        <a:t>l</a:t>
                      </a:r>
                      <a:r>
                        <a:rPr kumimoji="1" lang="en-US" altLang="zh-CN" sz="2000" u="none" strike="noStrike" cap="none" normalizeH="0" baseline="0" dirty="0">
                          <a:ln>
                            <a:noFill/>
                          </a:ln>
                          <a:effectLst/>
                          <a:latin typeface="Times New Roman" pitchFamily="18" charset="0"/>
                          <a:cs typeface="Times New Roman" pitchFamily="18" charset="0"/>
                        </a:rPr>
                        <a:t> (The Angular Quantum Number)</a:t>
                      </a:r>
                      <a:endParaRPr kumimoji="1" lang="en-US" altLang="zh-CN" sz="2000" b="1" i="1" u="none" strike="noStrike" cap="none" normalizeH="0" baseline="0" dirty="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0</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0</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1</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0</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1</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2</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extLst>
                  <a:ext uri="{0D108BD9-81ED-4DB2-BD59-A6C34878D82A}">
                    <a16:rowId xmlns:a16="http://schemas.microsoft.com/office/drawing/2014/main" val="10001"/>
                  </a:ext>
                </a:extLst>
              </a:tr>
              <a:tr h="745286">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i="1" u="none" strike="noStrike" cap="none" normalizeH="0" baseline="0" dirty="0">
                          <a:ln>
                            <a:noFill/>
                          </a:ln>
                          <a:effectLst/>
                          <a:latin typeface="Times New Roman" pitchFamily="18" charset="0"/>
                          <a:cs typeface="Times New Roman" pitchFamily="18" charset="0"/>
                        </a:rPr>
                        <a:t>m</a:t>
                      </a:r>
                      <a:r>
                        <a:rPr kumimoji="1" lang="en-US" altLang="zh-CN" sz="2000" u="none" strike="noStrike" cap="none" normalizeH="0" baseline="0" dirty="0">
                          <a:ln>
                            <a:noFill/>
                          </a:ln>
                          <a:effectLst/>
                          <a:latin typeface="Times New Roman" pitchFamily="18" charset="0"/>
                          <a:cs typeface="Times New Roman" pitchFamily="18" charset="0"/>
                        </a:rPr>
                        <a:t> (The Magnetic Quantum Number)</a:t>
                      </a:r>
                      <a:endParaRPr kumimoji="1" lang="en-US" altLang="zh-CN" sz="2000" b="1" i="1" u="none" strike="noStrike" cap="none" normalizeH="0" baseline="0" dirty="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0</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0</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0  +1 -1</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0</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0 +1 -1</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0 +1 –1 +2 -2</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extLst>
                  <a:ext uri="{0D108BD9-81ED-4DB2-BD59-A6C34878D82A}">
                    <a16:rowId xmlns:a16="http://schemas.microsoft.com/office/drawing/2014/main" val="10002"/>
                  </a:ext>
                </a:extLst>
              </a:tr>
              <a:tr h="82519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i="1" u="none" strike="noStrike" cap="none" normalizeH="0" baseline="0" dirty="0" err="1">
                          <a:ln>
                            <a:noFill/>
                          </a:ln>
                          <a:effectLst/>
                          <a:latin typeface="Times New Roman" pitchFamily="18" charset="0"/>
                          <a:cs typeface="Times New Roman" pitchFamily="18" charset="0"/>
                        </a:rPr>
                        <a:t>m</a:t>
                      </a:r>
                      <a:r>
                        <a:rPr kumimoji="1" lang="en-US" altLang="zh-CN" sz="2000" u="none" strike="noStrike" cap="none" normalizeH="0" baseline="-25000" dirty="0" err="1">
                          <a:ln>
                            <a:noFill/>
                          </a:ln>
                          <a:effectLst/>
                          <a:latin typeface="Times New Roman" pitchFamily="18" charset="0"/>
                          <a:cs typeface="Times New Roman" pitchFamily="18" charset="0"/>
                        </a:rPr>
                        <a:t>s</a:t>
                      </a:r>
                      <a:r>
                        <a:rPr kumimoji="1" lang="en-US" altLang="zh-CN" sz="2000" u="none" strike="noStrike" cap="none" normalizeH="0" baseline="0" dirty="0">
                          <a:ln>
                            <a:noFill/>
                          </a:ln>
                          <a:effectLst/>
                          <a:latin typeface="Times New Roman" pitchFamily="18" charset="0"/>
                          <a:cs typeface="Times New Roman" pitchFamily="18" charset="0"/>
                        </a:rPr>
                        <a:t> (The Spin Quantum Number)</a:t>
                      </a:r>
                      <a:endParaRPr kumimoji="1" lang="en-US" altLang="zh-CN" sz="2000" b="1" i="1" u="none" strike="noStrike" cap="none" normalizeH="0" baseline="0" dirty="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gridSpan="6">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dirty="0">
                          <a:ln>
                            <a:noFill/>
                          </a:ln>
                          <a:effectLst/>
                          <a:latin typeface="Times New Roman" pitchFamily="18" charset="0"/>
                          <a:cs typeface="Times New Roman" pitchFamily="18" charset="0"/>
                        </a:rPr>
                        <a:t>±1/2</a:t>
                      </a:r>
                      <a:endParaRPr kumimoji="1" lang="en-US" altLang="zh-CN" sz="2400" b="1" i="0" u="none" strike="noStrike" cap="none" normalizeH="0" baseline="0" dirty="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3"/>
                  </a:ext>
                </a:extLst>
              </a:tr>
              <a:tr h="57625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u="none" strike="noStrike" cap="none" normalizeH="0" baseline="0" dirty="0">
                          <a:ln>
                            <a:noFill/>
                          </a:ln>
                          <a:effectLst/>
                          <a:latin typeface="Times New Roman" pitchFamily="18" charset="0"/>
                          <a:cs typeface="Times New Roman" pitchFamily="18" charset="0"/>
                        </a:rPr>
                        <a:t>Orbit Numbers  </a:t>
                      </a:r>
                      <a:r>
                        <a:rPr kumimoji="1" lang="en-US" altLang="zh-CN" sz="2000" i="1" u="none" strike="noStrike" cap="none" normalizeH="0" baseline="0" dirty="0">
                          <a:ln>
                            <a:noFill/>
                          </a:ln>
                          <a:effectLst/>
                          <a:latin typeface="Times New Roman" pitchFamily="18" charset="0"/>
                          <a:cs typeface="Times New Roman" pitchFamily="18" charset="0"/>
                        </a:rPr>
                        <a:t>n</a:t>
                      </a:r>
                      <a:r>
                        <a:rPr kumimoji="1" lang="en-US" altLang="zh-CN" sz="2000" u="none" strike="noStrike" cap="none" normalizeH="0" baseline="30000" dirty="0">
                          <a:ln>
                            <a:noFill/>
                          </a:ln>
                          <a:effectLst/>
                          <a:latin typeface="Times New Roman" pitchFamily="18" charset="0"/>
                          <a:cs typeface="Times New Roman" pitchFamily="18" charset="0"/>
                        </a:rPr>
                        <a:t>2</a:t>
                      </a:r>
                      <a:endParaRPr kumimoji="1" lang="en-US" altLang="zh-CN" sz="2000" b="1" i="1" u="none" strike="noStrike" cap="none" normalizeH="0" baseline="30000" dirty="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1</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1</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3</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1</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3</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5</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extLst>
                  <a:ext uri="{0D108BD9-81ED-4DB2-BD59-A6C34878D82A}">
                    <a16:rowId xmlns:a16="http://schemas.microsoft.com/office/drawing/2014/main" val="10004"/>
                  </a:ext>
                </a:extLst>
              </a:tr>
              <a:tr h="516322">
                <a:tc rowSpan="2">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en-US" altLang="zh-CN" sz="2000" u="none" strike="noStrike" cap="none" normalizeH="0" baseline="0" dirty="0">
                          <a:ln>
                            <a:noFill/>
                          </a:ln>
                          <a:effectLst/>
                          <a:latin typeface="Times New Roman" pitchFamily="18" charset="0"/>
                          <a:cs typeface="Times New Roman" pitchFamily="18" charset="0"/>
                        </a:rPr>
                        <a:t>Shapes Numbers  2</a:t>
                      </a:r>
                      <a:r>
                        <a:rPr kumimoji="1" lang="en-US" altLang="zh-CN" sz="2000" i="1" u="none" strike="noStrike" cap="none" normalizeH="0" baseline="0" dirty="0">
                          <a:ln>
                            <a:noFill/>
                          </a:ln>
                          <a:effectLst/>
                          <a:latin typeface="Times New Roman" pitchFamily="18" charset="0"/>
                          <a:cs typeface="Times New Roman" pitchFamily="18" charset="0"/>
                        </a:rPr>
                        <a:t>n</a:t>
                      </a:r>
                      <a:r>
                        <a:rPr kumimoji="1" lang="en-US" altLang="zh-CN" sz="2000" u="none" strike="noStrike" cap="none" normalizeH="0" baseline="30000" dirty="0">
                          <a:ln>
                            <a:noFill/>
                          </a:ln>
                          <a:effectLst/>
                          <a:latin typeface="Times New Roman" pitchFamily="18" charset="0"/>
                          <a:cs typeface="Times New Roman" pitchFamily="18" charset="0"/>
                        </a:rPr>
                        <a:t>2</a:t>
                      </a:r>
                      <a:endParaRPr kumimoji="1" lang="en-US" altLang="zh-CN" sz="2000" b="1" i="1" u="none" strike="noStrike" cap="none" normalizeH="0" baseline="30000" dirty="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2</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2</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6</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2</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6</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10</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extLst>
                  <a:ext uri="{0D108BD9-81ED-4DB2-BD59-A6C34878D82A}">
                    <a16:rowId xmlns:a16="http://schemas.microsoft.com/office/drawing/2014/main" val="10005"/>
                  </a:ext>
                </a:extLst>
              </a:tr>
              <a:tr h="468685">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2</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a:ln>
                            <a:noFill/>
                          </a:ln>
                          <a:effectLst/>
                          <a:latin typeface="Times New Roman" pitchFamily="18" charset="0"/>
                          <a:cs typeface="Times New Roman" pitchFamily="18" charset="0"/>
                        </a:rPr>
                        <a:t>8</a:t>
                      </a:r>
                      <a:endParaRPr kumimoji="1" lang="en-US" altLang="zh-CN" sz="2400" b="1" i="0" u="none" strike="noStrike" cap="none" normalizeH="0" baseline="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hMerge="1">
                  <a:txBody>
                    <a:bodyPr/>
                    <a:lstStyle/>
                    <a:p>
                      <a:endParaRPr lang="en-GB"/>
                    </a:p>
                  </a:txBody>
                  <a:tcPr/>
                </a:tc>
                <a:tc gridSpan="3">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US" altLang="zh-CN" sz="2400" u="none" strike="noStrike" cap="none" normalizeH="0" baseline="0" dirty="0">
                          <a:ln>
                            <a:noFill/>
                          </a:ln>
                          <a:effectLst/>
                          <a:latin typeface="Times New Roman" pitchFamily="18" charset="0"/>
                          <a:cs typeface="Times New Roman" pitchFamily="18" charset="0"/>
                        </a:rPr>
                        <a:t>18</a:t>
                      </a:r>
                      <a:endParaRPr kumimoji="1" lang="en-US" altLang="zh-CN" sz="2400" b="1" i="0" u="none" strike="noStrike" cap="none" normalizeH="0" baseline="0" dirty="0">
                        <a:ln>
                          <a:noFill/>
                        </a:ln>
                        <a:solidFill>
                          <a:srgbClr val="000000"/>
                        </a:solidFill>
                        <a:effectLst/>
                        <a:latin typeface="Times New Roman" pitchFamily="18" charset="0"/>
                        <a:ea typeface="幼圆" pitchFamily="49" charset="-122"/>
                        <a:cs typeface="Times New Roman" pitchFamily="18" charset="0"/>
                      </a:endParaRPr>
                    </a:p>
                  </a:txBody>
                  <a:tcPr marL="91445" marR="91445" marT="45717" marB="0" anchor="ctr" anchorCtr="1" horzOverflow="overflow"/>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6"/>
                  </a:ext>
                </a:extLst>
              </a:tr>
            </a:tbl>
          </a:graphicData>
        </a:graphic>
      </p:graphicFrame>
      <p:sp>
        <p:nvSpPr>
          <p:cNvPr id="54334" name="Rectangle 62"/>
          <p:cNvSpPr>
            <a:spLocks noGrp="1" noChangeArrowheads="1"/>
          </p:cNvSpPr>
          <p:nvPr>
            <p:ph type="title" idx="4294967295"/>
          </p:nvPr>
        </p:nvSpPr>
        <p:spPr>
          <a:xfrm>
            <a:off x="250825" y="304453"/>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5" name="矩形 4"/>
          <p:cNvSpPr/>
          <p:nvPr/>
        </p:nvSpPr>
        <p:spPr>
          <a:xfrm>
            <a:off x="250825" y="1052513"/>
            <a:ext cx="5572125" cy="523875"/>
          </a:xfrm>
          <a:prstGeom prst="rect">
            <a:avLst/>
          </a:prstGeom>
        </p:spPr>
        <p:txBody>
          <a:bodyPr wrap="none">
            <a:spAutoFit/>
          </a:bodyPr>
          <a:lstStyle/>
          <a:p>
            <a:pPr eaLnBrk="0" hangingPunct="0">
              <a:defRPr/>
            </a:pPr>
            <a:r>
              <a:rPr lang="zh-CN" altLang="en-US" sz="2800" b="1" dirty="0">
                <a:solidFill>
                  <a:srgbClr val="FF0000"/>
                </a:solidFill>
                <a:latin typeface="+mj-ea"/>
                <a:ea typeface="+mj-ea"/>
              </a:rPr>
              <a:t>四个量子数决定核外电子运动状态</a:t>
            </a:r>
          </a:p>
        </p:txBody>
      </p:sp>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50824" y="333375"/>
            <a:ext cx="6157913" cy="647700"/>
          </a:xfrm>
        </p:spPr>
        <p:txBody>
          <a:bodyPr/>
          <a:lstStyle/>
          <a:p>
            <a:pPr eaLnBrk="1" hangingPunct="1"/>
            <a:r>
              <a:rPr lang="en-US" altLang="zh-CN" dirty="0">
                <a:latin typeface="Arial" panose="020B0604020202020204" pitchFamily="34" charset="0"/>
                <a:cs typeface="Arial" panose="020B0604020202020204" pitchFamily="34" charset="0"/>
              </a:rPr>
              <a:t>2.2.1.2  </a:t>
            </a:r>
            <a:r>
              <a:rPr lang="zh-CN" altLang="en-US" dirty="0"/>
              <a:t>现代原子结构理论</a:t>
            </a:r>
            <a:endParaRPr lang="zh-CN" altLang="en-US" dirty="0">
              <a:latin typeface="黑体" pitchFamily="49" charset="-122"/>
            </a:endParaRPr>
          </a:p>
        </p:txBody>
      </p:sp>
      <p:sp>
        <p:nvSpPr>
          <p:cNvPr id="20485" name="Rectangle 3"/>
          <p:cNvSpPr>
            <a:spLocks noGrp="1" noChangeArrowheads="1"/>
          </p:cNvSpPr>
          <p:nvPr>
            <p:ph idx="1"/>
          </p:nvPr>
        </p:nvSpPr>
        <p:spPr>
          <a:xfrm>
            <a:off x="900113" y="3025080"/>
            <a:ext cx="5570537" cy="3284240"/>
          </a:xfrm>
        </p:spPr>
        <p:txBody>
          <a:bodyPr/>
          <a:lstStyle/>
          <a:p>
            <a:pPr eaLnBrk="1" hangingPunct="1">
              <a:buClrTx/>
              <a:defRPr/>
            </a:pPr>
            <a:r>
              <a:rPr lang="en-US" altLang="zh-CN" sz="2400" i="1" dirty="0">
                <a:effectLst/>
                <a:latin typeface="Times New Roman" panose="02020603050405020304" pitchFamily="18" charset="0"/>
                <a:ea typeface="仿宋" pitchFamily="49" charset="-122"/>
                <a:cs typeface="Times New Roman" panose="02020603050405020304" pitchFamily="18" charset="0"/>
              </a:rPr>
              <a:t>s</a:t>
            </a:r>
            <a:r>
              <a:rPr lang="zh-CN" altLang="en-US" sz="2400" dirty="0">
                <a:effectLst/>
                <a:latin typeface="Times New Roman" panose="02020603050405020304" pitchFamily="18" charset="0"/>
                <a:ea typeface="仿宋" pitchFamily="49" charset="-122"/>
                <a:cs typeface="Times New Roman" panose="02020603050405020304" pitchFamily="18" charset="0"/>
              </a:rPr>
              <a:t>轨道波函数（球形分布）：</a:t>
            </a:r>
          </a:p>
          <a:p>
            <a:pPr eaLnBrk="1" hangingPunct="1">
              <a:defRPr/>
            </a:pPr>
            <a:endParaRPr lang="en-US" altLang="zh-CN" sz="2400" dirty="0">
              <a:effectLst/>
              <a:latin typeface="Times New Roman" panose="02020603050405020304" pitchFamily="18" charset="0"/>
              <a:ea typeface="仿宋" pitchFamily="49" charset="-122"/>
              <a:cs typeface="Times New Roman" panose="02020603050405020304" pitchFamily="18" charset="0"/>
            </a:endParaRPr>
          </a:p>
          <a:p>
            <a:pPr eaLnBrk="1" hangingPunct="1">
              <a:defRPr/>
            </a:pPr>
            <a:endParaRPr lang="en-US" altLang="zh-CN" sz="2400" dirty="0">
              <a:effectLst/>
              <a:latin typeface="Times New Roman" panose="02020603050405020304" pitchFamily="18" charset="0"/>
              <a:ea typeface="仿宋" pitchFamily="49" charset="-122"/>
              <a:cs typeface="Times New Roman" panose="02020603050405020304" pitchFamily="18" charset="0"/>
            </a:endParaRPr>
          </a:p>
          <a:p>
            <a:pPr eaLnBrk="1" hangingPunct="1">
              <a:buClrTx/>
              <a:defRPr/>
            </a:pPr>
            <a:r>
              <a:rPr lang="en-US" altLang="zh-CN" sz="2400" i="1" dirty="0">
                <a:effectLst/>
                <a:latin typeface="Times New Roman" panose="02020603050405020304" pitchFamily="18" charset="0"/>
                <a:ea typeface="仿宋" pitchFamily="49" charset="-122"/>
                <a:cs typeface="Times New Roman" panose="02020603050405020304" pitchFamily="18" charset="0"/>
              </a:rPr>
              <a:t>p</a:t>
            </a:r>
            <a:r>
              <a:rPr lang="zh-CN" altLang="en-US" sz="2400" dirty="0">
                <a:effectLst/>
                <a:latin typeface="Times New Roman" panose="02020603050405020304" pitchFamily="18" charset="0"/>
                <a:ea typeface="仿宋" pitchFamily="49" charset="-122"/>
                <a:cs typeface="Times New Roman" panose="02020603050405020304" pitchFamily="18" charset="0"/>
              </a:rPr>
              <a:t>轨道波函数（哑铃形分布）</a:t>
            </a:r>
          </a:p>
          <a:p>
            <a:pPr eaLnBrk="1" hangingPunct="1">
              <a:defRPr/>
            </a:pPr>
            <a:endParaRPr lang="en-US" altLang="zh-CN" sz="2400" dirty="0">
              <a:effectLst/>
              <a:latin typeface="Times New Roman" panose="02020603050405020304" pitchFamily="18" charset="0"/>
              <a:ea typeface="仿宋" pitchFamily="49" charset="-122"/>
              <a:cs typeface="Times New Roman" panose="02020603050405020304" pitchFamily="18" charset="0"/>
            </a:endParaRPr>
          </a:p>
          <a:p>
            <a:pPr eaLnBrk="1" hangingPunct="1">
              <a:defRPr/>
            </a:pPr>
            <a:endParaRPr lang="en-US" altLang="zh-CN" sz="2400" dirty="0">
              <a:effectLst/>
              <a:latin typeface="Times New Roman" panose="02020603050405020304" pitchFamily="18" charset="0"/>
              <a:ea typeface="仿宋" pitchFamily="49" charset="-122"/>
              <a:cs typeface="Times New Roman" panose="02020603050405020304" pitchFamily="18" charset="0"/>
            </a:endParaRPr>
          </a:p>
          <a:p>
            <a:pPr eaLnBrk="1" hangingPunct="1">
              <a:buClrTx/>
              <a:defRPr/>
            </a:pPr>
            <a:r>
              <a:rPr lang="en-US" altLang="zh-CN" sz="2400" i="1" dirty="0">
                <a:effectLst/>
                <a:latin typeface="Times New Roman" panose="02020603050405020304" pitchFamily="18" charset="0"/>
                <a:ea typeface="仿宋" pitchFamily="49" charset="-122"/>
                <a:cs typeface="Times New Roman" panose="02020603050405020304" pitchFamily="18" charset="0"/>
              </a:rPr>
              <a:t>f</a:t>
            </a:r>
            <a:r>
              <a:rPr lang="zh-CN" altLang="en-US" sz="2400" dirty="0">
                <a:effectLst/>
                <a:latin typeface="Times New Roman" panose="02020603050405020304" pitchFamily="18" charset="0"/>
                <a:ea typeface="仿宋" pitchFamily="49" charset="-122"/>
                <a:cs typeface="Times New Roman" panose="02020603050405020304" pitchFamily="18" charset="0"/>
              </a:rPr>
              <a:t>轨道波函数（复杂形分布）</a:t>
            </a:r>
          </a:p>
        </p:txBody>
      </p:sp>
      <p:graphicFrame>
        <p:nvGraphicFramePr>
          <p:cNvPr id="781318" name="Object 6"/>
          <p:cNvGraphicFramePr>
            <a:graphicFrameLocks noChangeAspect="1"/>
          </p:cNvGraphicFramePr>
          <p:nvPr>
            <p:extLst>
              <p:ext uri="{D42A27DB-BD31-4B8C-83A1-F6EECF244321}">
                <p14:modId xmlns:p14="http://schemas.microsoft.com/office/powerpoint/2010/main" val="103497472"/>
              </p:ext>
            </p:extLst>
          </p:nvPr>
        </p:nvGraphicFramePr>
        <p:xfrm>
          <a:off x="2195736" y="3458468"/>
          <a:ext cx="1782762" cy="903287"/>
        </p:xfrm>
        <a:graphic>
          <a:graphicData uri="http://schemas.openxmlformats.org/presentationml/2006/ole">
            <mc:AlternateContent xmlns:mc="http://schemas.openxmlformats.org/markup-compatibility/2006">
              <mc:Choice xmlns:v="urn:schemas-microsoft-com:vml" Requires="v">
                <p:oleObj spid="_x0000_s55720" name="Equation" r:id="rId3" imgW="634725" imgH="444307" progId="Equation.DSMT4">
                  <p:embed/>
                </p:oleObj>
              </mc:Choice>
              <mc:Fallback>
                <p:oleObj name="Equation" r:id="rId3" imgW="634725" imgH="444307"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3458468"/>
                        <a:ext cx="1782762"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1319" name="Object 7"/>
          <p:cNvGraphicFramePr>
            <a:graphicFrameLocks noChangeAspect="1"/>
          </p:cNvGraphicFramePr>
          <p:nvPr>
            <p:extLst>
              <p:ext uri="{D42A27DB-BD31-4B8C-83A1-F6EECF244321}">
                <p14:modId xmlns:p14="http://schemas.microsoft.com/office/powerpoint/2010/main" val="62350466"/>
              </p:ext>
            </p:extLst>
          </p:nvPr>
        </p:nvGraphicFramePr>
        <p:xfrm>
          <a:off x="1996951" y="4753868"/>
          <a:ext cx="2359025" cy="938212"/>
        </p:xfrm>
        <a:graphic>
          <a:graphicData uri="http://schemas.openxmlformats.org/presentationml/2006/ole">
            <mc:AlternateContent xmlns:mc="http://schemas.openxmlformats.org/markup-compatibility/2006">
              <mc:Choice xmlns:v="urn:schemas-microsoft-com:vml" Requires="v">
                <p:oleObj spid="_x0000_s55721" name="Equation" r:id="rId5" imgW="1015559" imgH="444307" progId="Equation.DSMT4">
                  <p:embed/>
                </p:oleObj>
              </mc:Choice>
              <mc:Fallback>
                <p:oleObj name="Equation" r:id="rId5" imgW="1015559" imgH="444307"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6951" y="4753868"/>
                        <a:ext cx="2359025" cy="938212"/>
                      </a:xfrm>
                      <a:prstGeom prst="rect">
                        <a:avLst/>
                      </a:prstGeom>
                      <a:noFill/>
                      <a:ln>
                        <a:noFill/>
                      </a:ln>
                    </p:spPr>
                  </p:pic>
                </p:oleObj>
              </mc:Fallback>
            </mc:AlternateContent>
          </a:graphicData>
        </a:graphic>
      </p:graphicFrame>
      <p:pic>
        <p:nvPicPr>
          <p:cNvPr id="55302" name="Picture 11" descr="a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7763" y="2592090"/>
            <a:ext cx="201136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2" descr="a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7763" y="4608215"/>
            <a:ext cx="2051050"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50825" y="1412875"/>
            <a:ext cx="8569325" cy="1569660"/>
          </a:xfrm>
          <a:prstGeom prst="rect">
            <a:avLst/>
          </a:prstGeom>
        </p:spPr>
        <p:txBody>
          <a:bodyPr>
            <a:spAutoFit/>
          </a:bodyPr>
          <a:lstStyle/>
          <a:p>
            <a:pPr indent="457200">
              <a:defRPr/>
            </a:pP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The physical meaning of a wave function</a:t>
            </a:r>
            <a:r>
              <a:rPr lang="en-GB"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曾引起许多科学家的争论</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玻</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爱论战</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a:t>
            </a:r>
            <a:r>
              <a:rPr lang="zh-CN" altLang="en-GB" sz="2400" b="1" dirty="0">
                <a:solidFill>
                  <a:srgbClr val="000000"/>
                </a:solidFill>
                <a:latin typeface="Times New Roman" panose="02020603050405020304" pitchFamily="18" charset="0"/>
                <a:ea typeface="华文仿宋" pitchFamily="2" charset="-122"/>
                <a:cs typeface="Times New Roman" panose="02020603050405020304" pitchFamily="18" charset="0"/>
              </a:rPr>
              <a:t>。</a:t>
            </a:r>
            <a:r>
              <a:rPr lang="el-GR" altLang="zh-CN" sz="2400" b="1" i="1" dirty="0">
                <a:solidFill>
                  <a:srgbClr val="000000"/>
                </a:solidFill>
                <a:latin typeface="Times New Roman" panose="02020603050405020304" pitchFamily="18" charset="0"/>
                <a:ea typeface="华文仿宋" pitchFamily="2" charset="-122"/>
                <a:cs typeface="Times New Roman" panose="02020603050405020304" pitchFamily="18" charset="0"/>
              </a:rPr>
              <a:t>Ψ</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本身无意义，但</a:t>
            </a:r>
            <a:r>
              <a:rPr lang="el-GR" altLang="zh-CN" sz="2400" b="1" i="1" dirty="0">
                <a:solidFill>
                  <a:srgbClr val="000000"/>
                </a:solidFill>
                <a:latin typeface="Times New Roman" panose="02020603050405020304" pitchFamily="18" charset="0"/>
                <a:ea typeface="华文仿宋" pitchFamily="2" charset="-122"/>
                <a:cs typeface="Times New Roman" panose="02020603050405020304" pitchFamily="18" charset="0"/>
              </a:rPr>
              <a:t>Ψ</a:t>
            </a:r>
            <a:r>
              <a:rPr lang="en-US" altLang="zh-CN" sz="2400" b="1" baseline="30000" dirty="0">
                <a:solidFill>
                  <a:srgbClr val="000000"/>
                </a:solidFill>
                <a:latin typeface="Times New Roman" panose="02020603050405020304" pitchFamily="18" charset="0"/>
                <a:ea typeface="华文仿宋" pitchFamily="2" charset="-122"/>
                <a:cs typeface="Times New Roman" panose="02020603050405020304" pitchFamily="18" charset="0"/>
              </a:rPr>
              <a:t>2 </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有意义</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概率密度</a:t>
            </a:r>
            <a:r>
              <a:rPr lang="en-US" altLang="zh-CN" sz="2400" b="1" dirty="0">
                <a:solidFill>
                  <a:srgbClr val="000000"/>
                </a:solidFill>
                <a:latin typeface="Times New Roman" panose="02020603050405020304" pitchFamily="18" charset="0"/>
                <a:ea typeface="华文仿宋" pitchFamily="2"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rPr>
              <a:t>。</a:t>
            </a:r>
            <a:r>
              <a:rPr kumimoji="1"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sym typeface="Wingdings" pitchFamily="2" charset="2"/>
              </a:rPr>
              <a:t>每一种波函数的解对应电子一种运动状态，沿用为一个原子轨道。</a:t>
            </a:r>
            <a:endParaRPr lang="zh-CN" altLang="en-US" sz="2400" b="1" dirty="0">
              <a:solidFill>
                <a:srgbClr val="000000"/>
              </a:solidFill>
              <a:latin typeface="Times New Roman" panose="02020603050405020304" pitchFamily="18" charset="0"/>
              <a:ea typeface="华文仿宋" pitchFamily="2" charset="-122"/>
              <a:cs typeface="Times New Roman" panose="02020603050405020304" pitchFamily="18" charset="0"/>
            </a:endParaRPr>
          </a:p>
        </p:txBody>
      </p:sp>
      <p:sp>
        <p:nvSpPr>
          <p:cNvPr id="10" name="矩形 9"/>
          <p:cNvSpPr/>
          <p:nvPr/>
        </p:nvSpPr>
        <p:spPr>
          <a:xfrm>
            <a:off x="250825" y="981075"/>
            <a:ext cx="3446777" cy="523220"/>
          </a:xfrm>
          <a:prstGeom prst="rect">
            <a:avLst/>
          </a:prstGeom>
        </p:spPr>
        <p:txBody>
          <a:bodyPr wrap="none">
            <a:spAutoFit/>
          </a:bodyPr>
          <a:lstStyle/>
          <a:p>
            <a:pPr eaLnBrk="0" hangingPunct="0">
              <a:defRPr/>
            </a:pPr>
            <a:r>
              <a:rPr lang="en-US" altLang="zh-CN" sz="2800" b="1" dirty="0">
                <a:solidFill>
                  <a:srgbClr val="0000FF"/>
                </a:solidFill>
                <a:latin typeface="Times New Roman" panose="02020603050405020304" pitchFamily="18" charset="0"/>
                <a:ea typeface="华文仿宋" pitchFamily="2" charset="-122"/>
                <a:cs typeface="Times New Roman" panose="02020603050405020304" pitchFamily="18" charset="0"/>
              </a:rPr>
              <a:t>g) </a:t>
            </a:r>
            <a:r>
              <a:rPr lang="zh-CN" altLang="en-US" sz="2800" b="1" dirty="0">
                <a:solidFill>
                  <a:srgbClr val="0000FF"/>
                </a:solidFill>
                <a:latin typeface="Times New Roman" panose="02020603050405020304" pitchFamily="18" charset="0"/>
                <a:ea typeface="华文仿宋" pitchFamily="2" charset="-122"/>
                <a:cs typeface="Times New Roman" panose="02020603050405020304" pitchFamily="18" charset="0"/>
              </a:rPr>
              <a:t>波函数与原子轨道</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81318"/>
                                        </p:tgtEl>
                                        <p:attrNameLst>
                                          <p:attrName>style.visibility</p:attrName>
                                        </p:attrNameLst>
                                      </p:cBhvr>
                                      <p:to>
                                        <p:strVal val="visible"/>
                                      </p:to>
                                    </p:set>
                                    <p:anim calcmode="lin" valueType="num">
                                      <p:cBhvr additive="base">
                                        <p:cTn id="7" dur="500" fill="hold"/>
                                        <p:tgtEl>
                                          <p:spTgt spid="781318"/>
                                        </p:tgtEl>
                                        <p:attrNameLst>
                                          <p:attrName>ppt_x</p:attrName>
                                        </p:attrNameLst>
                                      </p:cBhvr>
                                      <p:tavLst>
                                        <p:tav tm="0">
                                          <p:val>
                                            <p:strVal val="0-#ppt_w/2"/>
                                          </p:val>
                                        </p:tav>
                                        <p:tav tm="100000">
                                          <p:val>
                                            <p:strVal val="#ppt_x"/>
                                          </p:val>
                                        </p:tav>
                                      </p:tavLst>
                                    </p:anim>
                                    <p:anim calcmode="lin" valueType="num">
                                      <p:cBhvr additive="base">
                                        <p:cTn id="8" dur="500" fill="hold"/>
                                        <p:tgtEl>
                                          <p:spTgt spid="7813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81319"/>
                                        </p:tgtEl>
                                        <p:attrNameLst>
                                          <p:attrName>style.visibility</p:attrName>
                                        </p:attrNameLst>
                                      </p:cBhvr>
                                      <p:to>
                                        <p:strVal val="visible"/>
                                      </p:to>
                                    </p:set>
                                    <p:anim calcmode="lin" valueType="num">
                                      <p:cBhvr additive="base">
                                        <p:cTn id="13" dur="500" fill="hold"/>
                                        <p:tgtEl>
                                          <p:spTgt spid="781319"/>
                                        </p:tgtEl>
                                        <p:attrNameLst>
                                          <p:attrName>ppt_x</p:attrName>
                                        </p:attrNameLst>
                                      </p:cBhvr>
                                      <p:tavLst>
                                        <p:tav tm="0">
                                          <p:val>
                                            <p:strVal val="0-#ppt_w/2"/>
                                          </p:val>
                                        </p:tav>
                                        <p:tav tm="100000">
                                          <p:val>
                                            <p:strVal val="#ppt_x"/>
                                          </p:val>
                                        </p:tav>
                                      </p:tavLst>
                                    </p:anim>
                                    <p:anim calcmode="lin" valueType="num">
                                      <p:cBhvr additive="base">
                                        <p:cTn id="14" dur="500" fill="hold"/>
                                        <p:tgtEl>
                                          <p:spTgt spid="7813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Rectangle 2"/>
          <p:cNvSpPr>
            <a:spLocks noChangeArrowheads="1"/>
          </p:cNvSpPr>
          <p:nvPr/>
        </p:nvSpPr>
        <p:spPr bwMode="auto">
          <a:xfrm>
            <a:off x="0" y="0"/>
            <a:ext cx="88931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buClr>
                <a:schemeClr val="hlink"/>
              </a:buClr>
              <a:buSzPct val="65000"/>
              <a:buFont typeface="Wingdings" pitchFamily="2" charset="2"/>
              <a:buNone/>
            </a:pPr>
            <a:endParaRPr kumimoji="1" lang="zh-CN" altLang="en-US" b="0" i="1">
              <a:solidFill>
                <a:srgbClr val="FFFF00"/>
              </a:solidFill>
              <a:latin typeface="黑体" pitchFamily="49" charset="-122"/>
              <a:ea typeface="黑体" pitchFamily="49" charset="-122"/>
            </a:endParaRPr>
          </a:p>
        </p:txBody>
      </p:sp>
      <p:sp>
        <p:nvSpPr>
          <p:cNvPr id="1115139" name="Rectangle 3"/>
          <p:cNvSpPr>
            <a:spLocks noChangeArrowheads="1"/>
          </p:cNvSpPr>
          <p:nvPr/>
        </p:nvSpPr>
        <p:spPr bwMode="auto">
          <a:xfrm>
            <a:off x="250825" y="1052513"/>
            <a:ext cx="3313113" cy="534987"/>
          </a:xfrm>
          <a:prstGeom prst="rect">
            <a:avLst/>
          </a:prstGeom>
          <a:noFill/>
          <a:ln w="9525">
            <a:noFill/>
            <a:miter lim="800000"/>
            <a:headEnd/>
            <a:tailEnd/>
          </a:ln>
          <a:effectLst/>
        </p:spPr>
        <p:txBody>
          <a:bodyPr>
            <a:spAutoFit/>
          </a:bodyPr>
          <a:lstStyle/>
          <a:p>
            <a:pPr>
              <a:lnSpc>
                <a:spcPct val="120000"/>
              </a:lnSpc>
              <a:defRPr/>
            </a:pPr>
            <a:r>
              <a:rPr kumimoji="1" lang="zh-CN" altLang="en-US" sz="2400" b="1">
                <a:solidFill>
                  <a:srgbClr val="000000"/>
                </a:solidFill>
                <a:effectLst>
                  <a:outerShdw blurRad="38100" dist="38100" dir="2700000" algn="tl">
                    <a:srgbClr val="FFFFFF"/>
                  </a:outerShdw>
                </a:effectLst>
                <a:latin typeface="Times New Roman" pitchFamily="18" charset="0"/>
                <a:ea typeface="楷体_GB2312" pitchFamily="49" charset="-122"/>
                <a:sym typeface="Wingdings" pitchFamily="2" charset="2"/>
              </a:rPr>
              <a:t>        </a:t>
            </a:r>
          </a:p>
        </p:txBody>
      </p:sp>
      <p:grpSp>
        <p:nvGrpSpPr>
          <p:cNvPr id="56324" name="Group 5"/>
          <p:cNvGrpSpPr>
            <a:grpSpLocks/>
          </p:cNvGrpSpPr>
          <p:nvPr/>
        </p:nvGrpSpPr>
        <p:grpSpPr bwMode="auto">
          <a:xfrm>
            <a:off x="465646" y="1700213"/>
            <a:ext cx="8498842" cy="4550002"/>
            <a:chOff x="182" y="1488"/>
            <a:chExt cx="5576" cy="2640"/>
          </a:xfrm>
        </p:grpSpPr>
        <p:grpSp>
          <p:nvGrpSpPr>
            <p:cNvPr id="56327" name="Group 6"/>
            <p:cNvGrpSpPr>
              <a:grpSpLocks/>
            </p:cNvGrpSpPr>
            <p:nvPr/>
          </p:nvGrpSpPr>
          <p:grpSpPr bwMode="auto">
            <a:xfrm>
              <a:off x="1296" y="1776"/>
              <a:ext cx="830" cy="428"/>
              <a:chOff x="1824" y="1056"/>
              <a:chExt cx="830" cy="428"/>
            </a:xfrm>
          </p:grpSpPr>
          <p:grpSp>
            <p:nvGrpSpPr>
              <p:cNvPr id="56497" name="Group 7"/>
              <p:cNvGrpSpPr>
                <a:grpSpLocks/>
              </p:cNvGrpSpPr>
              <p:nvPr/>
            </p:nvGrpSpPr>
            <p:grpSpPr bwMode="auto">
              <a:xfrm>
                <a:off x="1824" y="1104"/>
                <a:ext cx="384" cy="336"/>
                <a:chOff x="1824" y="1104"/>
                <a:chExt cx="384" cy="336"/>
              </a:xfrm>
            </p:grpSpPr>
            <p:sp>
              <p:nvSpPr>
                <p:cNvPr id="56503" name="Line 8"/>
                <p:cNvSpPr>
                  <a:spLocks noChangeShapeType="1"/>
                </p:cNvSpPr>
                <p:nvPr/>
              </p:nvSpPr>
              <p:spPr bwMode="auto">
                <a:xfrm flipV="1">
                  <a:off x="1872" y="1104"/>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504" name="Line 9"/>
                <p:cNvSpPr>
                  <a:spLocks noChangeShapeType="1"/>
                </p:cNvSpPr>
                <p:nvPr/>
              </p:nvSpPr>
              <p:spPr bwMode="auto">
                <a:xfrm>
                  <a:off x="1968" y="1104"/>
                  <a:ext cx="2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505" name="Line 10"/>
                <p:cNvSpPr>
                  <a:spLocks noChangeShapeType="1"/>
                </p:cNvSpPr>
                <p:nvPr/>
              </p:nvSpPr>
              <p:spPr bwMode="auto">
                <a:xfrm>
                  <a:off x="1824" y="1392"/>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506" name="Line 11"/>
                <p:cNvSpPr>
                  <a:spLocks noChangeShapeType="1"/>
                </p:cNvSpPr>
                <p:nvPr/>
              </p:nvSpPr>
              <p:spPr bwMode="auto">
                <a:xfrm flipV="1">
                  <a:off x="1824" y="1392"/>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grpSp>
            <p:nvGrpSpPr>
              <p:cNvPr id="56498" name="Group 12"/>
              <p:cNvGrpSpPr>
                <a:grpSpLocks/>
              </p:cNvGrpSpPr>
              <p:nvPr/>
            </p:nvGrpSpPr>
            <p:grpSpPr bwMode="auto">
              <a:xfrm>
                <a:off x="1916" y="1056"/>
                <a:ext cx="738" cy="428"/>
                <a:chOff x="2756" y="1218"/>
                <a:chExt cx="738" cy="428"/>
              </a:xfrm>
            </p:grpSpPr>
            <p:sp>
              <p:nvSpPr>
                <p:cNvPr id="1115149" name="Rectangle 13"/>
                <p:cNvSpPr>
                  <a:spLocks noChangeArrowheads="1"/>
                </p:cNvSpPr>
                <p:nvPr/>
              </p:nvSpPr>
              <p:spPr bwMode="auto">
                <a:xfrm>
                  <a:off x="2756" y="1414"/>
                  <a:ext cx="408" cy="232"/>
                </a:xfrm>
                <a:prstGeom prst="rect">
                  <a:avLst/>
                </a:prstGeom>
                <a:noFill/>
                <a:ln w="9525">
                  <a:noFill/>
                  <a:miter lim="800000"/>
                  <a:headEnd/>
                  <a:tailEnd/>
                </a:ln>
                <a:effectLst/>
              </p:spPr>
              <p:txBody>
                <a:bodyPr wrap="none">
                  <a:spAutoFit/>
                </a:bodyPr>
                <a:lstStyle/>
                <a:p>
                  <a:pPr algn="ctr">
                    <a:defRPr/>
                  </a:pPr>
                  <a:r>
                    <a:rPr kumimoji="1" lang="en-US" altLang="zh-CN" sz="2000" b="1" dirty="0">
                      <a:solidFill>
                        <a:srgbClr val="000000"/>
                      </a:solidFill>
                      <a:latin typeface="Times New Roman" pitchFamily="18" charset="0"/>
                      <a:cs typeface="Times New Roman" pitchFamily="18" charset="0"/>
                      <a:sym typeface="Wingdings" pitchFamily="2" charset="2"/>
                    </a:rPr>
                    <a:t>πa</a:t>
                  </a:r>
                  <a:r>
                    <a:rPr kumimoji="1" lang="en-US" altLang="zh-CN" sz="2000" b="1" baseline="-25000" dirty="0">
                      <a:solidFill>
                        <a:srgbClr val="000000"/>
                      </a:solidFill>
                      <a:latin typeface="Times New Roman" pitchFamily="18" charset="0"/>
                      <a:cs typeface="Times New Roman" pitchFamily="18" charset="0"/>
                      <a:sym typeface="Wingdings" pitchFamily="2" charset="2"/>
                    </a:rPr>
                    <a:t>0</a:t>
                  </a:r>
                  <a:r>
                    <a:rPr kumimoji="1" lang="en-US" altLang="zh-CN" sz="2000" b="1" baseline="30000" dirty="0">
                      <a:solidFill>
                        <a:srgbClr val="000000"/>
                      </a:solidFill>
                      <a:latin typeface="Times New Roman" pitchFamily="18" charset="0"/>
                      <a:cs typeface="Times New Roman" pitchFamily="18" charset="0"/>
                      <a:sym typeface="Wingdings" pitchFamily="2" charset="2"/>
                    </a:rPr>
                    <a:t>3</a:t>
                  </a:r>
                  <a:endParaRPr kumimoji="1" lang="en-US" altLang="zh-CN" sz="2000" b="1" baseline="30000" dirty="0">
                    <a:solidFill>
                      <a:srgbClr val="000000"/>
                    </a:solidFill>
                    <a:latin typeface="Times New Roman" pitchFamily="18" charset="0"/>
                    <a:ea typeface="楷体_GB2312" pitchFamily="49" charset="-122"/>
                    <a:sym typeface="Wingdings" pitchFamily="2" charset="2"/>
                  </a:endParaRPr>
                </a:p>
              </p:txBody>
            </p:sp>
            <p:sp>
              <p:nvSpPr>
                <p:cNvPr id="56500" name="Line 14"/>
                <p:cNvSpPr>
                  <a:spLocks noChangeShapeType="1"/>
                </p:cNvSpPr>
                <p:nvPr/>
              </p:nvSpPr>
              <p:spPr bwMode="auto">
                <a:xfrm>
                  <a:off x="2832" y="1440"/>
                  <a:ext cx="24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151" name="Rectangle 15"/>
                <p:cNvSpPr>
                  <a:spLocks noChangeArrowheads="1"/>
                </p:cNvSpPr>
                <p:nvPr/>
              </p:nvSpPr>
              <p:spPr bwMode="auto">
                <a:xfrm>
                  <a:off x="2815" y="1218"/>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1115152" name="Rectangle 16"/>
                <p:cNvSpPr>
                  <a:spLocks noChangeArrowheads="1"/>
                </p:cNvSpPr>
                <p:nvPr/>
              </p:nvSpPr>
              <p:spPr bwMode="auto">
                <a:xfrm>
                  <a:off x="3050" y="1314"/>
                  <a:ext cx="444"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e</a:t>
                  </a:r>
                  <a:r>
                    <a:rPr kumimoji="1" lang="en-US" altLang="zh-CN" sz="2000" b="1" baseline="30000">
                      <a:solidFill>
                        <a:srgbClr val="000000"/>
                      </a:solidFill>
                      <a:latin typeface="Times New Roman" pitchFamily="18" charset="0"/>
                      <a:cs typeface="Times New Roman" pitchFamily="18" charset="0"/>
                      <a:sym typeface="Wingdings" pitchFamily="2" charset="2"/>
                    </a:rPr>
                    <a:t>–r/a</a:t>
                  </a:r>
                  <a:r>
                    <a:rPr kumimoji="1" lang="en-US" altLang="zh-CN" sz="2000" b="1" baseline="14000">
                      <a:solidFill>
                        <a:srgbClr val="000000"/>
                      </a:solidFill>
                      <a:latin typeface="Times New Roman" pitchFamily="18" charset="0"/>
                      <a:cs typeface="Times New Roman" pitchFamily="18" charset="0"/>
                      <a:sym typeface="Wingdings" pitchFamily="2" charset="2"/>
                    </a:rPr>
                    <a:t>0</a:t>
                  </a:r>
                </a:p>
              </p:txBody>
            </p:sp>
          </p:grpSp>
        </p:grpSp>
        <p:sp>
          <p:nvSpPr>
            <p:cNvPr id="1115153" name="Rectangle 17"/>
            <p:cNvSpPr>
              <a:spLocks noChangeArrowheads="1"/>
            </p:cNvSpPr>
            <p:nvPr/>
          </p:nvSpPr>
          <p:spPr bwMode="auto">
            <a:xfrm>
              <a:off x="282" y="1872"/>
              <a:ext cx="271"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1s</a:t>
              </a:r>
            </a:p>
          </p:txBody>
        </p:sp>
        <p:sp>
          <p:nvSpPr>
            <p:cNvPr id="1115154" name="Rectangle 18"/>
            <p:cNvSpPr>
              <a:spLocks noChangeArrowheads="1"/>
            </p:cNvSpPr>
            <p:nvPr/>
          </p:nvSpPr>
          <p:spPr bwMode="auto">
            <a:xfrm>
              <a:off x="282" y="2400"/>
              <a:ext cx="271"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2s</a:t>
              </a:r>
            </a:p>
          </p:txBody>
        </p:sp>
        <p:sp>
          <p:nvSpPr>
            <p:cNvPr id="1115155" name="Rectangle 19"/>
            <p:cNvSpPr>
              <a:spLocks noChangeArrowheads="1"/>
            </p:cNvSpPr>
            <p:nvPr/>
          </p:nvSpPr>
          <p:spPr bwMode="auto">
            <a:xfrm>
              <a:off x="272" y="2832"/>
              <a:ext cx="348"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2p</a:t>
              </a:r>
              <a:r>
                <a:rPr kumimoji="1" lang="en-US" altLang="zh-CN" sz="2000" b="1" baseline="-25000">
                  <a:solidFill>
                    <a:srgbClr val="000000"/>
                  </a:solidFill>
                  <a:latin typeface="Times New Roman" pitchFamily="18" charset="0"/>
                  <a:cs typeface="Times New Roman" pitchFamily="18" charset="0"/>
                  <a:sym typeface="Wingdings" pitchFamily="2" charset="2"/>
                </a:rPr>
                <a:t>z</a:t>
              </a:r>
            </a:p>
          </p:txBody>
        </p:sp>
        <p:sp>
          <p:nvSpPr>
            <p:cNvPr id="1115156" name="Rectangle 20"/>
            <p:cNvSpPr>
              <a:spLocks noChangeArrowheads="1"/>
            </p:cNvSpPr>
            <p:nvPr/>
          </p:nvSpPr>
          <p:spPr bwMode="auto">
            <a:xfrm>
              <a:off x="274" y="3312"/>
              <a:ext cx="35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2p</a:t>
              </a:r>
              <a:r>
                <a:rPr kumimoji="1" lang="en-US" altLang="zh-CN" sz="2000" b="1" baseline="-25000">
                  <a:solidFill>
                    <a:srgbClr val="000000"/>
                  </a:solidFill>
                  <a:latin typeface="Times New Roman" pitchFamily="18" charset="0"/>
                  <a:cs typeface="Times New Roman" pitchFamily="18" charset="0"/>
                  <a:sym typeface="Wingdings" pitchFamily="2" charset="2"/>
                </a:rPr>
                <a:t>x</a:t>
              </a:r>
            </a:p>
          </p:txBody>
        </p:sp>
        <p:sp>
          <p:nvSpPr>
            <p:cNvPr id="1115157" name="Rectangle 21"/>
            <p:cNvSpPr>
              <a:spLocks noChangeArrowheads="1"/>
            </p:cNvSpPr>
            <p:nvPr/>
          </p:nvSpPr>
          <p:spPr bwMode="auto">
            <a:xfrm>
              <a:off x="271" y="3792"/>
              <a:ext cx="35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2p</a:t>
              </a:r>
              <a:r>
                <a:rPr kumimoji="1" lang="en-US" altLang="zh-CN" sz="2000" b="1" baseline="-25000">
                  <a:solidFill>
                    <a:srgbClr val="000000"/>
                  </a:solidFill>
                  <a:latin typeface="Times New Roman" pitchFamily="18" charset="0"/>
                  <a:cs typeface="Times New Roman" pitchFamily="18" charset="0"/>
                  <a:sym typeface="Wingdings" pitchFamily="2" charset="2"/>
                </a:rPr>
                <a:t>y</a:t>
              </a:r>
            </a:p>
          </p:txBody>
        </p:sp>
        <p:sp>
          <p:nvSpPr>
            <p:cNvPr id="1115158" name="Rectangle 22"/>
            <p:cNvSpPr>
              <a:spLocks noChangeArrowheads="1"/>
            </p:cNvSpPr>
            <p:nvPr/>
          </p:nvSpPr>
          <p:spPr bwMode="auto">
            <a:xfrm>
              <a:off x="182" y="1488"/>
              <a:ext cx="458" cy="232"/>
            </a:xfrm>
            <a:prstGeom prst="rect">
              <a:avLst/>
            </a:prstGeom>
            <a:noFill/>
            <a:ln w="9525">
              <a:noFill/>
              <a:miter lim="800000"/>
              <a:headEnd/>
              <a:tailEnd/>
            </a:ln>
            <a:effectLst/>
          </p:spPr>
          <p:txBody>
            <a:bodyPr wrap="none">
              <a:spAutoFit/>
            </a:bodyPr>
            <a:lstStyle/>
            <a:p>
              <a:pPr algn="ctr">
                <a:defRPr/>
              </a:pPr>
              <a:r>
                <a:rPr kumimoji="1" lang="zh-CN" altLang="en-US" sz="2000" b="1" dirty="0">
                  <a:solidFill>
                    <a:srgbClr val="000000"/>
                  </a:solidFill>
                  <a:latin typeface="Times New Roman" pitchFamily="18" charset="0"/>
                  <a:ea typeface="楷体_GB2312" pitchFamily="49" charset="-122"/>
                  <a:sym typeface="Wingdings" pitchFamily="2" charset="2"/>
                </a:rPr>
                <a:t>轨道</a:t>
              </a:r>
              <a:endParaRPr kumimoji="1" lang="zh-CN" altLang="en-US" sz="2000" b="1" baseline="-25000" dirty="0">
                <a:solidFill>
                  <a:srgbClr val="000000"/>
                </a:solidFill>
                <a:latin typeface="Times New Roman" pitchFamily="18" charset="0"/>
                <a:ea typeface="楷体_GB2312" pitchFamily="49" charset="-122"/>
                <a:sym typeface="Wingdings" pitchFamily="2" charset="2"/>
              </a:endParaRPr>
            </a:p>
          </p:txBody>
        </p:sp>
        <p:sp>
          <p:nvSpPr>
            <p:cNvPr id="1115159" name="Rectangle 23"/>
            <p:cNvSpPr>
              <a:spLocks noChangeArrowheads="1"/>
            </p:cNvSpPr>
            <p:nvPr/>
          </p:nvSpPr>
          <p:spPr bwMode="auto">
            <a:xfrm>
              <a:off x="1296" y="1488"/>
              <a:ext cx="810" cy="232"/>
            </a:xfrm>
            <a:prstGeom prst="rect">
              <a:avLst/>
            </a:prstGeom>
            <a:noFill/>
            <a:ln w="9525">
              <a:noFill/>
              <a:miter lim="800000"/>
              <a:headEnd/>
              <a:tailEnd/>
            </a:ln>
            <a:effectLst/>
          </p:spPr>
          <p:txBody>
            <a:bodyPr>
              <a:spAutoFit/>
            </a:bodyPr>
            <a:lstStyle/>
            <a:p>
              <a:pPr algn="ctr">
                <a:defRPr/>
              </a:pPr>
              <a:r>
                <a:rPr kumimoji="1" lang="en-US" altLang="zh-CN" sz="2000" b="1" dirty="0">
                  <a:solidFill>
                    <a:srgbClr val="000000"/>
                  </a:solidFill>
                  <a:latin typeface="Times New Roman" pitchFamily="18" charset="0"/>
                  <a:sym typeface="Wingdings" pitchFamily="2" charset="2"/>
                </a:rPr>
                <a:t>Ψ(</a:t>
              </a:r>
              <a:r>
                <a:rPr kumimoji="1" lang="en-US" altLang="zh-CN" sz="2000" b="1" dirty="0" err="1">
                  <a:solidFill>
                    <a:srgbClr val="000000"/>
                  </a:solidFill>
                  <a:latin typeface="Times New Roman" pitchFamily="18" charset="0"/>
                  <a:sym typeface="Wingdings" pitchFamily="2" charset="2"/>
                </a:rPr>
                <a:t>r,</a:t>
              </a:r>
              <a:r>
                <a:rPr kumimoji="1" lang="en-US" altLang="zh-CN" sz="2000" b="1" dirty="0" err="1">
                  <a:solidFill>
                    <a:srgbClr val="000000"/>
                  </a:solidFill>
                  <a:latin typeface="Times New Roman" pitchFamily="18" charset="0"/>
                  <a:cs typeface="Times New Roman" pitchFamily="18" charset="0"/>
                  <a:sym typeface="Wingdings" pitchFamily="2" charset="2"/>
                </a:rPr>
                <a:t>θ,φ</a:t>
              </a:r>
              <a:r>
                <a:rPr kumimoji="1" lang="en-US" altLang="zh-CN" sz="2000" b="1" dirty="0">
                  <a:solidFill>
                    <a:srgbClr val="000000"/>
                  </a:solidFill>
                  <a:latin typeface="Times New Roman" pitchFamily="18" charset="0"/>
                  <a:sym typeface="Wingdings" pitchFamily="2" charset="2"/>
                </a:rPr>
                <a:t>)</a:t>
              </a:r>
              <a:endParaRPr kumimoji="1" lang="en-US" altLang="zh-CN" sz="2000" b="1" baseline="-25000" dirty="0">
                <a:solidFill>
                  <a:srgbClr val="000000"/>
                </a:solidFill>
                <a:latin typeface="Times New Roman" pitchFamily="18" charset="0"/>
                <a:sym typeface="Wingdings" pitchFamily="2" charset="2"/>
              </a:endParaRPr>
            </a:p>
          </p:txBody>
        </p:sp>
        <p:sp>
          <p:nvSpPr>
            <p:cNvPr id="1115160" name="Rectangle 24"/>
            <p:cNvSpPr>
              <a:spLocks noChangeArrowheads="1"/>
            </p:cNvSpPr>
            <p:nvPr/>
          </p:nvSpPr>
          <p:spPr bwMode="auto">
            <a:xfrm>
              <a:off x="2784" y="1488"/>
              <a:ext cx="1445" cy="232"/>
            </a:xfrm>
            <a:prstGeom prst="rect">
              <a:avLst/>
            </a:prstGeom>
            <a:noFill/>
            <a:ln w="9525">
              <a:noFill/>
              <a:miter lim="800000"/>
              <a:headEnd/>
              <a:tailEnd/>
            </a:ln>
            <a:effectLst/>
          </p:spPr>
          <p:txBody>
            <a:bodyPr wrap="none">
              <a:spAutoFit/>
            </a:bodyPr>
            <a:lstStyle/>
            <a:p>
              <a:pPr algn="ctr">
                <a:defRPr/>
              </a:pPr>
              <a:r>
                <a:rPr kumimoji="1" lang="en-US" altLang="zh-CN" sz="2000" b="1" dirty="0">
                  <a:solidFill>
                    <a:srgbClr val="000000"/>
                  </a:solidFill>
                  <a:latin typeface="Times New Roman" pitchFamily="18" charset="0"/>
                  <a:cs typeface="Times New Roman" pitchFamily="18" charset="0"/>
                  <a:sym typeface="Wingdings" pitchFamily="2" charset="2"/>
                </a:rPr>
                <a:t>R(r)</a:t>
              </a:r>
              <a:r>
                <a:rPr kumimoji="1" lang="zh-CN" altLang="en-US" sz="2000" b="1" dirty="0">
                  <a:solidFill>
                    <a:srgbClr val="000000"/>
                  </a:solidFill>
                  <a:latin typeface="Times New Roman" pitchFamily="18" charset="0"/>
                  <a:cs typeface="Times New Roman" pitchFamily="18" charset="0"/>
                  <a:sym typeface="Wingdings" pitchFamily="2" charset="2"/>
                </a:rPr>
                <a:t>（径向分布）</a:t>
              </a:r>
              <a:endParaRPr kumimoji="1" lang="en-US" altLang="zh-CN" sz="2000" b="1" baseline="-25000" dirty="0">
                <a:solidFill>
                  <a:srgbClr val="000000"/>
                </a:solidFill>
                <a:latin typeface="Times New Roman" pitchFamily="18" charset="0"/>
                <a:cs typeface="Times New Roman" pitchFamily="18" charset="0"/>
                <a:sym typeface="Wingdings" pitchFamily="2" charset="2"/>
              </a:endParaRPr>
            </a:p>
          </p:txBody>
        </p:sp>
        <p:sp>
          <p:nvSpPr>
            <p:cNvPr id="1115161" name="Rectangle 25"/>
            <p:cNvSpPr>
              <a:spLocks noChangeArrowheads="1"/>
            </p:cNvSpPr>
            <p:nvPr/>
          </p:nvSpPr>
          <p:spPr bwMode="auto">
            <a:xfrm>
              <a:off x="4255" y="1488"/>
              <a:ext cx="1503" cy="232"/>
            </a:xfrm>
            <a:prstGeom prst="rect">
              <a:avLst/>
            </a:prstGeom>
            <a:noFill/>
            <a:ln w="9525">
              <a:noFill/>
              <a:miter lim="800000"/>
              <a:headEnd/>
              <a:tailEnd/>
            </a:ln>
            <a:effectLst/>
          </p:spPr>
          <p:txBody>
            <a:bodyPr>
              <a:spAutoFit/>
            </a:bodyPr>
            <a:lstStyle/>
            <a:p>
              <a:pPr algn="ctr">
                <a:defRPr/>
              </a:pPr>
              <a:r>
                <a:rPr kumimoji="1" lang="en-US" altLang="zh-CN" sz="2000" b="1" dirty="0">
                  <a:solidFill>
                    <a:srgbClr val="000000"/>
                  </a:solidFill>
                  <a:latin typeface="Times New Roman" pitchFamily="18" charset="0"/>
                  <a:cs typeface="Times New Roman" pitchFamily="18" charset="0"/>
                  <a:sym typeface="Wingdings" pitchFamily="2" charset="2"/>
                </a:rPr>
                <a:t>Y(</a:t>
              </a:r>
              <a:r>
                <a:rPr kumimoji="1" lang="en-US" altLang="zh-CN" sz="2000" b="1" dirty="0" err="1">
                  <a:solidFill>
                    <a:srgbClr val="000000"/>
                  </a:solidFill>
                  <a:latin typeface="Times New Roman" pitchFamily="18" charset="0"/>
                  <a:cs typeface="Times New Roman" pitchFamily="18" charset="0"/>
                  <a:sym typeface="Wingdings" pitchFamily="2" charset="2"/>
                </a:rPr>
                <a:t>θ,φ</a:t>
              </a:r>
              <a:r>
                <a:rPr kumimoji="1" lang="en-US" altLang="zh-CN" sz="2000" b="1" dirty="0">
                  <a:solidFill>
                    <a:srgbClr val="000000"/>
                  </a:solidFill>
                  <a:latin typeface="Times New Roman" pitchFamily="18" charset="0"/>
                  <a:cs typeface="Times New Roman" pitchFamily="18" charset="0"/>
                  <a:sym typeface="Wingdings" pitchFamily="2" charset="2"/>
                </a:rPr>
                <a:t>)</a:t>
              </a:r>
              <a:r>
                <a:rPr kumimoji="1" lang="zh-CN" altLang="en-US" sz="2000" b="1" dirty="0">
                  <a:solidFill>
                    <a:srgbClr val="000000"/>
                  </a:solidFill>
                  <a:latin typeface="Times New Roman" pitchFamily="18" charset="0"/>
                  <a:cs typeface="Times New Roman" pitchFamily="18" charset="0"/>
                  <a:sym typeface="Wingdings" pitchFamily="2" charset="2"/>
                </a:rPr>
                <a:t>（角度分布）</a:t>
              </a:r>
              <a:endParaRPr kumimoji="1" lang="en-US" altLang="zh-CN" sz="2000" b="1" dirty="0">
                <a:solidFill>
                  <a:srgbClr val="000000"/>
                </a:solidFill>
                <a:latin typeface="Times New Roman" pitchFamily="18" charset="0"/>
                <a:cs typeface="Times New Roman" pitchFamily="18" charset="0"/>
                <a:sym typeface="Wingdings" pitchFamily="2" charset="2"/>
              </a:endParaRPr>
            </a:p>
          </p:txBody>
        </p:sp>
        <p:grpSp>
          <p:nvGrpSpPr>
            <p:cNvPr id="56337" name="Group 26"/>
            <p:cNvGrpSpPr>
              <a:grpSpLocks/>
            </p:cNvGrpSpPr>
            <p:nvPr/>
          </p:nvGrpSpPr>
          <p:grpSpPr bwMode="auto">
            <a:xfrm>
              <a:off x="667" y="2256"/>
              <a:ext cx="1755" cy="427"/>
              <a:chOff x="1099" y="864"/>
              <a:chExt cx="1755" cy="427"/>
            </a:xfrm>
          </p:grpSpPr>
          <p:sp>
            <p:nvSpPr>
              <p:cNvPr id="56480" name="Line 27"/>
              <p:cNvSpPr>
                <a:spLocks noChangeShapeType="1"/>
              </p:cNvSpPr>
              <p:nvPr/>
            </p:nvSpPr>
            <p:spPr bwMode="auto">
              <a:xfrm flipV="1">
                <a:off x="1344" y="912"/>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81" name="Line 28"/>
              <p:cNvSpPr>
                <a:spLocks noChangeShapeType="1"/>
              </p:cNvSpPr>
              <p:nvPr/>
            </p:nvSpPr>
            <p:spPr bwMode="auto">
              <a:xfrm>
                <a:off x="1440" y="912"/>
                <a:ext cx="33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82" name="Line 29"/>
              <p:cNvSpPr>
                <a:spLocks noChangeShapeType="1"/>
              </p:cNvSpPr>
              <p:nvPr/>
            </p:nvSpPr>
            <p:spPr bwMode="auto">
              <a:xfrm>
                <a:off x="1296" y="1200"/>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83" name="Line 30"/>
              <p:cNvSpPr>
                <a:spLocks noChangeShapeType="1"/>
              </p:cNvSpPr>
              <p:nvPr/>
            </p:nvSpPr>
            <p:spPr bwMode="auto">
              <a:xfrm flipV="1">
                <a:off x="1296" y="1200"/>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167" name="Rectangle 31"/>
              <p:cNvSpPr>
                <a:spLocks noChangeArrowheads="1"/>
              </p:cNvSpPr>
              <p:nvPr/>
            </p:nvSpPr>
            <p:spPr bwMode="auto">
              <a:xfrm>
                <a:off x="1340" y="1059"/>
                <a:ext cx="492"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2πa</a:t>
                </a:r>
                <a:r>
                  <a:rPr kumimoji="1" lang="en-US" altLang="zh-CN" sz="2000" b="1" baseline="-25000">
                    <a:solidFill>
                      <a:srgbClr val="000000"/>
                    </a:solidFill>
                    <a:latin typeface="Times New Roman" pitchFamily="18" charset="0"/>
                    <a:cs typeface="Times New Roman" pitchFamily="18" charset="0"/>
                    <a:sym typeface="Wingdings" pitchFamily="2" charset="2"/>
                  </a:rPr>
                  <a:t>0</a:t>
                </a:r>
                <a:r>
                  <a:rPr kumimoji="1" lang="en-US" altLang="zh-CN" sz="2000" b="1" baseline="30000">
                    <a:solidFill>
                      <a:srgbClr val="000000"/>
                    </a:solidFill>
                    <a:latin typeface="Times New Roman" pitchFamily="18" charset="0"/>
                    <a:cs typeface="Times New Roman" pitchFamily="18" charset="0"/>
                    <a:sym typeface="Wingdings" pitchFamily="2" charset="2"/>
                  </a:rPr>
                  <a:t>3</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85" name="Line 32"/>
              <p:cNvSpPr>
                <a:spLocks noChangeShapeType="1"/>
              </p:cNvSpPr>
              <p:nvPr/>
            </p:nvSpPr>
            <p:spPr bwMode="auto">
              <a:xfrm flipV="1">
                <a:off x="1440" y="1104"/>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169" name="Rectangle 33"/>
              <p:cNvSpPr>
                <a:spLocks noChangeArrowheads="1"/>
              </p:cNvSpPr>
              <p:nvPr/>
            </p:nvSpPr>
            <p:spPr bwMode="auto">
              <a:xfrm>
                <a:off x="1488" y="864"/>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1115170" name="Rectangle 34"/>
              <p:cNvSpPr>
                <a:spLocks noChangeArrowheads="1"/>
              </p:cNvSpPr>
              <p:nvPr/>
            </p:nvSpPr>
            <p:spPr bwMode="auto">
              <a:xfrm>
                <a:off x="2348" y="960"/>
                <a:ext cx="506" cy="232"/>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e</a:t>
                </a:r>
                <a:r>
                  <a:rPr kumimoji="1" lang="en-US" altLang="zh-CN" sz="2000" b="1" baseline="30000">
                    <a:solidFill>
                      <a:srgbClr val="000000"/>
                    </a:solidFill>
                    <a:latin typeface="Times New Roman" pitchFamily="18" charset="0"/>
                    <a:cs typeface="Times New Roman" pitchFamily="18" charset="0"/>
                    <a:sym typeface="Wingdings" pitchFamily="2" charset="2"/>
                  </a:rPr>
                  <a:t>–r/2a</a:t>
                </a:r>
                <a:r>
                  <a:rPr kumimoji="1" lang="en-US" altLang="zh-CN" sz="2000" b="1" baseline="14000">
                    <a:solidFill>
                      <a:srgbClr val="000000"/>
                    </a:solidFill>
                    <a:latin typeface="Times New Roman" pitchFamily="18" charset="0"/>
                    <a:cs typeface="Times New Roman" pitchFamily="18" charset="0"/>
                    <a:sym typeface="Wingdings" pitchFamily="2" charset="2"/>
                  </a:rPr>
                  <a:t>0</a:t>
                </a:r>
              </a:p>
            </p:txBody>
          </p:sp>
          <p:sp>
            <p:nvSpPr>
              <p:cNvPr id="56488" name="Line 35"/>
              <p:cNvSpPr>
                <a:spLocks noChangeShapeType="1"/>
              </p:cNvSpPr>
              <p:nvPr/>
            </p:nvSpPr>
            <p:spPr bwMode="auto">
              <a:xfrm>
                <a:off x="1104" y="1104"/>
                <a:ext cx="19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172" name="Rectangle 36"/>
              <p:cNvSpPr>
                <a:spLocks noChangeArrowheads="1"/>
              </p:cNvSpPr>
              <p:nvPr/>
            </p:nvSpPr>
            <p:spPr bwMode="auto">
              <a:xfrm>
                <a:off x="1099" y="1059"/>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4</a:t>
                </a:r>
              </a:p>
            </p:txBody>
          </p:sp>
          <p:sp>
            <p:nvSpPr>
              <p:cNvPr id="1115173" name="Rectangle 37"/>
              <p:cNvSpPr>
                <a:spLocks noChangeArrowheads="1"/>
              </p:cNvSpPr>
              <p:nvPr/>
            </p:nvSpPr>
            <p:spPr bwMode="auto">
              <a:xfrm>
                <a:off x="1099" y="864"/>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91" name="AutoShape 38"/>
              <p:cNvSpPr>
                <a:spLocks/>
              </p:cNvSpPr>
              <p:nvPr/>
            </p:nvSpPr>
            <p:spPr bwMode="auto">
              <a:xfrm>
                <a:off x="1824" y="960"/>
                <a:ext cx="48" cy="240"/>
              </a:xfrm>
              <a:prstGeom prst="leftBracket">
                <a:avLst>
                  <a:gd name="adj" fmla="val 41667"/>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sp>
            <p:nvSpPr>
              <p:cNvPr id="1115175" name="Rectangle 39"/>
              <p:cNvSpPr>
                <a:spLocks noChangeArrowheads="1"/>
              </p:cNvSpPr>
              <p:nvPr/>
            </p:nvSpPr>
            <p:spPr bwMode="auto">
              <a:xfrm>
                <a:off x="1726" y="960"/>
                <a:ext cx="482" cy="232"/>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2 -</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93" name="Line 40"/>
              <p:cNvSpPr>
                <a:spLocks noChangeShapeType="1"/>
              </p:cNvSpPr>
              <p:nvPr/>
            </p:nvSpPr>
            <p:spPr bwMode="auto">
              <a:xfrm>
                <a:off x="2112" y="1104"/>
                <a:ext cx="19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177" name="Rectangle 41"/>
              <p:cNvSpPr>
                <a:spLocks noChangeArrowheads="1"/>
              </p:cNvSpPr>
              <p:nvPr/>
            </p:nvSpPr>
            <p:spPr bwMode="auto">
              <a:xfrm>
                <a:off x="2102" y="864"/>
                <a:ext cx="196"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r</a:t>
                </a:r>
              </a:p>
            </p:txBody>
          </p:sp>
          <p:sp>
            <p:nvSpPr>
              <p:cNvPr id="1115178" name="Rectangle 42"/>
              <p:cNvSpPr>
                <a:spLocks noChangeArrowheads="1"/>
              </p:cNvSpPr>
              <p:nvPr/>
            </p:nvSpPr>
            <p:spPr bwMode="auto">
              <a:xfrm>
                <a:off x="2062" y="1059"/>
                <a:ext cx="261"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a</a:t>
                </a:r>
                <a:r>
                  <a:rPr kumimoji="1" lang="en-US" altLang="zh-CN" sz="2000" b="1" baseline="-25000">
                    <a:solidFill>
                      <a:srgbClr val="000000"/>
                    </a:solidFill>
                    <a:latin typeface="Times New Roman" pitchFamily="18" charset="0"/>
                    <a:cs typeface="Times New Roman" pitchFamily="18" charset="0"/>
                    <a:sym typeface="Wingdings" pitchFamily="2" charset="2"/>
                  </a:rPr>
                  <a:t>0</a:t>
                </a:r>
              </a:p>
            </p:txBody>
          </p:sp>
          <p:sp>
            <p:nvSpPr>
              <p:cNvPr id="56496" name="AutoShape 43"/>
              <p:cNvSpPr>
                <a:spLocks/>
              </p:cNvSpPr>
              <p:nvPr/>
            </p:nvSpPr>
            <p:spPr bwMode="auto">
              <a:xfrm>
                <a:off x="2304" y="960"/>
                <a:ext cx="48" cy="240"/>
              </a:xfrm>
              <a:prstGeom prst="rightBracket">
                <a:avLst>
                  <a:gd name="adj" fmla="val 41667"/>
                </a:avLst>
              </a:prstGeom>
              <a:noFill/>
              <a:ln w="25400">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grpSp>
        <p:grpSp>
          <p:nvGrpSpPr>
            <p:cNvPr id="56338" name="Group 44"/>
            <p:cNvGrpSpPr>
              <a:grpSpLocks/>
            </p:cNvGrpSpPr>
            <p:nvPr/>
          </p:nvGrpSpPr>
          <p:grpSpPr bwMode="auto">
            <a:xfrm>
              <a:off x="667" y="2736"/>
              <a:ext cx="1875" cy="507"/>
              <a:chOff x="1485" y="1152"/>
              <a:chExt cx="1875" cy="507"/>
            </a:xfrm>
          </p:grpSpPr>
          <p:sp>
            <p:nvSpPr>
              <p:cNvPr id="56464" name="Line 45"/>
              <p:cNvSpPr>
                <a:spLocks noChangeShapeType="1"/>
              </p:cNvSpPr>
              <p:nvPr/>
            </p:nvSpPr>
            <p:spPr bwMode="auto">
              <a:xfrm flipV="1">
                <a:off x="1730" y="1200"/>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65" name="Line 46"/>
              <p:cNvSpPr>
                <a:spLocks noChangeShapeType="1"/>
              </p:cNvSpPr>
              <p:nvPr/>
            </p:nvSpPr>
            <p:spPr bwMode="auto">
              <a:xfrm>
                <a:off x="1826" y="1200"/>
                <a:ext cx="33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66" name="Line 47"/>
              <p:cNvSpPr>
                <a:spLocks noChangeShapeType="1"/>
              </p:cNvSpPr>
              <p:nvPr/>
            </p:nvSpPr>
            <p:spPr bwMode="auto">
              <a:xfrm>
                <a:off x="1682" y="1488"/>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67" name="Line 48"/>
              <p:cNvSpPr>
                <a:spLocks noChangeShapeType="1"/>
              </p:cNvSpPr>
              <p:nvPr/>
            </p:nvSpPr>
            <p:spPr bwMode="auto">
              <a:xfrm flipV="1">
                <a:off x="1682" y="1488"/>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185" name="Rectangle 49"/>
              <p:cNvSpPr>
                <a:spLocks noChangeArrowheads="1"/>
              </p:cNvSpPr>
              <p:nvPr/>
            </p:nvSpPr>
            <p:spPr bwMode="auto">
              <a:xfrm>
                <a:off x="1726" y="1344"/>
                <a:ext cx="492"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2πa</a:t>
                </a:r>
                <a:r>
                  <a:rPr kumimoji="1" lang="en-US" altLang="zh-CN" sz="2000" b="1" baseline="-25000">
                    <a:solidFill>
                      <a:srgbClr val="000000"/>
                    </a:solidFill>
                    <a:latin typeface="Times New Roman" pitchFamily="18" charset="0"/>
                    <a:cs typeface="Times New Roman" pitchFamily="18" charset="0"/>
                    <a:sym typeface="Wingdings" pitchFamily="2" charset="2"/>
                  </a:rPr>
                  <a:t>0</a:t>
                </a:r>
                <a:r>
                  <a:rPr kumimoji="1" lang="en-US" altLang="zh-CN" sz="2000" b="1" baseline="30000">
                    <a:solidFill>
                      <a:srgbClr val="000000"/>
                    </a:solidFill>
                    <a:latin typeface="Times New Roman" pitchFamily="18" charset="0"/>
                    <a:cs typeface="Times New Roman" pitchFamily="18" charset="0"/>
                    <a:sym typeface="Wingdings" pitchFamily="2" charset="2"/>
                  </a:rPr>
                  <a:t>3</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69" name="Line 50"/>
              <p:cNvSpPr>
                <a:spLocks noChangeShapeType="1"/>
              </p:cNvSpPr>
              <p:nvPr/>
            </p:nvSpPr>
            <p:spPr bwMode="auto">
              <a:xfrm flipV="1">
                <a:off x="1826" y="1392"/>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187" name="Rectangle 51"/>
              <p:cNvSpPr>
                <a:spLocks noChangeArrowheads="1"/>
              </p:cNvSpPr>
              <p:nvPr/>
            </p:nvSpPr>
            <p:spPr bwMode="auto">
              <a:xfrm>
                <a:off x="1873" y="1152"/>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1115188" name="Rectangle 52"/>
              <p:cNvSpPr>
                <a:spLocks noChangeArrowheads="1"/>
              </p:cNvSpPr>
              <p:nvPr/>
            </p:nvSpPr>
            <p:spPr bwMode="auto">
              <a:xfrm>
                <a:off x="2544" y="1248"/>
                <a:ext cx="816" cy="411"/>
              </a:xfrm>
              <a:prstGeom prst="rect">
                <a:avLst/>
              </a:prstGeom>
              <a:noFill/>
              <a:ln w="9525">
                <a:noFill/>
                <a:miter lim="800000"/>
                <a:headEnd/>
                <a:tailEnd/>
              </a:ln>
              <a:effectLst/>
            </p:spPr>
            <p:txBody>
              <a:bodyPr>
                <a:spAutoFit/>
              </a:bodyPr>
              <a:lstStyle/>
              <a:p>
                <a:pPr>
                  <a:defRPr/>
                </a:pPr>
                <a:r>
                  <a:rPr kumimoji="1" lang="en-US" altLang="zh-CN" sz="2000" b="1">
                    <a:solidFill>
                      <a:srgbClr val="000000"/>
                    </a:solidFill>
                    <a:latin typeface="Times New Roman" pitchFamily="18" charset="0"/>
                    <a:cs typeface="Times New Roman" pitchFamily="18" charset="0"/>
                    <a:sym typeface="Wingdings" pitchFamily="2" charset="2"/>
                  </a:rPr>
                  <a:t>e</a:t>
                </a:r>
                <a:r>
                  <a:rPr kumimoji="1" lang="en-US" altLang="zh-CN" sz="2000" b="1" baseline="30000">
                    <a:solidFill>
                      <a:srgbClr val="000000"/>
                    </a:solidFill>
                    <a:latin typeface="Times New Roman" pitchFamily="18" charset="0"/>
                    <a:cs typeface="Times New Roman" pitchFamily="18" charset="0"/>
                    <a:sym typeface="Wingdings" pitchFamily="2" charset="2"/>
                  </a:rPr>
                  <a:t>–r/2a</a:t>
                </a:r>
                <a:r>
                  <a:rPr kumimoji="1" lang="en-US" altLang="zh-CN" sz="2000" b="1" baseline="14000">
                    <a:solidFill>
                      <a:srgbClr val="000000"/>
                    </a:solidFill>
                    <a:latin typeface="Times New Roman" pitchFamily="18" charset="0"/>
                    <a:cs typeface="Times New Roman" pitchFamily="18" charset="0"/>
                    <a:sym typeface="Wingdings" pitchFamily="2" charset="2"/>
                  </a:rPr>
                  <a:t>0 </a:t>
                </a:r>
                <a:r>
                  <a:rPr kumimoji="1" lang="en-US" altLang="zh-CN" sz="2000" b="1">
                    <a:solidFill>
                      <a:srgbClr val="000000"/>
                    </a:solidFill>
                    <a:latin typeface="Times New Roman" pitchFamily="18" charset="0"/>
                    <a:cs typeface="Times New Roman" pitchFamily="18" charset="0"/>
                    <a:sym typeface="Wingdings" pitchFamily="2" charset="2"/>
                  </a:rPr>
                  <a:t>cosθ</a:t>
                </a:r>
              </a:p>
            </p:txBody>
          </p:sp>
          <p:sp>
            <p:nvSpPr>
              <p:cNvPr id="56472" name="Line 53"/>
              <p:cNvSpPr>
                <a:spLocks noChangeShapeType="1"/>
              </p:cNvSpPr>
              <p:nvPr/>
            </p:nvSpPr>
            <p:spPr bwMode="auto">
              <a:xfrm>
                <a:off x="1490" y="1392"/>
                <a:ext cx="19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190" name="Rectangle 54"/>
              <p:cNvSpPr>
                <a:spLocks noChangeArrowheads="1"/>
              </p:cNvSpPr>
              <p:nvPr/>
            </p:nvSpPr>
            <p:spPr bwMode="auto">
              <a:xfrm>
                <a:off x="1485" y="1344"/>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4</a:t>
                </a:r>
              </a:p>
            </p:txBody>
          </p:sp>
          <p:sp>
            <p:nvSpPr>
              <p:cNvPr id="1115191" name="Rectangle 55"/>
              <p:cNvSpPr>
                <a:spLocks noChangeArrowheads="1"/>
              </p:cNvSpPr>
              <p:nvPr/>
            </p:nvSpPr>
            <p:spPr bwMode="auto">
              <a:xfrm>
                <a:off x="1485" y="1152"/>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75" name="AutoShape 56"/>
              <p:cNvSpPr>
                <a:spLocks/>
              </p:cNvSpPr>
              <p:nvPr/>
            </p:nvSpPr>
            <p:spPr bwMode="auto">
              <a:xfrm>
                <a:off x="2210" y="1248"/>
                <a:ext cx="48" cy="240"/>
              </a:xfrm>
              <a:prstGeom prst="leftBracket">
                <a:avLst>
                  <a:gd name="adj" fmla="val 41667"/>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sp>
            <p:nvSpPr>
              <p:cNvPr id="56476" name="Line 57"/>
              <p:cNvSpPr>
                <a:spLocks noChangeShapeType="1"/>
              </p:cNvSpPr>
              <p:nvPr/>
            </p:nvSpPr>
            <p:spPr bwMode="auto">
              <a:xfrm>
                <a:off x="2304" y="1392"/>
                <a:ext cx="19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194" name="Rectangle 58"/>
              <p:cNvSpPr>
                <a:spLocks noChangeArrowheads="1"/>
              </p:cNvSpPr>
              <p:nvPr/>
            </p:nvSpPr>
            <p:spPr bwMode="auto">
              <a:xfrm>
                <a:off x="2294" y="1152"/>
                <a:ext cx="196"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r</a:t>
                </a:r>
              </a:p>
            </p:txBody>
          </p:sp>
          <p:sp>
            <p:nvSpPr>
              <p:cNvPr id="1115195" name="Rectangle 59"/>
              <p:cNvSpPr>
                <a:spLocks noChangeArrowheads="1"/>
              </p:cNvSpPr>
              <p:nvPr/>
            </p:nvSpPr>
            <p:spPr bwMode="auto">
              <a:xfrm>
                <a:off x="2247" y="1344"/>
                <a:ext cx="261"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a</a:t>
                </a:r>
                <a:r>
                  <a:rPr kumimoji="1" lang="en-US" altLang="zh-CN" sz="2000" b="1" baseline="-25000">
                    <a:solidFill>
                      <a:srgbClr val="000000"/>
                    </a:solidFill>
                    <a:latin typeface="Times New Roman" pitchFamily="18" charset="0"/>
                    <a:cs typeface="Times New Roman" pitchFamily="18" charset="0"/>
                    <a:sym typeface="Wingdings" pitchFamily="2" charset="2"/>
                  </a:rPr>
                  <a:t>0</a:t>
                </a:r>
              </a:p>
            </p:txBody>
          </p:sp>
          <p:sp>
            <p:nvSpPr>
              <p:cNvPr id="56479" name="AutoShape 60"/>
              <p:cNvSpPr>
                <a:spLocks/>
              </p:cNvSpPr>
              <p:nvPr/>
            </p:nvSpPr>
            <p:spPr bwMode="auto">
              <a:xfrm>
                <a:off x="2496" y="1248"/>
                <a:ext cx="48" cy="240"/>
              </a:xfrm>
              <a:prstGeom prst="rightBracket">
                <a:avLst>
                  <a:gd name="adj" fmla="val 41667"/>
                </a:avLst>
              </a:prstGeom>
              <a:noFill/>
              <a:ln w="25400">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grpSp>
        <p:grpSp>
          <p:nvGrpSpPr>
            <p:cNvPr id="56339" name="Group 61"/>
            <p:cNvGrpSpPr>
              <a:grpSpLocks/>
            </p:cNvGrpSpPr>
            <p:nvPr/>
          </p:nvGrpSpPr>
          <p:grpSpPr bwMode="auto">
            <a:xfrm>
              <a:off x="672" y="3216"/>
              <a:ext cx="2206" cy="507"/>
              <a:chOff x="1010" y="816"/>
              <a:chExt cx="2206" cy="507"/>
            </a:xfrm>
          </p:grpSpPr>
          <p:sp>
            <p:nvSpPr>
              <p:cNvPr id="56448" name="Line 62"/>
              <p:cNvSpPr>
                <a:spLocks noChangeShapeType="1"/>
              </p:cNvSpPr>
              <p:nvPr/>
            </p:nvSpPr>
            <p:spPr bwMode="auto">
              <a:xfrm flipV="1">
                <a:off x="1250" y="864"/>
                <a:ext cx="102"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49" name="Line 63"/>
              <p:cNvSpPr>
                <a:spLocks noChangeShapeType="1"/>
              </p:cNvSpPr>
              <p:nvPr/>
            </p:nvSpPr>
            <p:spPr bwMode="auto">
              <a:xfrm>
                <a:off x="1346" y="864"/>
                <a:ext cx="38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50" name="Line 64"/>
              <p:cNvSpPr>
                <a:spLocks noChangeShapeType="1"/>
              </p:cNvSpPr>
              <p:nvPr/>
            </p:nvSpPr>
            <p:spPr bwMode="auto">
              <a:xfrm>
                <a:off x="1202" y="1152"/>
                <a:ext cx="51"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51" name="Line 65"/>
              <p:cNvSpPr>
                <a:spLocks noChangeShapeType="1"/>
              </p:cNvSpPr>
              <p:nvPr/>
            </p:nvSpPr>
            <p:spPr bwMode="auto">
              <a:xfrm flipV="1">
                <a:off x="1202" y="1152"/>
                <a:ext cx="1"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02" name="Rectangle 66"/>
              <p:cNvSpPr>
                <a:spLocks noChangeArrowheads="1"/>
              </p:cNvSpPr>
              <p:nvPr/>
            </p:nvSpPr>
            <p:spPr bwMode="auto">
              <a:xfrm>
                <a:off x="1258" y="1008"/>
                <a:ext cx="492"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2πa</a:t>
                </a:r>
                <a:r>
                  <a:rPr kumimoji="1" lang="en-US" altLang="zh-CN" sz="2000" b="1" baseline="-25000">
                    <a:solidFill>
                      <a:srgbClr val="000000"/>
                    </a:solidFill>
                    <a:latin typeface="Times New Roman" pitchFamily="18" charset="0"/>
                    <a:cs typeface="Times New Roman" pitchFamily="18" charset="0"/>
                    <a:sym typeface="Wingdings" pitchFamily="2" charset="2"/>
                  </a:rPr>
                  <a:t>0</a:t>
                </a:r>
                <a:r>
                  <a:rPr kumimoji="1" lang="en-US" altLang="zh-CN" sz="2000" b="1" baseline="30000">
                    <a:solidFill>
                      <a:srgbClr val="000000"/>
                    </a:solidFill>
                    <a:latin typeface="Times New Roman" pitchFamily="18" charset="0"/>
                    <a:cs typeface="Times New Roman" pitchFamily="18" charset="0"/>
                    <a:sym typeface="Wingdings" pitchFamily="2" charset="2"/>
                  </a:rPr>
                  <a:t>3</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53" name="Line 67"/>
              <p:cNvSpPr>
                <a:spLocks noChangeShapeType="1"/>
              </p:cNvSpPr>
              <p:nvPr/>
            </p:nvSpPr>
            <p:spPr bwMode="auto">
              <a:xfrm flipV="1">
                <a:off x="1346" y="1056"/>
                <a:ext cx="306"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04" name="Rectangle 68"/>
              <p:cNvSpPr>
                <a:spLocks noChangeArrowheads="1"/>
              </p:cNvSpPr>
              <p:nvPr/>
            </p:nvSpPr>
            <p:spPr bwMode="auto">
              <a:xfrm>
                <a:off x="1398" y="816"/>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1115205" name="Rectangle 69"/>
              <p:cNvSpPr>
                <a:spLocks noChangeArrowheads="1"/>
              </p:cNvSpPr>
              <p:nvPr/>
            </p:nvSpPr>
            <p:spPr bwMode="auto">
              <a:xfrm>
                <a:off x="2064" y="912"/>
                <a:ext cx="1152" cy="411"/>
              </a:xfrm>
              <a:prstGeom prst="rect">
                <a:avLst/>
              </a:prstGeom>
              <a:noFill/>
              <a:ln w="9525">
                <a:noFill/>
                <a:miter lim="800000"/>
                <a:headEnd/>
                <a:tailEnd/>
              </a:ln>
              <a:effectLst/>
            </p:spPr>
            <p:txBody>
              <a:bodyPr>
                <a:spAutoFit/>
              </a:bodyPr>
              <a:lstStyle/>
              <a:p>
                <a:pPr>
                  <a:defRPr/>
                </a:pPr>
                <a:r>
                  <a:rPr kumimoji="1" lang="en-US" altLang="zh-CN" sz="2000" b="1">
                    <a:solidFill>
                      <a:srgbClr val="000000"/>
                    </a:solidFill>
                    <a:latin typeface="Times New Roman" pitchFamily="18" charset="0"/>
                    <a:cs typeface="Times New Roman" pitchFamily="18" charset="0"/>
                    <a:sym typeface="Wingdings" pitchFamily="2" charset="2"/>
                  </a:rPr>
                  <a:t>e</a:t>
                </a:r>
                <a:r>
                  <a:rPr kumimoji="1" lang="en-US" altLang="zh-CN" sz="2000" b="1" baseline="30000">
                    <a:solidFill>
                      <a:srgbClr val="000000"/>
                    </a:solidFill>
                    <a:latin typeface="Times New Roman" pitchFamily="18" charset="0"/>
                    <a:cs typeface="Times New Roman" pitchFamily="18" charset="0"/>
                    <a:sym typeface="Wingdings" pitchFamily="2" charset="2"/>
                  </a:rPr>
                  <a:t>–r/2a</a:t>
                </a:r>
                <a:r>
                  <a:rPr kumimoji="1" lang="en-US" altLang="zh-CN" sz="2000" b="1" baseline="14000">
                    <a:solidFill>
                      <a:srgbClr val="000000"/>
                    </a:solidFill>
                    <a:latin typeface="Times New Roman" pitchFamily="18" charset="0"/>
                    <a:cs typeface="Times New Roman" pitchFamily="18" charset="0"/>
                    <a:sym typeface="Wingdings" pitchFamily="2" charset="2"/>
                  </a:rPr>
                  <a:t>0 </a:t>
                </a:r>
                <a:r>
                  <a:rPr kumimoji="1" lang="en-US" altLang="zh-CN" sz="2000" b="1">
                    <a:solidFill>
                      <a:srgbClr val="000000"/>
                    </a:solidFill>
                    <a:latin typeface="Times New Roman" pitchFamily="18" charset="0"/>
                    <a:cs typeface="Times New Roman" pitchFamily="18" charset="0"/>
                    <a:sym typeface="Wingdings" pitchFamily="2" charset="2"/>
                  </a:rPr>
                  <a:t>sinθ</a:t>
                </a:r>
                <a:r>
                  <a:rPr kumimoji="1" lang="en-US" altLang="zh-CN" sz="2000" b="1" baseline="14000">
                    <a:solidFill>
                      <a:srgbClr val="000000"/>
                    </a:solidFill>
                    <a:latin typeface="Times New Roman" pitchFamily="18" charset="0"/>
                    <a:cs typeface="Times New Roman" pitchFamily="18" charset="0"/>
                    <a:sym typeface="Wingdings" pitchFamily="2" charset="2"/>
                  </a:rPr>
                  <a:t> </a:t>
                </a:r>
                <a:r>
                  <a:rPr kumimoji="1" lang="en-US" altLang="zh-CN" sz="2000" b="1">
                    <a:solidFill>
                      <a:srgbClr val="000000"/>
                    </a:solidFill>
                    <a:latin typeface="Times New Roman" pitchFamily="18" charset="0"/>
                    <a:cs typeface="Times New Roman" pitchFamily="18" charset="0"/>
                    <a:sym typeface="Wingdings" pitchFamily="2" charset="2"/>
                  </a:rPr>
                  <a:t>cosφ</a:t>
                </a:r>
              </a:p>
            </p:txBody>
          </p:sp>
          <p:sp>
            <p:nvSpPr>
              <p:cNvPr id="56456" name="Line 70"/>
              <p:cNvSpPr>
                <a:spLocks noChangeShapeType="1"/>
              </p:cNvSpPr>
              <p:nvPr/>
            </p:nvSpPr>
            <p:spPr bwMode="auto">
              <a:xfrm>
                <a:off x="1010" y="1056"/>
                <a:ext cx="204"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07" name="Rectangle 71"/>
              <p:cNvSpPr>
                <a:spLocks noChangeArrowheads="1"/>
              </p:cNvSpPr>
              <p:nvPr/>
            </p:nvSpPr>
            <p:spPr bwMode="auto">
              <a:xfrm>
                <a:off x="1011" y="1008"/>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4</a:t>
                </a:r>
              </a:p>
            </p:txBody>
          </p:sp>
          <p:sp>
            <p:nvSpPr>
              <p:cNvPr id="1115208" name="Rectangle 72"/>
              <p:cNvSpPr>
                <a:spLocks noChangeArrowheads="1"/>
              </p:cNvSpPr>
              <p:nvPr/>
            </p:nvSpPr>
            <p:spPr bwMode="auto">
              <a:xfrm>
                <a:off x="1011" y="816"/>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59" name="AutoShape 73"/>
              <p:cNvSpPr>
                <a:spLocks/>
              </p:cNvSpPr>
              <p:nvPr/>
            </p:nvSpPr>
            <p:spPr bwMode="auto">
              <a:xfrm>
                <a:off x="1730" y="912"/>
                <a:ext cx="51" cy="240"/>
              </a:xfrm>
              <a:prstGeom prst="leftBracket">
                <a:avLst>
                  <a:gd name="adj" fmla="val 39216"/>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sp>
            <p:nvSpPr>
              <p:cNvPr id="56460" name="Line 74"/>
              <p:cNvSpPr>
                <a:spLocks noChangeShapeType="1"/>
              </p:cNvSpPr>
              <p:nvPr/>
            </p:nvSpPr>
            <p:spPr bwMode="auto">
              <a:xfrm>
                <a:off x="1776" y="1056"/>
                <a:ext cx="19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11" name="Rectangle 75"/>
              <p:cNvSpPr>
                <a:spLocks noChangeArrowheads="1"/>
              </p:cNvSpPr>
              <p:nvPr/>
            </p:nvSpPr>
            <p:spPr bwMode="auto">
              <a:xfrm>
                <a:off x="1766" y="816"/>
                <a:ext cx="196"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r</a:t>
                </a:r>
              </a:p>
            </p:txBody>
          </p:sp>
          <p:sp>
            <p:nvSpPr>
              <p:cNvPr id="1115212" name="Rectangle 76"/>
              <p:cNvSpPr>
                <a:spLocks noChangeArrowheads="1"/>
              </p:cNvSpPr>
              <p:nvPr/>
            </p:nvSpPr>
            <p:spPr bwMode="auto">
              <a:xfrm>
                <a:off x="1771" y="1008"/>
                <a:ext cx="261"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a</a:t>
                </a:r>
                <a:r>
                  <a:rPr kumimoji="1" lang="en-US" altLang="zh-CN" sz="2000" b="1" baseline="-25000">
                    <a:solidFill>
                      <a:srgbClr val="000000"/>
                    </a:solidFill>
                    <a:latin typeface="Times New Roman" pitchFamily="18" charset="0"/>
                    <a:cs typeface="Times New Roman" pitchFamily="18" charset="0"/>
                    <a:sym typeface="Wingdings" pitchFamily="2" charset="2"/>
                  </a:rPr>
                  <a:t>0</a:t>
                </a:r>
              </a:p>
            </p:txBody>
          </p:sp>
          <p:sp>
            <p:nvSpPr>
              <p:cNvPr id="56463" name="AutoShape 77"/>
              <p:cNvSpPr>
                <a:spLocks/>
              </p:cNvSpPr>
              <p:nvPr/>
            </p:nvSpPr>
            <p:spPr bwMode="auto">
              <a:xfrm>
                <a:off x="2016" y="912"/>
                <a:ext cx="51" cy="240"/>
              </a:xfrm>
              <a:prstGeom prst="rightBracket">
                <a:avLst>
                  <a:gd name="adj" fmla="val 39216"/>
                </a:avLst>
              </a:prstGeom>
              <a:noFill/>
              <a:ln w="25400">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grpSp>
        <p:grpSp>
          <p:nvGrpSpPr>
            <p:cNvPr id="56340" name="Group 78"/>
            <p:cNvGrpSpPr>
              <a:grpSpLocks/>
            </p:cNvGrpSpPr>
            <p:nvPr/>
          </p:nvGrpSpPr>
          <p:grpSpPr bwMode="auto">
            <a:xfrm>
              <a:off x="672" y="3696"/>
              <a:ext cx="2317" cy="424"/>
              <a:chOff x="672" y="3264"/>
              <a:chExt cx="2317" cy="424"/>
            </a:xfrm>
          </p:grpSpPr>
          <p:sp>
            <p:nvSpPr>
              <p:cNvPr id="56432" name="Line 79"/>
              <p:cNvSpPr>
                <a:spLocks noChangeShapeType="1"/>
              </p:cNvSpPr>
              <p:nvPr/>
            </p:nvSpPr>
            <p:spPr bwMode="auto">
              <a:xfrm flipV="1">
                <a:off x="912" y="3312"/>
                <a:ext cx="10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33" name="Line 80"/>
              <p:cNvSpPr>
                <a:spLocks noChangeShapeType="1"/>
              </p:cNvSpPr>
              <p:nvPr/>
            </p:nvSpPr>
            <p:spPr bwMode="auto">
              <a:xfrm>
                <a:off x="1008" y="3312"/>
                <a:ext cx="39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34" name="Line 81"/>
              <p:cNvSpPr>
                <a:spLocks noChangeShapeType="1"/>
              </p:cNvSpPr>
              <p:nvPr/>
            </p:nvSpPr>
            <p:spPr bwMode="auto">
              <a:xfrm>
                <a:off x="864" y="3600"/>
                <a:ext cx="53"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35" name="Line 82"/>
              <p:cNvSpPr>
                <a:spLocks noChangeShapeType="1"/>
              </p:cNvSpPr>
              <p:nvPr/>
            </p:nvSpPr>
            <p:spPr bwMode="auto">
              <a:xfrm flipV="1">
                <a:off x="864" y="3600"/>
                <a:ext cx="1"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19" name="Rectangle 83"/>
              <p:cNvSpPr>
                <a:spLocks noChangeArrowheads="1"/>
              </p:cNvSpPr>
              <p:nvPr/>
            </p:nvSpPr>
            <p:spPr bwMode="auto">
              <a:xfrm>
                <a:off x="932" y="3456"/>
                <a:ext cx="492"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2πa</a:t>
                </a:r>
                <a:r>
                  <a:rPr kumimoji="1" lang="en-US" altLang="zh-CN" sz="2000" b="1" baseline="-25000">
                    <a:solidFill>
                      <a:srgbClr val="000000"/>
                    </a:solidFill>
                    <a:latin typeface="Times New Roman" pitchFamily="18" charset="0"/>
                    <a:cs typeface="Times New Roman" pitchFamily="18" charset="0"/>
                    <a:sym typeface="Wingdings" pitchFamily="2" charset="2"/>
                  </a:rPr>
                  <a:t>0</a:t>
                </a:r>
                <a:r>
                  <a:rPr kumimoji="1" lang="en-US" altLang="zh-CN" sz="2000" b="1" baseline="30000">
                    <a:solidFill>
                      <a:srgbClr val="000000"/>
                    </a:solidFill>
                    <a:latin typeface="Times New Roman" pitchFamily="18" charset="0"/>
                    <a:cs typeface="Times New Roman" pitchFamily="18" charset="0"/>
                    <a:sym typeface="Wingdings" pitchFamily="2" charset="2"/>
                  </a:rPr>
                  <a:t>3</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37" name="Line 84"/>
              <p:cNvSpPr>
                <a:spLocks noChangeShapeType="1"/>
              </p:cNvSpPr>
              <p:nvPr/>
            </p:nvSpPr>
            <p:spPr bwMode="auto">
              <a:xfrm flipV="1">
                <a:off x="1008" y="3504"/>
                <a:ext cx="31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21" name="Rectangle 85"/>
              <p:cNvSpPr>
                <a:spLocks noChangeArrowheads="1"/>
              </p:cNvSpPr>
              <p:nvPr/>
            </p:nvSpPr>
            <p:spPr bwMode="auto">
              <a:xfrm>
                <a:off x="1061" y="3264"/>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1115222" name="Rectangle 86"/>
              <p:cNvSpPr>
                <a:spLocks noChangeArrowheads="1"/>
              </p:cNvSpPr>
              <p:nvPr/>
            </p:nvSpPr>
            <p:spPr bwMode="auto">
              <a:xfrm>
                <a:off x="1705" y="3338"/>
                <a:ext cx="1284" cy="232"/>
              </a:xfrm>
              <a:prstGeom prst="rect">
                <a:avLst/>
              </a:prstGeom>
              <a:noFill/>
              <a:ln w="9525">
                <a:noFill/>
                <a:miter lim="800000"/>
                <a:headEnd/>
                <a:tailEnd/>
              </a:ln>
              <a:effectLst/>
            </p:spPr>
            <p:txBody>
              <a:bodyPr>
                <a:spAutoFit/>
              </a:bodyPr>
              <a:lstStyle/>
              <a:p>
                <a:pPr>
                  <a:defRPr/>
                </a:pPr>
                <a:r>
                  <a:rPr kumimoji="1" lang="en-US" altLang="zh-CN" sz="2000" b="1">
                    <a:solidFill>
                      <a:srgbClr val="000000"/>
                    </a:solidFill>
                    <a:latin typeface="Times New Roman" pitchFamily="18" charset="0"/>
                    <a:cs typeface="Times New Roman" pitchFamily="18" charset="0"/>
                    <a:sym typeface="Wingdings" pitchFamily="2" charset="2"/>
                  </a:rPr>
                  <a:t>e</a:t>
                </a:r>
                <a:r>
                  <a:rPr kumimoji="1" lang="en-US" altLang="zh-CN" sz="2000" b="1" baseline="30000">
                    <a:solidFill>
                      <a:srgbClr val="000000"/>
                    </a:solidFill>
                    <a:latin typeface="Times New Roman" pitchFamily="18" charset="0"/>
                    <a:cs typeface="Times New Roman" pitchFamily="18" charset="0"/>
                    <a:sym typeface="Wingdings" pitchFamily="2" charset="2"/>
                  </a:rPr>
                  <a:t>–r/2a</a:t>
                </a:r>
                <a:r>
                  <a:rPr kumimoji="1" lang="en-US" altLang="zh-CN" sz="2000" b="1" baseline="14000">
                    <a:solidFill>
                      <a:srgbClr val="000000"/>
                    </a:solidFill>
                    <a:latin typeface="Times New Roman" pitchFamily="18" charset="0"/>
                    <a:cs typeface="Times New Roman" pitchFamily="18" charset="0"/>
                    <a:sym typeface="Wingdings" pitchFamily="2" charset="2"/>
                  </a:rPr>
                  <a:t>0 </a:t>
                </a:r>
                <a:r>
                  <a:rPr kumimoji="1" lang="en-US" altLang="zh-CN" sz="2000" b="1">
                    <a:solidFill>
                      <a:srgbClr val="000000"/>
                    </a:solidFill>
                    <a:latin typeface="Times New Roman" pitchFamily="18" charset="0"/>
                    <a:cs typeface="Times New Roman" pitchFamily="18" charset="0"/>
                    <a:sym typeface="Wingdings" pitchFamily="2" charset="2"/>
                  </a:rPr>
                  <a:t>sin</a:t>
                </a:r>
                <a:r>
                  <a:rPr kumimoji="1" lang="el-GR" altLang="zh-CN" sz="2000" b="1">
                    <a:solidFill>
                      <a:srgbClr val="000000"/>
                    </a:solidFill>
                    <a:latin typeface="Times New Roman" pitchFamily="18" charset="0"/>
                    <a:cs typeface="Times New Roman" pitchFamily="18" charset="0"/>
                    <a:sym typeface="Wingdings" pitchFamily="2" charset="2"/>
                  </a:rPr>
                  <a:t>θ</a:t>
                </a:r>
                <a:r>
                  <a:rPr kumimoji="1" lang="en-US" altLang="zh-CN" sz="2000" b="1">
                    <a:solidFill>
                      <a:srgbClr val="000000"/>
                    </a:solidFill>
                    <a:latin typeface="Times New Roman" pitchFamily="18" charset="0"/>
                    <a:cs typeface="Times New Roman" pitchFamily="18" charset="0"/>
                    <a:sym typeface="Wingdings" pitchFamily="2" charset="2"/>
                  </a:rPr>
                  <a:t>sinφ</a:t>
                </a:r>
              </a:p>
            </p:txBody>
          </p:sp>
          <p:sp>
            <p:nvSpPr>
              <p:cNvPr id="56440" name="Line 87"/>
              <p:cNvSpPr>
                <a:spLocks noChangeShapeType="1"/>
              </p:cNvSpPr>
              <p:nvPr/>
            </p:nvSpPr>
            <p:spPr bwMode="auto">
              <a:xfrm>
                <a:off x="672" y="3504"/>
                <a:ext cx="24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24" name="Rectangle 88"/>
              <p:cNvSpPr>
                <a:spLocks noChangeArrowheads="1"/>
              </p:cNvSpPr>
              <p:nvPr/>
            </p:nvSpPr>
            <p:spPr bwMode="auto">
              <a:xfrm>
                <a:off x="681" y="3456"/>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4</a:t>
                </a:r>
              </a:p>
            </p:txBody>
          </p:sp>
          <p:sp>
            <p:nvSpPr>
              <p:cNvPr id="1115225" name="Rectangle 89"/>
              <p:cNvSpPr>
                <a:spLocks noChangeArrowheads="1"/>
              </p:cNvSpPr>
              <p:nvPr/>
            </p:nvSpPr>
            <p:spPr bwMode="auto">
              <a:xfrm>
                <a:off x="681" y="3264"/>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43" name="AutoShape 90"/>
              <p:cNvSpPr>
                <a:spLocks/>
              </p:cNvSpPr>
              <p:nvPr/>
            </p:nvSpPr>
            <p:spPr bwMode="auto">
              <a:xfrm>
                <a:off x="1392" y="3360"/>
                <a:ext cx="53" cy="240"/>
              </a:xfrm>
              <a:prstGeom prst="leftBracket">
                <a:avLst>
                  <a:gd name="adj" fmla="val 37736"/>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sp>
            <p:nvSpPr>
              <p:cNvPr id="56444" name="Line 91"/>
              <p:cNvSpPr>
                <a:spLocks noChangeShapeType="1"/>
              </p:cNvSpPr>
              <p:nvPr/>
            </p:nvSpPr>
            <p:spPr bwMode="auto">
              <a:xfrm>
                <a:off x="1438" y="3504"/>
                <a:ext cx="19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28" name="Rectangle 92"/>
              <p:cNvSpPr>
                <a:spLocks noChangeArrowheads="1"/>
              </p:cNvSpPr>
              <p:nvPr/>
            </p:nvSpPr>
            <p:spPr bwMode="auto">
              <a:xfrm>
                <a:off x="1478" y="3264"/>
                <a:ext cx="196"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r</a:t>
                </a:r>
              </a:p>
            </p:txBody>
          </p:sp>
          <p:sp>
            <p:nvSpPr>
              <p:cNvPr id="1115229" name="Rectangle 93"/>
              <p:cNvSpPr>
                <a:spLocks noChangeArrowheads="1"/>
              </p:cNvSpPr>
              <p:nvPr/>
            </p:nvSpPr>
            <p:spPr bwMode="auto">
              <a:xfrm>
                <a:off x="1434" y="3456"/>
                <a:ext cx="261"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a</a:t>
                </a:r>
                <a:r>
                  <a:rPr kumimoji="1" lang="en-US" altLang="zh-CN" sz="2000" b="1" baseline="-25000">
                    <a:solidFill>
                      <a:srgbClr val="000000"/>
                    </a:solidFill>
                    <a:latin typeface="Times New Roman" pitchFamily="18" charset="0"/>
                    <a:cs typeface="Times New Roman" pitchFamily="18" charset="0"/>
                    <a:sym typeface="Wingdings" pitchFamily="2" charset="2"/>
                  </a:rPr>
                  <a:t>0</a:t>
                </a:r>
              </a:p>
            </p:txBody>
          </p:sp>
          <p:sp>
            <p:nvSpPr>
              <p:cNvPr id="56447" name="AutoShape 94"/>
              <p:cNvSpPr>
                <a:spLocks/>
              </p:cNvSpPr>
              <p:nvPr/>
            </p:nvSpPr>
            <p:spPr bwMode="auto">
              <a:xfrm>
                <a:off x="1680" y="3360"/>
                <a:ext cx="53" cy="240"/>
              </a:xfrm>
              <a:prstGeom prst="rightBracket">
                <a:avLst>
                  <a:gd name="adj" fmla="val 37736"/>
                </a:avLst>
              </a:prstGeom>
              <a:noFill/>
              <a:ln w="25400">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grpSp>
        <p:sp>
          <p:nvSpPr>
            <p:cNvPr id="56341" name="Line 95"/>
            <p:cNvSpPr>
              <a:spLocks noChangeShapeType="1"/>
            </p:cNvSpPr>
            <p:nvPr/>
          </p:nvSpPr>
          <p:spPr bwMode="auto">
            <a:xfrm>
              <a:off x="192" y="1488"/>
              <a:ext cx="52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42" name="Line 96"/>
            <p:cNvSpPr>
              <a:spLocks noChangeShapeType="1"/>
            </p:cNvSpPr>
            <p:nvPr/>
          </p:nvSpPr>
          <p:spPr bwMode="auto">
            <a:xfrm>
              <a:off x="240" y="4128"/>
              <a:ext cx="528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43" name="Line 97"/>
            <p:cNvSpPr>
              <a:spLocks noChangeShapeType="1"/>
            </p:cNvSpPr>
            <p:nvPr/>
          </p:nvSpPr>
          <p:spPr bwMode="auto">
            <a:xfrm flipH="1">
              <a:off x="624" y="1488"/>
              <a:ext cx="0" cy="264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44" name="Line 98"/>
            <p:cNvSpPr>
              <a:spLocks noChangeShapeType="1"/>
            </p:cNvSpPr>
            <p:nvPr/>
          </p:nvSpPr>
          <p:spPr bwMode="auto">
            <a:xfrm flipH="1">
              <a:off x="2784" y="1488"/>
              <a:ext cx="0" cy="264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45" name="Line 99"/>
            <p:cNvSpPr>
              <a:spLocks noChangeShapeType="1"/>
            </p:cNvSpPr>
            <p:nvPr/>
          </p:nvSpPr>
          <p:spPr bwMode="auto">
            <a:xfrm flipH="1">
              <a:off x="4262" y="1488"/>
              <a:ext cx="0" cy="264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46" name="AutoShape 100"/>
            <p:cNvSpPr>
              <a:spLocks/>
            </p:cNvSpPr>
            <p:nvPr/>
          </p:nvSpPr>
          <p:spPr bwMode="auto">
            <a:xfrm>
              <a:off x="2784" y="2784"/>
              <a:ext cx="96" cy="1344"/>
            </a:xfrm>
            <a:prstGeom prst="rightBrace">
              <a:avLst>
                <a:gd name="adj1" fmla="val 116667"/>
                <a:gd name="adj2" fmla="val 50000"/>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sp>
          <p:nvSpPr>
            <p:cNvPr id="56347" name="Line 101"/>
            <p:cNvSpPr>
              <a:spLocks noChangeShapeType="1"/>
            </p:cNvSpPr>
            <p:nvPr/>
          </p:nvSpPr>
          <p:spPr bwMode="auto">
            <a:xfrm>
              <a:off x="192" y="1776"/>
              <a:ext cx="5232" cy="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grpSp>
          <p:nvGrpSpPr>
            <p:cNvPr id="56348" name="Group 102"/>
            <p:cNvGrpSpPr>
              <a:grpSpLocks/>
            </p:cNvGrpSpPr>
            <p:nvPr/>
          </p:nvGrpSpPr>
          <p:grpSpPr bwMode="auto">
            <a:xfrm>
              <a:off x="3067" y="1776"/>
              <a:ext cx="1013" cy="594"/>
              <a:chOff x="1531" y="1008"/>
              <a:chExt cx="1013" cy="594"/>
            </a:xfrm>
          </p:grpSpPr>
          <p:sp>
            <p:nvSpPr>
              <p:cNvPr id="1115239" name="Rectangle 103"/>
              <p:cNvSpPr>
                <a:spLocks noChangeArrowheads="1"/>
              </p:cNvSpPr>
              <p:nvPr/>
            </p:nvSpPr>
            <p:spPr bwMode="auto">
              <a:xfrm>
                <a:off x="1531" y="1104"/>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a:t>
                </a:r>
              </a:p>
            </p:txBody>
          </p:sp>
          <p:sp>
            <p:nvSpPr>
              <p:cNvPr id="56424" name="Line 104"/>
              <p:cNvSpPr>
                <a:spLocks noChangeShapeType="1"/>
              </p:cNvSpPr>
              <p:nvPr/>
            </p:nvSpPr>
            <p:spPr bwMode="auto">
              <a:xfrm flipV="1">
                <a:off x="1682" y="1056"/>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25" name="Line 105"/>
              <p:cNvSpPr>
                <a:spLocks noChangeShapeType="1"/>
              </p:cNvSpPr>
              <p:nvPr/>
            </p:nvSpPr>
            <p:spPr bwMode="auto">
              <a:xfrm>
                <a:off x="1778" y="1056"/>
                <a:ext cx="28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26" name="Line 106"/>
              <p:cNvSpPr>
                <a:spLocks noChangeShapeType="1"/>
              </p:cNvSpPr>
              <p:nvPr/>
            </p:nvSpPr>
            <p:spPr bwMode="auto">
              <a:xfrm>
                <a:off x="1634" y="1344"/>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27" name="Line 107"/>
              <p:cNvSpPr>
                <a:spLocks noChangeShapeType="1"/>
              </p:cNvSpPr>
              <p:nvPr/>
            </p:nvSpPr>
            <p:spPr bwMode="auto">
              <a:xfrm flipV="1">
                <a:off x="1634" y="1344"/>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44" name="Rectangle 108"/>
              <p:cNvSpPr>
                <a:spLocks noChangeArrowheads="1"/>
              </p:cNvSpPr>
              <p:nvPr/>
            </p:nvSpPr>
            <p:spPr bwMode="auto">
              <a:xfrm>
                <a:off x="1780" y="1251"/>
                <a:ext cx="300" cy="351"/>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a</a:t>
                </a:r>
                <a:r>
                  <a:rPr kumimoji="1" lang="en-US" altLang="zh-CN" sz="2000" b="1" baseline="-25000">
                    <a:solidFill>
                      <a:srgbClr val="000000"/>
                    </a:solidFill>
                    <a:latin typeface="Times New Roman" pitchFamily="18" charset="0"/>
                    <a:cs typeface="Times New Roman" pitchFamily="18" charset="0"/>
                    <a:sym typeface="Wingdings" pitchFamily="2" charset="2"/>
                  </a:rPr>
                  <a:t>0</a:t>
                </a:r>
                <a:r>
                  <a:rPr kumimoji="1" lang="en-US" altLang="zh-CN" sz="2000" b="1" baseline="30000">
                    <a:solidFill>
                      <a:srgbClr val="000000"/>
                    </a:solidFill>
                    <a:latin typeface="Times New Roman" pitchFamily="18" charset="0"/>
                    <a:cs typeface="Times New Roman" pitchFamily="18" charset="0"/>
                    <a:sym typeface="Wingdings" pitchFamily="2" charset="2"/>
                  </a:rPr>
                  <a:t>3</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29" name="Line 109"/>
              <p:cNvSpPr>
                <a:spLocks noChangeShapeType="1"/>
              </p:cNvSpPr>
              <p:nvPr/>
            </p:nvSpPr>
            <p:spPr bwMode="auto">
              <a:xfrm flipV="1">
                <a:off x="1778" y="1248"/>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46" name="Rectangle 110"/>
              <p:cNvSpPr>
                <a:spLocks noChangeArrowheads="1"/>
              </p:cNvSpPr>
              <p:nvPr/>
            </p:nvSpPr>
            <p:spPr bwMode="auto">
              <a:xfrm>
                <a:off x="1820" y="1008"/>
                <a:ext cx="205" cy="232"/>
              </a:xfrm>
              <a:prstGeom prst="rect">
                <a:avLst/>
              </a:prstGeom>
              <a:noFill/>
              <a:ln w="9525">
                <a:noFill/>
                <a:miter lim="800000"/>
                <a:headEnd/>
                <a:tailEnd/>
              </a:ln>
              <a:effectLst/>
            </p:spPr>
            <p:txBody>
              <a:bodyPr wrap="none">
                <a:spAutoFit/>
              </a:bodyPr>
              <a:lstStyle/>
              <a:p>
                <a:pPr algn="ctr">
                  <a:defRPr/>
                </a:pPr>
                <a:r>
                  <a:rPr kumimoji="1" lang="en-US" altLang="zh-CN" sz="2000" b="1" dirty="0">
                    <a:solidFill>
                      <a:srgbClr val="000000"/>
                    </a:solidFill>
                    <a:latin typeface="Times New Roman" pitchFamily="18" charset="0"/>
                    <a:cs typeface="Times New Roman" pitchFamily="18" charset="0"/>
                    <a:sym typeface="Wingdings" pitchFamily="2" charset="2"/>
                  </a:rPr>
                  <a:t>1</a:t>
                </a:r>
                <a:endParaRPr kumimoji="1" lang="en-US" altLang="zh-CN" sz="2000" b="1" baseline="30000" dirty="0">
                  <a:solidFill>
                    <a:srgbClr val="000000"/>
                  </a:solidFill>
                  <a:latin typeface="Times New Roman" pitchFamily="18" charset="0"/>
                  <a:ea typeface="楷体_GB2312" pitchFamily="49" charset="-122"/>
                  <a:sym typeface="Wingdings" pitchFamily="2" charset="2"/>
                </a:endParaRPr>
              </a:p>
            </p:txBody>
          </p:sp>
          <p:sp>
            <p:nvSpPr>
              <p:cNvPr id="1115247" name="Rectangle 111"/>
              <p:cNvSpPr>
                <a:spLocks noChangeArrowheads="1"/>
              </p:cNvSpPr>
              <p:nvPr/>
            </p:nvSpPr>
            <p:spPr bwMode="auto">
              <a:xfrm>
                <a:off x="2064" y="1104"/>
                <a:ext cx="480" cy="232"/>
              </a:xfrm>
              <a:prstGeom prst="rect">
                <a:avLst/>
              </a:prstGeom>
              <a:noFill/>
              <a:ln w="9525">
                <a:noFill/>
                <a:miter lim="800000"/>
                <a:headEnd/>
                <a:tailEnd/>
              </a:ln>
              <a:effectLst/>
            </p:spPr>
            <p:txBody>
              <a:bodyPr>
                <a:spAutoFit/>
              </a:bodyPr>
              <a:lstStyle/>
              <a:p>
                <a:pPr>
                  <a:defRPr/>
                </a:pPr>
                <a:r>
                  <a:rPr kumimoji="1" lang="en-US" altLang="zh-CN" sz="2000" b="1">
                    <a:solidFill>
                      <a:srgbClr val="000000"/>
                    </a:solidFill>
                    <a:latin typeface="Times New Roman" pitchFamily="18" charset="0"/>
                    <a:cs typeface="Times New Roman" pitchFamily="18" charset="0"/>
                    <a:sym typeface="Wingdings" pitchFamily="2" charset="2"/>
                  </a:rPr>
                  <a:t>e</a:t>
                </a:r>
                <a:r>
                  <a:rPr kumimoji="1" lang="en-US" altLang="zh-CN" sz="2000" b="1" baseline="30000">
                    <a:solidFill>
                      <a:srgbClr val="000000"/>
                    </a:solidFill>
                    <a:latin typeface="Times New Roman" pitchFamily="18" charset="0"/>
                    <a:cs typeface="Times New Roman" pitchFamily="18" charset="0"/>
                    <a:sym typeface="Wingdings" pitchFamily="2" charset="2"/>
                  </a:rPr>
                  <a:t>–r/a</a:t>
                </a:r>
                <a:r>
                  <a:rPr kumimoji="1" lang="en-US" altLang="zh-CN" sz="2000" b="1" baseline="14000">
                    <a:solidFill>
                      <a:srgbClr val="000000"/>
                    </a:solidFill>
                    <a:latin typeface="Times New Roman" pitchFamily="18" charset="0"/>
                    <a:cs typeface="Times New Roman" pitchFamily="18" charset="0"/>
                    <a:sym typeface="Wingdings" pitchFamily="2" charset="2"/>
                  </a:rPr>
                  <a:t>0</a:t>
                </a:r>
                <a:endParaRPr kumimoji="1" lang="en-US" altLang="zh-CN" sz="2000" b="1">
                  <a:solidFill>
                    <a:srgbClr val="000000"/>
                  </a:solidFill>
                  <a:latin typeface="Times New Roman" pitchFamily="18" charset="0"/>
                  <a:cs typeface="Times New Roman" pitchFamily="18" charset="0"/>
                  <a:sym typeface="Wingdings" pitchFamily="2" charset="2"/>
                </a:endParaRPr>
              </a:p>
            </p:txBody>
          </p:sp>
        </p:grpSp>
        <p:grpSp>
          <p:nvGrpSpPr>
            <p:cNvPr id="56349" name="Group 112"/>
            <p:cNvGrpSpPr>
              <a:grpSpLocks/>
            </p:cNvGrpSpPr>
            <p:nvPr/>
          </p:nvGrpSpPr>
          <p:grpSpPr bwMode="auto">
            <a:xfrm>
              <a:off x="2832" y="2256"/>
              <a:ext cx="1506" cy="593"/>
              <a:chOff x="1634" y="1008"/>
              <a:chExt cx="1506" cy="593"/>
            </a:xfrm>
          </p:grpSpPr>
          <p:sp>
            <p:nvSpPr>
              <p:cNvPr id="56409" name="Line 113"/>
              <p:cNvSpPr>
                <a:spLocks noChangeShapeType="1"/>
              </p:cNvSpPr>
              <p:nvPr/>
            </p:nvSpPr>
            <p:spPr bwMode="auto">
              <a:xfrm flipV="1">
                <a:off x="1682" y="1056"/>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10" name="Line 114"/>
              <p:cNvSpPr>
                <a:spLocks noChangeShapeType="1"/>
              </p:cNvSpPr>
              <p:nvPr/>
            </p:nvSpPr>
            <p:spPr bwMode="auto">
              <a:xfrm>
                <a:off x="1778" y="1056"/>
                <a:ext cx="28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11" name="Line 115"/>
              <p:cNvSpPr>
                <a:spLocks noChangeShapeType="1"/>
              </p:cNvSpPr>
              <p:nvPr/>
            </p:nvSpPr>
            <p:spPr bwMode="auto">
              <a:xfrm>
                <a:off x="1634" y="1344"/>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412" name="Line 116"/>
              <p:cNvSpPr>
                <a:spLocks noChangeShapeType="1"/>
              </p:cNvSpPr>
              <p:nvPr/>
            </p:nvSpPr>
            <p:spPr bwMode="auto">
              <a:xfrm flipV="1">
                <a:off x="1634" y="1344"/>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53" name="Rectangle 117"/>
              <p:cNvSpPr>
                <a:spLocks noChangeArrowheads="1"/>
              </p:cNvSpPr>
              <p:nvPr/>
            </p:nvSpPr>
            <p:spPr bwMode="auto">
              <a:xfrm>
                <a:off x="1725" y="1250"/>
                <a:ext cx="384" cy="351"/>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8a</a:t>
                </a:r>
                <a:r>
                  <a:rPr kumimoji="1" lang="en-US" altLang="zh-CN" sz="2000" b="1" baseline="-25000">
                    <a:solidFill>
                      <a:srgbClr val="000000"/>
                    </a:solidFill>
                    <a:latin typeface="Times New Roman" pitchFamily="18" charset="0"/>
                    <a:cs typeface="Times New Roman" pitchFamily="18" charset="0"/>
                    <a:sym typeface="Wingdings" pitchFamily="2" charset="2"/>
                  </a:rPr>
                  <a:t>0</a:t>
                </a:r>
                <a:r>
                  <a:rPr kumimoji="1" lang="en-US" altLang="zh-CN" sz="2000" b="1" baseline="30000">
                    <a:solidFill>
                      <a:srgbClr val="000000"/>
                    </a:solidFill>
                    <a:latin typeface="Times New Roman" pitchFamily="18" charset="0"/>
                    <a:cs typeface="Times New Roman" pitchFamily="18" charset="0"/>
                    <a:sym typeface="Wingdings" pitchFamily="2" charset="2"/>
                  </a:rPr>
                  <a:t>3</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14" name="Line 118"/>
              <p:cNvSpPr>
                <a:spLocks noChangeShapeType="1"/>
              </p:cNvSpPr>
              <p:nvPr/>
            </p:nvSpPr>
            <p:spPr bwMode="auto">
              <a:xfrm flipV="1">
                <a:off x="1778" y="1248"/>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55" name="Rectangle 119"/>
              <p:cNvSpPr>
                <a:spLocks noChangeArrowheads="1"/>
              </p:cNvSpPr>
              <p:nvPr/>
            </p:nvSpPr>
            <p:spPr bwMode="auto">
              <a:xfrm>
                <a:off x="1821" y="1008"/>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1115256" name="Rectangle 120"/>
              <p:cNvSpPr>
                <a:spLocks noChangeArrowheads="1"/>
              </p:cNvSpPr>
              <p:nvPr/>
            </p:nvSpPr>
            <p:spPr bwMode="auto">
              <a:xfrm>
                <a:off x="2637" y="1104"/>
                <a:ext cx="503" cy="232"/>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e</a:t>
                </a:r>
                <a:r>
                  <a:rPr kumimoji="1" lang="en-US" altLang="zh-CN" sz="2000" b="1" baseline="30000">
                    <a:solidFill>
                      <a:srgbClr val="000000"/>
                    </a:solidFill>
                    <a:latin typeface="Times New Roman" pitchFamily="18" charset="0"/>
                    <a:cs typeface="Times New Roman" pitchFamily="18" charset="0"/>
                    <a:sym typeface="Wingdings" pitchFamily="2" charset="2"/>
                  </a:rPr>
                  <a:t>–r/2a</a:t>
                </a:r>
                <a:r>
                  <a:rPr kumimoji="1" lang="en-US" altLang="zh-CN" sz="2000" b="1" baseline="14000">
                    <a:solidFill>
                      <a:srgbClr val="000000"/>
                    </a:solidFill>
                    <a:latin typeface="Times New Roman" pitchFamily="18" charset="0"/>
                    <a:cs typeface="Times New Roman" pitchFamily="18" charset="0"/>
                    <a:sym typeface="Wingdings" pitchFamily="2" charset="2"/>
                  </a:rPr>
                  <a:t>0</a:t>
                </a:r>
              </a:p>
            </p:txBody>
          </p:sp>
          <p:sp>
            <p:nvSpPr>
              <p:cNvPr id="56417" name="AutoShape 121"/>
              <p:cNvSpPr>
                <a:spLocks/>
              </p:cNvSpPr>
              <p:nvPr/>
            </p:nvSpPr>
            <p:spPr bwMode="auto">
              <a:xfrm>
                <a:off x="2112" y="1104"/>
                <a:ext cx="48" cy="240"/>
              </a:xfrm>
              <a:prstGeom prst="leftBracket">
                <a:avLst>
                  <a:gd name="adj" fmla="val 41667"/>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sp>
            <p:nvSpPr>
              <p:cNvPr id="1115258" name="Rectangle 122"/>
              <p:cNvSpPr>
                <a:spLocks noChangeArrowheads="1"/>
              </p:cNvSpPr>
              <p:nvPr/>
            </p:nvSpPr>
            <p:spPr bwMode="auto">
              <a:xfrm>
                <a:off x="2112" y="1104"/>
                <a:ext cx="430" cy="232"/>
              </a:xfrm>
              <a:prstGeom prst="rect">
                <a:avLst/>
              </a:prstGeom>
              <a:noFill/>
              <a:ln w="9525">
                <a:noFill/>
                <a:miter lim="800000"/>
                <a:headEnd/>
                <a:tailEnd/>
              </a:ln>
              <a:effectLst/>
            </p:spPr>
            <p:txBody>
              <a:bodyPr>
                <a:spAutoFit/>
              </a:bodyPr>
              <a:lstStyle/>
              <a:p>
                <a:pPr>
                  <a:defRPr/>
                </a:pPr>
                <a:r>
                  <a:rPr kumimoji="1" lang="en-US" altLang="zh-CN" sz="2000" b="1">
                    <a:solidFill>
                      <a:srgbClr val="000000"/>
                    </a:solidFill>
                    <a:latin typeface="Times New Roman" pitchFamily="18" charset="0"/>
                    <a:cs typeface="Times New Roman" pitchFamily="18" charset="0"/>
                    <a:sym typeface="Wingdings" pitchFamily="2" charset="2"/>
                  </a:rPr>
                  <a:t>2 -</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19" name="Line 123"/>
              <p:cNvSpPr>
                <a:spLocks noChangeShapeType="1"/>
              </p:cNvSpPr>
              <p:nvPr/>
            </p:nvSpPr>
            <p:spPr bwMode="auto">
              <a:xfrm>
                <a:off x="2400" y="1248"/>
                <a:ext cx="19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60" name="Rectangle 124"/>
              <p:cNvSpPr>
                <a:spLocks noChangeArrowheads="1"/>
              </p:cNvSpPr>
              <p:nvPr/>
            </p:nvSpPr>
            <p:spPr bwMode="auto">
              <a:xfrm>
                <a:off x="2389" y="1008"/>
                <a:ext cx="196"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r</a:t>
                </a:r>
              </a:p>
            </p:txBody>
          </p:sp>
          <p:sp>
            <p:nvSpPr>
              <p:cNvPr id="1115261" name="Rectangle 125"/>
              <p:cNvSpPr>
                <a:spLocks noChangeArrowheads="1"/>
              </p:cNvSpPr>
              <p:nvPr/>
            </p:nvSpPr>
            <p:spPr bwMode="auto">
              <a:xfrm>
                <a:off x="2345" y="1200"/>
                <a:ext cx="261"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a</a:t>
                </a:r>
                <a:r>
                  <a:rPr kumimoji="1" lang="en-US" altLang="zh-CN" sz="2000" b="1" baseline="-25000">
                    <a:solidFill>
                      <a:srgbClr val="000000"/>
                    </a:solidFill>
                    <a:latin typeface="Times New Roman" pitchFamily="18" charset="0"/>
                    <a:cs typeface="Times New Roman" pitchFamily="18" charset="0"/>
                    <a:sym typeface="Wingdings" pitchFamily="2" charset="2"/>
                  </a:rPr>
                  <a:t>0</a:t>
                </a:r>
              </a:p>
            </p:txBody>
          </p:sp>
          <p:sp>
            <p:nvSpPr>
              <p:cNvPr id="56422" name="AutoShape 126"/>
              <p:cNvSpPr>
                <a:spLocks/>
              </p:cNvSpPr>
              <p:nvPr/>
            </p:nvSpPr>
            <p:spPr bwMode="auto">
              <a:xfrm>
                <a:off x="2592" y="1104"/>
                <a:ext cx="48" cy="240"/>
              </a:xfrm>
              <a:prstGeom prst="rightBracket">
                <a:avLst>
                  <a:gd name="adj" fmla="val 41667"/>
                </a:avLst>
              </a:prstGeom>
              <a:noFill/>
              <a:ln w="25400">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grpSp>
        <p:grpSp>
          <p:nvGrpSpPr>
            <p:cNvPr id="56350" name="Group 127"/>
            <p:cNvGrpSpPr>
              <a:grpSpLocks/>
            </p:cNvGrpSpPr>
            <p:nvPr/>
          </p:nvGrpSpPr>
          <p:grpSpPr bwMode="auto">
            <a:xfrm>
              <a:off x="2928" y="3120"/>
              <a:ext cx="1320" cy="593"/>
              <a:chOff x="1634" y="1008"/>
              <a:chExt cx="1320" cy="593"/>
            </a:xfrm>
          </p:grpSpPr>
          <p:sp>
            <p:nvSpPr>
              <p:cNvPr id="56396" name="Line 128"/>
              <p:cNvSpPr>
                <a:spLocks noChangeShapeType="1"/>
              </p:cNvSpPr>
              <p:nvPr/>
            </p:nvSpPr>
            <p:spPr bwMode="auto">
              <a:xfrm flipV="1">
                <a:off x="1682" y="1056"/>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97" name="Line 129"/>
              <p:cNvSpPr>
                <a:spLocks noChangeShapeType="1"/>
              </p:cNvSpPr>
              <p:nvPr/>
            </p:nvSpPr>
            <p:spPr bwMode="auto">
              <a:xfrm>
                <a:off x="1778" y="1056"/>
                <a:ext cx="28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98" name="Line 130"/>
              <p:cNvSpPr>
                <a:spLocks noChangeShapeType="1"/>
              </p:cNvSpPr>
              <p:nvPr/>
            </p:nvSpPr>
            <p:spPr bwMode="auto">
              <a:xfrm>
                <a:off x="1634" y="1344"/>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99" name="Line 131"/>
              <p:cNvSpPr>
                <a:spLocks noChangeShapeType="1"/>
              </p:cNvSpPr>
              <p:nvPr/>
            </p:nvSpPr>
            <p:spPr bwMode="auto">
              <a:xfrm flipV="1">
                <a:off x="1634" y="1344"/>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68" name="Rectangle 132"/>
              <p:cNvSpPr>
                <a:spLocks noChangeArrowheads="1"/>
              </p:cNvSpPr>
              <p:nvPr/>
            </p:nvSpPr>
            <p:spPr bwMode="auto">
              <a:xfrm>
                <a:off x="1684" y="1250"/>
                <a:ext cx="480" cy="351"/>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24a</a:t>
                </a:r>
                <a:r>
                  <a:rPr kumimoji="1" lang="en-US" altLang="zh-CN" sz="2000" b="1" baseline="-25000">
                    <a:solidFill>
                      <a:srgbClr val="000000"/>
                    </a:solidFill>
                    <a:latin typeface="Times New Roman" pitchFamily="18" charset="0"/>
                    <a:cs typeface="Times New Roman" pitchFamily="18" charset="0"/>
                    <a:sym typeface="Wingdings" pitchFamily="2" charset="2"/>
                  </a:rPr>
                  <a:t>0</a:t>
                </a:r>
                <a:r>
                  <a:rPr kumimoji="1" lang="en-US" altLang="zh-CN" sz="2000" b="1" baseline="30000">
                    <a:solidFill>
                      <a:srgbClr val="000000"/>
                    </a:solidFill>
                    <a:latin typeface="Times New Roman" pitchFamily="18" charset="0"/>
                    <a:cs typeface="Times New Roman" pitchFamily="18" charset="0"/>
                    <a:sym typeface="Wingdings" pitchFamily="2" charset="2"/>
                  </a:rPr>
                  <a:t>3</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401" name="Line 133"/>
              <p:cNvSpPr>
                <a:spLocks noChangeShapeType="1"/>
              </p:cNvSpPr>
              <p:nvPr/>
            </p:nvSpPr>
            <p:spPr bwMode="auto">
              <a:xfrm flipV="1">
                <a:off x="1778" y="1248"/>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70" name="Rectangle 134"/>
              <p:cNvSpPr>
                <a:spLocks noChangeArrowheads="1"/>
              </p:cNvSpPr>
              <p:nvPr/>
            </p:nvSpPr>
            <p:spPr bwMode="auto">
              <a:xfrm>
                <a:off x="1825" y="1008"/>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1115271" name="Rectangle 135"/>
              <p:cNvSpPr>
                <a:spLocks noChangeArrowheads="1"/>
              </p:cNvSpPr>
              <p:nvPr/>
            </p:nvSpPr>
            <p:spPr bwMode="auto">
              <a:xfrm>
                <a:off x="2448" y="1104"/>
                <a:ext cx="506" cy="232"/>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e</a:t>
                </a:r>
                <a:r>
                  <a:rPr kumimoji="1" lang="en-US" altLang="zh-CN" sz="2000" b="1" baseline="30000">
                    <a:solidFill>
                      <a:srgbClr val="000000"/>
                    </a:solidFill>
                    <a:latin typeface="Times New Roman" pitchFamily="18" charset="0"/>
                    <a:cs typeface="Times New Roman" pitchFamily="18" charset="0"/>
                    <a:sym typeface="Wingdings" pitchFamily="2" charset="2"/>
                  </a:rPr>
                  <a:t>–r/2a</a:t>
                </a:r>
                <a:r>
                  <a:rPr kumimoji="1" lang="en-US" altLang="zh-CN" sz="2000" b="1" baseline="14000">
                    <a:solidFill>
                      <a:srgbClr val="000000"/>
                    </a:solidFill>
                    <a:latin typeface="Times New Roman" pitchFamily="18" charset="0"/>
                    <a:cs typeface="Times New Roman" pitchFamily="18" charset="0"/>
                    <a:sym typeface="Wingdings" pitchFamily="2" charset="2"/>
                  </a:rPr>
                  <a:t>0</a:t>
                </a:r>
              </a:p>
            </p:txBody>
          </p:sp>
          <p:sp>
            <p:nvSpPr>
              <p:cNvPr id="56404" name="AutoShape 136"/>
              <p:cNvSpPr>
                <a:spLocks/>
              </p:cNvSpPr>
              <p:nvPr/>
            </p:nvSpPr>
            <p:spPr bwMode="auto">
              <a:xfrm>
                <a:off x="2112" y="1104"/>
                <a:ext cx="48" cy="240"/>
              </a:xfrm>
              <a:prstGeom prst="leftBracket">
                <a:avLst>
                  <a:gd name="adj" fmla="val 41667"/>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sp>
            <p:nvSpPr>
              <p:cNvPr id="56405" name="Line 137"/>
              <p:cNvSpPr>
                <a:spLocks noChangeShapeType="1"/>
              </p:cNvSpPr>
              <p:nvPr/>
            </p:nvSpPr>
            <p:spPr bwMode="auto">
              <a:xfrm>
                <a:off x="2208" y="1248"/>
                <a:ext cx="19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74" name="Rectangle 138"/>
              <p:cNvSpPr>
                <a:spLocks noChangeArrowheads="1"/>
              </p:cNvSpPr>
              <p:nvPr/>
            </p:nvSpPr>
            <p:spPr bwMode="auto">
              <a:xfrm>
                <a:off x="2198" y="1008"/>
                <a:ext cx="196"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r</a:t>
                </a:r>
              </a:p>
            </p:txBody>
          </p:sp>
          <p:sp>
            <p:nvSpPr>
              <p:cNvPr id="1115275" name="Rectangle 139"/>
              <p:cNvSpPr>
                <a:spLocks noChangeArrowheads="1"/>
              </p:cNvSpPr>
              <p:nvPr/>
            </p:nvSpPr>
            <p:spPr bwMode="auto">
              <a:xfrm>
                <a:off x="2155" y="1200"/>
                <a:ext cx="261"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a</a:t>
                </a:r>
                <a:r>
                  <a:rPr kumimoji="1" lang="en-US" altLang="zh-CN" sz="2000" b="1" baseline="-25000">
                    <a:solidFill>
                      <a:srgbClr val="000000"/>
                    </a:solidFill>
                    <a:latin typeface="Times New Roman" pitchFamily="18" charset="0"/>
                    <a:cs typeface="Times New Roman" pitchFamily="18" charset="0"/>
                    <a:sym typeface="Wingdings" pitchFamily="2" charset="2"/>
                  </a:rPr>
                  <a:t>0</a:t>
                </a:r>
              </a:p>
            </p:txBody>
          </p:sp>
          <p:sp>
            <p:nvSpPr>
              <p:cNvPr id="56408" name="AutoShape 140"/>
              <p:cNvSpPr>
                <a:spLocks/>
              </p:cNvSpPr>
              <p:nvPr/>
            </p:nvSpPr>
            <p:spPr bwMode="auto">
              <a:xfrm>
                <a:off x="2400" y="1104"/>
                <a:ext cx="48" cy="240"/>
              </a:xfrm>
              <a:prstGeom prst="rightBracket">
                <a:avLst>
                  <a:gd name="adj" fmla="val 41667"/>
                </a:avLst>
              </a:prstGeom>
              <a:noFill/>
              <a:ln w="25400">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a:latin typeface="Arial" pitchFamily="34" charset="0"/>
                  <a:ea typeface="宋体" pitchFamily="2" charset="-122"/>
                </a:endParaRPr>
              </a:p>
            </p:txBody>
          </p:sp>
        </p:grpSp>
        <p:grpSp>
          <p:nvGrpSpPr>
            <p:cNvPr id="56351" name="Group 141"/>
            <p:cNvGrpSpPr>
              <a:grpSpLocks/>
            </p:cNvGrpSpPr>
            <p:nvPr/>
          </p:nvGrpSpPr>
          <p:grpSpPr bwMode="auto">
            <a:xfrm>
              <a:off x="4512" y="1776"/>
              <a:ext cx="480" cy="428"/>
              <a:chOff x="4512" y="816"/>
              <a:chExt cx="480" cy="428"/>
            </a:xfrm>
          </p:grpSpPr>
          <p:sp>
            <p:nvSpPr>
              <p:cNvPr id="56389" name="Line 142"/>
              <p:cNvSpPr>
                <a:spLocks noChangeShapeType="1"/>
              </p:cNvSpPr>
              <p:nvPr/>
            </p:nvSpPr>
            <p:spPr bwMode="auto">
              <a:xfrm flipV="1">
                <a:off x="4560" y="864"/>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90" name="Line 143"/>
              <p:cNvSpPr>
                <a:spLocks noChangeShapeType="1"/>
              </p:cNvSpPr>
              <p:nvPr/>
            </p:nvSpPr>
            <p:spPr bwMode="auto">
              <a:xfrm>
                <a:off x="4656" y="864"/>
                <a:ext cx="33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91" name="Line 144"/>
              <p:cNvSpPr>
                <a:spLocks noChangeShapeType="1"/>
              </p:cNvSpPr>
              <p:nvPr/>
            </p:nvSpPr>
            <p:spPr bwMode="auto">
              <a:xfrm>
                <a:off x="4512" y="1152"/>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92" name="Line 145"/>
              <p:cNvSpPr>
                <a:spLocks noChangeShapeType="1"/>
              </p:cNvSpPr>
              <p:nvPr/>
            </p:nvSpPr>
            <p:spPr bwMode="auto">
              <a:xfrm flipV="1">
                <a:off x="4512" y="1152"/>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82" name="Rectangle 146"/>
              <p:cNvSpPr>
                <a:spLocks noChangeArrowheads="1"/>
              </p:cNvSpPr>
              <p:nvPr/>
            </p:nvSpPr>
            <p:spPr bwMode="auto">
              <a:xfrm>
                <a:off x="4655" y="1012"/>
                <a:ext cx="297"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4π</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394" name="Line 147"/>
              <p:cNvSpPr>
                <a:spLocks noChangeShapeType="1"/>
              </p:cNvSpPr>
              <p:nvPr/>
            </p:nvSpPr>
            <p:spPr bwMode="auto">
              <a:xfrm flipV="1">
                <a:off x="4656" y="1056"/>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84" name="Rectangle 148"/>
              <p:cNvSpPr>
                <a:spLocks noChangeArrowheads="1"/>
              </p:cNvSpPr>
              <p:nvPr/>
            </p:nvSpPr>
            <p:spPr bwMode="auto">
              <a:xfrm>
                <a:off x="4702" y="816"/>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grpSp>
        <p:grpSp>
          <p:nvGrpSpPr>
            <p:cNvPr id="56352" name="Group 149"/>
            <p:cNvGrpSpPr>
              <a:grpSpLocks/>
            </p:cNvGrpSpPr>
            <p:nvPr/>
          </p:nvGrpSpPr>
          <p:grpSpPr bwMode="auto">
            <a:xfrm>
              <a:off x="4512" y="2256"/>
              <a:ext cx="480" cy="427"/>
              <a:chOff x="4512" y="816"/>
              <a:chExt cx="480" cy="427"/>
            </a:xfrm>
          </p:grpSpPr>
          <p:sp>
            <p:nvSpPr>
              <p:cNvPr id="56382" name="Line 150"/>
              <p:cNvSpPr>
                <a:spLocks noChangeShapeType="1"/>
              </p:cNvSpPr>
              <p:nvPr/>
            </p:nvSpPr>
            <p:spPr bwMode="auto">
              <a:xfrm flipV="1">
                <a:off x="4560" y="864"/>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83" name="Line 151"/>
              <p:cNvSpPr>
                <a:spLocks noChangeShapeType="1"/>
              </p:cNvSpPr>
              <p:nvPr/>
            </p:nvSpPr>
            <p:spPr bwMode="auto">
              <a:xfrm>
                <a:off x="4656" y="864"/>
                <a:ext cx="33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84" name="Line 152"/>
              <p:cNvSpPr>
                <a:spLocks noChangeShapeType="1"/>
              </p:cNvSpPr>
              <p:nvPr/>
            </p:nvSpPr>
            <p:spPr bwMode="auto">
              <a:xfrm>
                <a:off x="4512" y="1152"/>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85" name="Line 153"/>
              <p:cNvSpPr>
                <a:spLocks noChangeShapeType="1"/>
              </p:cNvSpPr>
              <p:nvPr/>
            </p:nvSpPr>
            <p:spPr bwMode="auto">
              <a:xfrm flipV="1">
                <a:off x="4512" y="1152"/>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90" name="Rectangle 154"/>
              <p:cNvSpPr>
                <a:spLocks noChangeArrowheads="1"/>
              </p:cNvSpPr>
              <p:nvPr/>
            </p:nvSpPr>
            <p:spPr bwMode="auto">
              <a:xfrm>
                <a:off x="4655" y="1011"/>
                <a:ext cx="297"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4π</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387" name="Line 155"/>
              <p:cNvSpPr>
                <a:spLocks noChangeShapeType="1"/>
              </p:cNvSpPr>
              <p:nvPr/>
            </p:nvSpPr>
            <p:spPr bwMode="auto">
              <a:xfrm flipV="1">
                <a:off x="4656" y="1056"/>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92" name="Rectangle 156"/>
              <p:cNvSpPr>
                <a:spLocks noChangeArrowheads="1"/>
              </p:cNvSpPr>
              <p:nvPr/>
            </p:nvSpPr>
            <p:spPr bwMode="auto">
              <a:xfrm>
                <a:off x="4702" y="816"/>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grpSp>
        <p:grpSp>
          <p:nvGrpSpPr>
            <p:cNvPr id="56353" name="Group 157"/>
            <p:cNvGrpSpPr>
              <a:grpSpLocks/>
            </p:cNvGrpSpPr>
            <p:nvPr/>
          </p:nvGrpSpPr>
          <p:grpSpPr bwMode="auto">
            <a:xfrm>
              <a:off x="4464" y="2736"/>
              <a:ext cx="755" cy="426"/>
              <a:chOff x="3936" y="3120"/>
              <a:chExt cx="755" cy="426"/>
            </a:xfrm>
          </p:grpSpPr>
          <p:sp>
            <p:nvSpPr>
              <p:cNvPr id="56374" name="Line 158"/>
              <p:cNvSpPr>
                <a:spLocks noChangeShapeType="1"/>
              </p:cNvSpPr>
              <p:nvPr/>
            </p:nvSpPr>
            <p:spPr bwMode="auto">
              <a:xfrm flipV="1">
                <a:off x="3984" y="3168"/>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75" name="Line 159"/>
              <p:cNvSpPr>
                <a:spLocks noChangeShapeType="1"/>
              </p:cNvSpPr>
              <p:nvPr/>
            </p:nvSpPr>
            <p:spPr bwMode="auto">
              <a:xfrm>
                <a:off x="4080" y="3168"/>
                <a:ext cx="2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76" name="Line 160"/>
              <p:cNvSpPr>
                <a:spLocks noChangeShapeType="1"/>
              </p:cNvSpPr>
              <p:nvPr/>
            </p:nvSpPr>
            <p:spPr bwMode="auto">
              <a:xfrm>
                <a:off x="3936" y="3456"/>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77" name="Line 161"/>
              <p:cNvSpPr>
                <a:spLocks noChangeShapeType="1"/>
              </p:cNvSpPr>
              <p:nvPr/>
            </p:nvSpPr>
            <p:spPr bwMode="auto">
              <a:xfrm flipV="1">
                <a:off x="3936" y="3456"/>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298" name="Rectangle 162"/>
              <p:cNvSpPr>
                <a:spLocks noChangeArrowheads="1"/>
              </p:cNvSpPr>
              <p:nvPr/>
            </p:nvSpPr>
            <p:spPr bwMode="auto">
              <a:xfrm>
                <a:off x="4026" y="3314"/>
                <a:ext cx="297"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4π</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379" name="Line 163"/>
              <p:cNvSpPr>
                <a:spLocks noChangeShapeType="1"/>
              </p:cNvSpPr>
              <p:nvPr/>
            </p:nvSpPr>
            <p:spPr bwMode="auto">
              <a:xfrm flipV="1">
                <a:off x="4080" y="3360"/>
                <a:ext cx="24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300" name="Rectangle 164"/>
              <p:cNvSpPr>
                <a:spLocks noChangeArrowheads="1"/>
              </p:cNvSpPr>
              <p:nvPr/>
            </p:nvSpPr>
            <p:spPr bwMode="auto">
              <a:xfrm>
                <a:off x="4075" y="3120"/>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3</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1115301" name="Rectangle 165"/>
              <p:cNvSpPr>
                <a:spLocks noChangeArrowheads="1"/>
              </p:cNvSpPr>
              <p:nvPr/>
            </p:nvSpPr>
            <p:spPr bwMode="auto">
              <a:xfrm>
                <a:off x="4259" y="3216"/>
                <a:ext cx="432"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cosθ</a:t>
                </a:r>
              </a:p>
            </p:txBody>
          </p:sp>
        </p:grpSp>
        <p:grpSp>
          <p:nvGrpSpPr>
            <p:cNvPr id="56354" name="Group 166"/>
            <p:cNvGrpSpPr>
              <a:grpSpLocks/>
            </p:cNvGrpSpPr>
            <p:nvPr/>
          </p:nvGrpSpPr>
          <p:grpSpPr bwMode="auto">
            <a:xfrm>
              <a:off x="4368" y="3216"/>
              <a:ext cx="1053" cy="424"/>
              <a:chOff x="4416" y="2640"/>
              <a:chExt cx="1053" cy="424"/>
            </a:xfrm>
          </p:grpSpPr>
          <p:sp>
            <p:nvSpPr>
              <p:cNvPr id="56366" name="Line 167"/>
              <p:cNvSpPr>
                <a:spLocks noChangeShapeType="1"/>
              </p:cNvSpPr>
              <p:nvPr/>
            </p:nvSpPr>
            <p:spPr bwMode="auto">
              <a:xfrm flipV="1">
                <a:off x="4464" y="2688"/>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67" name="Line 168"/>
              <p:cNvSpPr>
                <a:spLocks noChangeShapeType="1"/>
              </p:cNvSpPr>
              <p:nvPr/>
            </p:nvSpPr>
            <p:spPr bwMode="auto">
              <a:xfrm>
                <a:off x="4560" y="2688"/>
                <a:ext cx="2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68" name="Line 169"/>
              <p:cNvSpPr>
                <a:spLocks noChangeShapeType="1"/>
              </p:cNvSpPr>
              <p:nvPr/>
            </p:nvSpPr>
            <p:spPr bwMode="auto">
              <a:xfrm>
                <a:off x="4416" y="2976"/>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69" name="Line 170"/>
              <p:cNvSpPr>
                <a:spLocks noChangeShapeType="1"/>
              </p:cNvSpPr>
              <p:nvPr/>
            </p:nvSpPr>
            <p:spPr bwMode="auto">
              <a:xfrm flipV="1">
                <a:off x="4416" y="2976"/>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307" name="Rectangle 171"/>
              <p:cNvSpPr>
                <a:spLocks noChangeArrowheads="1"/>
              </p:cNvSpPr>
              <p:nvPr/>
            </p:nvSpPr>
            <p:spPr bwMode="auto">
              <a:xfrm>
                <a:off x="4505" y="2832"/>
                <a:ext cx="297"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4π</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371" name="Line 172"/>
              <p:cNvSpPr>
                <a:spLocks noChangeShapeType="1"/>
              </p:cNvSpPr>
              <p:nvPr/>
            </p:nvSpPr>
            <p:spPr bwMode="auto">
              <a:xfrm flipV="1">
                <a:off x="4560" y="2880"/>
                <a:ext cx="24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309" name="Rectangle 173"/>
              <p:cNvSpPr>
                <a:spLocks noChangeArrowheads="1"/>
              </p:cNvSpPr>
              <p:nvPr/>
            </p:nvSpPr>
            <p:spPr bwMode="auto">
              <a:xfrm>
                <a:off x="4552" y="2640"/>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3</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1115310" name="Rectangle 174"/>
              <p:cNvSpPr>
                <a:spLocks noChangeArrowheads="1"/>
              </p:cNvSpPr>
              <p:nvPr/>
            </p:nvSpPr>
            <p:spPr bwMode="auto">
              <a:xfrm>
                <a:off x="4725" y="2736"/>
                <a:ext cx="744"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sinθcosφ</a:t>
                </a:r>
              </a:p>
            </p:txBody>
          </p:sp>
        </p:grpSp>
        <p:grpSp>
          <p:nvGrpSpPr>
            <p:cNvPr id="56355" name="Group 175"/>
            <p:cNvGrpSpPr>
              <a:grpSpLocks/>
            </p:cNvGrpSpPr>
            <p:nvPr/>
          </p:nvGrpSpPr>
          <p:grpSpPr bwMode="auto">
            <a:xfrm>
              <a:off x="4368" y="3648"/>
              <a:ext cx="1052" cy="424"/>
              <a:chOff x="4416" y="3264"/>
              <a:chExt cx="1052" cy="424"/>
            </a:xfrm>
          </p:grpSpPr>
          <p:sp>
            <p:nvSpPr>
              <p:cNvPr id="56358" name="Line 176"/>
              <p:cNvSpPr>
                <a:spLocks noChangeShapeType="1"/>
              </p:cNvSpPr>
              <p:nvPr/>
            </p:nvSpPr>
            <p:spPr bwMode="auto">
              <a:xfrm flipV="1">
                <a:off x="4464" y="3312"/>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59" name="Line 177"/>
              <p:cNvSpPr>
                <a:spLocks noChangeShapeType="1"/>
              </p:cNvSpPr>
              <p:nvPr/>
            </p:nvSpPr>
            <p:spPr bwMode="auto">
              <a:xfrm>
                <a:off x="4560" y="3312"/>
                <a:ext cx="2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60" name="Line 178"/>
              <p:cNvSpPr>
                <a:spLocks noChangeShapeType="1"/>
              </p:cNvSpPr>
              <p:nvPr/>
            </p:nvSpPr>
            <p:spPr bwMode="auto">
              <a:xfrm>
                <a:off x="4416" y="3600"/>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61" name="Line 179"/>
              <p:cNvSpPr>
                <a:spLocks noChangeShapeType="1"/>
              </p:cNvSpPr>
              <p:nvPr/>
            </p:nvSpPr>
            <p:spPr bwMode="auto">
              <a:xfrm flipV="1">
                <a:off x="4416" y="3600"/>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316" name="Rectangle 180"/>
              <p:cNvSpPr>
                <a:spLocks noChangeArrowheads="1"/>
              </p:cNvSpPr>
              <p:nvPr/>
            </p:nvSpPr>
            <p:spPr bwMode="auto">
              <a:xfrm>
                <a:off x="4506" y="3456"/>
                <a:ext cx="297"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4π</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56363" name="Line 181"/>
              <p:cNvSpPr>
                <a:spLocks noChangeShapeType="1"/>
              </p:cNvSpPr>
              <p:nvPr/>
            </p:nvSpPr>
            <p:spPr bwMode="auto">
              <a:xfrm flipV="1">
                <a:off x="4560" y="3504"/>
                <a:ext cx="24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15318" name="Rectangle 182"/>
              <p:cNvSpPr>
                <a:spLocks noChangeArrowheads="1"/>
              </p:cNvSpPr>
              <p:nvPr/>
            </p:nvSpPr>
            <p:spPr bwMode="auto">
              <a:xfrm>
                <a:off x="4552" y="3264"/>
                <a:ext cx="20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3</a:t>
                </a:r>
                <a:endParaRPr kumimoji="1" lang="en-US" altLang="zh-CN" sz="2000" b="1" baseline="30000">
                  <a:solidFill>
                    <a:srgbClr val="000000"/>
                  </a:solidFill>
                  <a:latin typeface="Times New Roman" pitchFamily="18" charset="0"/>
                  <a:ea typeface="楷体_GB2312" pitchFamily="49" charset="-122"/>
                  <a:sym typeface="Wingdings" pitchFamily="2" charset="2"/>
                </a:endParaRPr>
              </a:p>
            </p:txBody>
          </p:sp>
          <p:sp>
            <p:nvSpPr>
              <p:cNvPr id="1115319" name="Rectangle 183"/>
              <p:cNvSpPr>
                <a:spLocks noChangeArrowheads="1"/>
              </p:cNvSpPr>
              <p:nvPr/>
            </p:nvSpPr>
            <p:spPr bwMode="auto">
              <a:xfrm>
                <a:off x="4743" y="3360"/>
                <a:ext cx="725" cy="23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sinθsinφ</a:t>
                </a:r>
              </a:p>
            </p:txBody>
          </p:sp>
        </p:grpSp>
        <p:sp>
          <p:nvSpPr>
            <p:cNvPr id="56356" name="Line 184"/>
            <p:cNvSpPr>
              <a:spLocks noChangeShapeType="1"/>
            </p:cNvSpPr>
            <p:nvPr/>
          </p:nvSpPr>
          <p:spPr bwMode="auto">
            <a:xfrm>
              <a:off x="192" y="2256"/>
              <a:ext cx="5232" cy="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56357" name="Line 185"/>
            <p:cNvSpPr>
              <a:spLocks noChangeShapeType="1"/>
            </p:cNvSpPr>
            <p:nvPr/>
          </p:nvSpPr>
          <p:spPr bwMode="auto">
            <a:xfrm>
              <a:off x="192" y="2803"/>
              <a:ext cx="5232" cy="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56325" name="Rectangle 186"/>
          <p:cNvSpPr>
            <a:spLocks noGrp="1" noChangeArrowheads="1"/>
          </p:cNvSpPr>
          <p:nvPr>
            <p:ph type="title" idx="4294967295"/>
          </p:nvPr>
        </p:nvSpPr>
        <p:spPr>
          <a:xfrm>
            <a:off x="250825" y="315913"/>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188" name="矩形 187"/>
          <p:cNvSpPr/>
          <p:nvPr/>
        </p:nvSpPr>
        <p:spPr>
          <a:xfrm>
            <a:off x="323850" y="1052513"/>
            <a:ext cx="2954338" cy="461962"/>
          </a:xfrm>
          <a:prstGeom prst="rect">
            <a:avLst/>
          </a:prstGeom>
        </p:spPr>
        <p:txBody>
          <a:bodyPr wrap="none">
            <a:spAutoFit/>
          </a:bodyPr>
          <a:lstStyle/>
          <a:p>
            <a:pPr eaLnBrk="0" hangingPunct="0">
              <a:defRPr/>
            </a:pPr>
            <a:r>
              <a:rPr lang="zh-CN" altLang="en-US" sz="2400" b="1" dirty="0">
                <a:solidFill>
                  <a:srgbClr val="FF0000"/>
                </a:solidFill>
                <a:latin typeface="黑体" pitchFamily="49" charset="-122"/>
                <a:ea typeface="华文仿宋" pitchFamily="2" charset="-122"/>
              </a:rPr>
              <a:t>波函数的数学表达式</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5138">
                                            <p:txEl>
                                              <p:pRg st="0" end="0"/>
                                            </p:txEl>
                                          </p:spTgt>
                                        </p:tgtEl>
                                        <p:attrNameLst>
                                          <p:attrName>style.visibility</p:attrName>
                                        </p:attrNameLst>
                                      </p:cBhvr>
                                      <p:to>
                                        <p:strVal val="visible"/>
                                      </p:to>
                                    </p:set>
                                    <p:anim calcmode="lin" valueType="num">
                                      <p:cBhvr additive="base">
                                        <p:cTn id="7" dur="500" fill="hold"/>
                                        <p:tgtEl>
                                          <p:spTgt spid="111513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1513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138"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0" y="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buClr>
                <a:schemeClr val="hlink"/>
              </a:buClr>
              <a:buSzPct val="65000"/>
              <a:buFont typeface="Wingdings" pitchFamily="2" charset="2"/>
              <a:buNone/>
            </a:pPr>
            <a:endParaRPr kumimoji="1" lang="en-US" altLang="zh-CN" b="0">
              <a:solidFill>
                <a:srgbClr val="FFFF00"/>
              </a:solidFill>
              <a:latin typeface="黑体" pitchFamily="49" charset="-122"/>
              <a:ea typeface="黑体" pitchFamily="49" charset="-122"/>
            </a:endParaRPr>
          </a:p>
        </p:txBody>
      </p:sp>
      <p:grpSp>
        <p:nvGrpSpPr>
          <p:cNvPr id="57347" name="Group 3"/>
          <p:cNvGrpSpPr>
            <a:grpSpLocks/>
          </p:cNvGrpSpPr>
          <p:nvPr/>
        </p:nvGrpSpPr>
        <p:grpSpPr bwMode="auto">
          <a:xfrm>
            <a:off x="2705100" y="1268413"/>
            <a:ext cx="2057400" cy="762000"/>
            <a:chOff x="576" y="624"/>
            <a:chExt cx="1296" cy="480"/>
          </a:xfrm>
        </p:grpSpPr>
        <p:sp>
          <p:nvSpPr>
            <p:cNvPr id="1122308" name="Rectangle 4"/>
            <p:cNvSpPr>
              <a:spLocks noChangeArrowheads="1"/>
            </p:cNvSpPr>
            <p:nvPr/>
          </p:nvSpPr>
          <p:spPr bwMode="auto">
            <a:xfrm>
              <a:off x="576" y="720"/>
              <a:ext cx="541" cy="288"/>
            </a:xfrm>
            <a:prstGeom prst="rect">
              <a:avLst/>
            </a:prstGeom>
            <a:noFill/>
            <a:ln w="9525">
              <a:noFill/>
              <a:miter lim="800000"/>
              <a:headEnd/>
              <a:tailEnd/>
            </a:ln>
            <a:effectLst/>
          </p:spPr>
          <p:txBody>
            <a:bodyPr>
              <a:spAutoFit/>
            </a:bodyPr>
            <a:lstStyle/>
            <a:p>
              <a:pPr algn="ctr">
                <a:defRPr/>
              </a:pPr>
              <a:r>
                <a:rPr kumimoji="1" lang="en-US" altLang="zh-CN" sz="2400" b="1">
                  <a:solidFill>
                    <a:srgbClr val="000000"/>
                  </a:solidFill>
                  <a:latin typeface="Times New Roman" pitchFamily="18" charset="0"/>
                  <a:cs typeface="Times New Roman" pitchFamily="18" charset="0"/>
                  <a:sym typeface="Wingdings" pitchFamily="2" charset="2"/>
                </a:rPr>
                <a:t>Y</a:t>
              </a:r>
              <a:r>
                <a:rPr kumimoji="1" lang="en-US" altLang="zh-CN" sz="2000" b="1" baseline="-25000">
                  <a:solidFill>
                    <a:srgbClr val="000000"/>
                  </a:solidFill>
                  <a:latin typeface="Times New Roman" pitchFamily="18" charset="0"/>
                  <a:cs typeface="Times New Roman" pitchFamily="18" charset="0"/>
                  <a:sym typeface="Wingdings" pitchFamily="2" charset="2"/>
                </a:rPr>
                <a:t>p</a:t>
              </a:r>
              <a:r>
                <a:rPr kumimoji="1" lang="en-US" altLang="zh-CN" sz="2000" b="1" baseline="-44000">
                  <a:solidFill>
                    <a:srgbClr val="000000"/>
                  </a:solidFill>
                  <a:latin typeface="Times New Roman" pitchFamily="18" charset="0"/>
                  <a:cs typeface="Times New Roman" pitchFamily="18" charset="0"/>
                  <a:sym typeface="Wingdings" pitchFamily="2" charset="2"/>
                </a:rPr>
                <a:t>z</a:t>
              </a:r>
              <a:r>
                <a:rPr kumimoji="1" lang="en-US" altLang="zh-CN" sz="2000" b="1">
                  <a:solidFill>
                    <a:srgbClr val="000000"/>
                  </a:solidFill>
                  <a:latin typeface="Times New Roman" pitchFamily="18" charset="0"/>
                  <a:cs typeface="Times New Roman" pitchFamily="18" charset="0"/>
                  <a:sym typeface="Wingdings" pitchFamily="2" charset="2"/>
                </a:rPr>
                <a:t>=</a:t>
              </a:r>
            </a:p>
          </p:txBody>
        </p:sp>
        <p:sp>
          <p:nvSpPr>
            <p:cNvPr id="57447" name="Line 5"/>
            <p:cNvSpPr>
              <a:spLocks noChangeShapeType="1"/>
            </p:cNvSpPr>
            <p:nvPr/>
          </p:nvSpPr>
          <p:spPr bwMode="auto">
            <a:xfrm flipV="1">
              <a:off x="1064" y="672"/>
              <a:ext cx="96" cy="3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48" name="Line 6"/>
            <p:cNvSpPr>
              <a:spLocks noChangeShapeType="1"/>
            </p:cNvSpPr>
            <p:nvPr/>
          </p:nvSpPr>
          <p:spPr bwMode="auto">
            <a:xfrm>
              <a:off x="1160" y="672"/>
              <a:ext cx="2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49" name="Line 7"/>
            <p:cNvSpPr>
              <a:spLocks noChangeShapeType="1"/>
            </p:cNvSpPr>
            <p:nvPr/>
          </p:nvSpPr>
          <p:spPr bwMode="auto">
            <a:xfrm>
              <a:off x="1016" y="991"/>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50" name="Line 8"/>
            <p:cNvSpPr>
              <a:spLocks noChangeShapeType="1"/>
            </p:cNvSpPr>
            <p:nvPr/>
          </p:nvSpPr>
          <p:spPr bwMode="auto">
            <a:xfrm flipV="1">
              <a:off x="1016" y="991"/>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2313" name="Rectangle 9"/>
            <p:cNvSpPr>
              <a:spLocks noChangeArrowheads="1"/>
            </p:cNvSpPr>
            <p:nvPr/>
          </p:nvSpPr>
          <p:spPr bwMode="auto">
            <a:xfrm>
              <a:off x="1095" y="816"/>
              <a:ext cx="317" cy="288"/>
            </a:xfrm>
            <a:prstGeom prst="rect">
              <a:avLst/>
            </a:prstGeom>
            <a:noFill/>
            <a:ln w="9525">
              <a:noFill/>
              <a:miter lim="800000"/>
              <a:headEnd/>
              <a:tailEnd/>
            </a:ln>
            <a:effectLst/>
          </p:spPr>
          <p:txBody>
            <a:bodyPr wrap="none">
              <a:spAutoFit/>
            </a:bodyPr>
            <a:lstStyle/>
            <a:p>
              <a:pPr algn="ctr">
                <a:defRPr/>
              </a:pPr>
              <a:r>
                <a:rPr kumimoji="1" lang="en-US" altLang="zh-CN" sz="2400" b="1" dirty="0">
                  <a:solidFill>
                    <a:srgbClr val="000000"/>
                  </a:solidFill>
                  <a:latin typeface="Times New Roman" pitchFamily="18" charset="0"/>
                  <a:cs typeface="Times New Roman" pitchFamily="18" charset="0"/>
                  <a:sym typeface="Wingdings" pitchFamily="2" charset="2"/>
                </a:rPr>
                <a:t>4π</a:t>
              </a:r>
              <a:endParaRPr kumimoji="1" lang="en-US" altLang="zh-CN" sz="2400" b="1" baseline="30000" dirty="0">
                <a:solidFill>
                  <a:srgbClr val="000000"/>
                </a:solidFill>
                <a:latin typeface="Times New Roman" pitchFamily="18" charset="0"/>
                <a:ea typeface="楷体_GB2312" pitchFamily="49" charset="-122"/>
                <a:sym typeface="Wingdings" pitchFamily="2" charset="2"/>
              </a:endParaRPr>
            </a:p>
          </p:txBody>
        </p:sp>
        <p:sp>
          <p:nvSpPr>
            <p:cNvPr id="57452" name="Line 10"/>
            <p:cNvSpPr>
              <a:spLocks noChangeShapeType="1"/>
            </p:cNvSpPr>
            <p:nvPr/>
          </p:nvSpPr>
          <p:spPr bwMode="auto">
            <a:xfrm flipV="1">
              <a:off x="1160" y="895"/>
              <a:ext cx="24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2315" name="Rectangle 11"/>
            <p:cNvSpPr>
              <a:spLocks noChangeArrowheads="1"/>
            </p:cNvSpPr>
            <p:nvPr/>
          </p:nvSpPr>
          <p:spPr bwMode="auto">
            <a:xfrm>
              <a:off x="1152" y="624"/>
              <a:ext cx="212" cy="288"/>
            </a:xfrm>
            <a:prstGeom prst="rect">
              <a:avLst/>
            </a:prstGeom>
            <a:noFill/>
            <a:ln w="9525">
              <a:noFill/>
              <a:miter lim="800000"/>
              <a:headEnd/>
              <a:tailEnd/>
            </a:ln>
            <a:effectLst/>
          </p:spPr>
          <p:txBody>
            <a:bodyPr wrap="none">
              <a:spAutoFit/>
            </a:bodyPr>
            <a:lstStyle/>
            <a:p>
              <a:pPr algn="ctr">
                <a:defRPr/>
              </a:pPr>
              <a:r>
                <a:rPr kumimoji="1" lang="en-US" altLang="zh-CN" sz="2400" b="1">
                  <a:solidFill>
                    <a:srgbClr val="000000"/>
                  </a:solidFill>
                  <a:latin typeface="Times New Roman" pitchFamily="18" charset="0"/>
                  <a:cs typeface="Times New Roman" pitchFamily="18" charset="0"/>
                  <a:sym typeface="Wingdings" pitchFamily="2" charset="2"/>
                </a:rPr>
                <a:t>3</a:t>
              </a:r>
              <a:endParaRPr kumimoji="1" lang="en-US" altLang="zh-CN" sz="2400" b="1" baseline="30000">
                <a:solidFill>
                  <a:srgbClr val="000000"/>
                </a:solidFill>
                <a:latin typeface="Times New Roman" pitchFamily="18" charset="0"/>
                <a:ea typeface="楷体_GB2312" pitchFamily="49" charset="-122"/>
                <a:sym typeface="Wingdings" pitchFamily="2" charset="2"/>
              </a:endParaRPr>
            </a:p>
          </p:txBody>
        </p:sp>
        <p:sp>
          <p:nvSpPr>
            <p:cNvPr id="1122316" name="Rectangle 12"/>
            <p:cNvSpPr>
              <a:spLocks noChangeArrowheads="1"/>
            </p:cNvSpPr>
            <p:nvPr/>
          </p:nvSpPr>
          <p:spPr bwMode="auto">
            <a:xfrm>
              <a:off x="1400" y="720"/>
              <a:ext cx="472" cy="288"/>
            </a:xfrm>
            <a:prstGeom prst="rect">
              <a:avLst/>
            </a:prstGeom>
            <a:noFill/>
            <a:ln w="9525">
              <a:noFill/>
              <a:miter lim="800000"/>
              <a:headEnd/>
              <a:tailEnd/>
            </a:ln>
            <a:effectLst/>
          </p:spPr>
          <p:txBody>
            <a:bodyPr wrap="none">
              <a:spAutoFit/>
            </a:bodyPr>
            <a:lstStyle/>
            <a:p>
              <a:pPr algn="ctr">
                <a:defRPr/>
              </a:pPr>
              <a:r>
                <a:rPr kumimoji="1" lang="en-US" altLang="zh-CN" sz="2400" b="1" dirty="0" err="1">
                  <a:solidFill>
                    <a:srgbClr val="000000"/>
                  </a:solidFill>
                  <a:latin typeface="Times New Roman" pitchFamily="18" charset="0"/>
                  <a:cs typeface="Times New Roman" pitchFamily="18" charset="0"/>
                  <a:sym typeface="Wingdings" pitchFamily="2" charset="2"/>
                </a:rPr>
                <a:t>cosθ</a:t>
              </a:r>
              <a:endParaRPr kumimoji="1" lang="en-US" altLang="zh-CN" sz="2400" b="1" dirty="0">
                <a:solidFill>
                  <a:srgbClr val="000000"/>
                </a:solidFill>
                <a:latin typeface="Times New Roman" pitchFamily="18" charset="0"/>
                <a:cs typeface="Times New Roman" pitchFamily="18" charset="0"/>
                <a:sym typeface="Wingdings" pitchFamily="2" charset="2"/>
              </a:endParaRPr>
            </a:p>
          </p:txBody>
        </p:sp>
      </p:grpSp>
      <p:grpSp>
        <p:nvGrpSpPr>
          <p:cNvPr id="57348" name="Group 13"/>
          <p:cNvGrpSpPr>
            <a:grpSpLocks/>
          </p:cNvGrpSpPr>
          <p:nvPr/>
        </p:nvGrpSpPr>
        <p:grpSpPr bwMode="auto">
          <a:xfrm>
            <a:off x="4716463" y="1268413"/>
            <a:ext cx="1835150" cy="762000"/>
            <a:chOff x="2160" y="624"/>
            <a:chExt cx="1156" cy="480"/>
          </a:xfrm>
        </p:grpSpPr>
        <p:sp>
          <p:nvSpPr>
            <p:cNvPr id="57437" name="Line 14"/>
            <p:cNvSpPr>
              <a:spLocks noChangeShapeType="1"/>
            </p:cNvSpPr>
            <p:nvPr/>
          </p:nvSpPr>
          <p:spPr bwMode="auto">
            <a:xfrm flipV="1">
              <a:off x="2648" y="672"/>
              <a:ext cx="96" cy="3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38" name="Line 15"/>
            <p:cNvSpPr>
              <a:spLocks noChangeShapeType="1"/>
            </p:cNvSpPr>
            <p:nvPr/>
          </p:nvSpPr>
          <p:spPr bwMode="auto">
            <a:xfrm>
              <a:off x="2744" y="672"/>
              <a:ext cx="2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39" name="Line 16"/>
            <p:cNvSpPr>
              <a:spLocks noChangeShapeType="1"/>
            </p:cNvSpPr>
            <p:nvPr/>
          </p:nvSpPr>
          <p:spPr bwMode="auto">
            <a:xfrm>
              <a:off x="2600" y="991"/>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40" name="Line 17"/>
            <p:cNvSpPr>
              <a:spLocks noChangeShapeType="1"/>
            </p:cNvSpPr>
            <p:nvPr/>
          </p:nvSpPr>
          <p:spPr bwMode="auto">
            <a:xfrm flipV="1">
              <a:off x="2600" y="991"/>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2322" name="Rectangle 18"/>
            <p:cNvSpPr>
              <a:spLocks noChangeArrowheads="1"/>
            </p:cNvSpPr>
            <p:nvPr/>
          </p:nvSpPr>
          <p:spPr bwMode="auto">
            <a:xfrm>
              <a:off x="2679" y="816"/>
              <a:ext cx="317" cy="288"/>
            </a:xfrm>
            <a:prstGeom prst="rect">
              <a:avLst/>
            </a:prstGeom>
            <a:noFill/>
            <a:ln w="9525">
              <a:noFill/>
              <a:miter lim="800000"/>
              <a:headEnd/>
              <a:tailEnd/>
            </a:ln>
            <a:effectLst/>
          </p:spPr>
          <p:txBody>
            <a:bodyPr wrap="none">
              <a:spAutoFit/>
            </a:bodyPr>
            <a:lstStyle/>
            <a:p>
              <a:pPr algn="ctr">
                <a:defRPr/>
              </a:pPr>
              <a:r>
                <a:rPr kumimoji="1" lang="en-US" altLang="zh-CN" sz="2400" b="1">
                  <a:solidFill>
                    <a:srgbClr val="000000"/>
                  </a:solidFill>
                  <a:latin typeface="Times New Roman" pitchFamily="18" charset="0"/>
                  <a:cs typeface="Times New Roman" pitchFamily="18" charset="0"/>
                  <a:sym typeface="Wingdings" pitchFamily="2" charset="2"/>
                </a:rPr>
                <a:t>4π</a:t>
              </a:r>
              <a:endParaRPr kumimoji="1" lang="en-US" altLang="zh-CN" sz="2400" b="1" baseline="30000">
                <a:solidFill>
                  <a:srgbClr val="000000"/>
                </a:solidFill>
                <a:latin typeface="Times New Roman" pitchFamily="18" charset="0"/>
                <a:ea typeface="楷体_GB2312" pitchFamily="49" charset="-122"/>
                <a:sym typeface="Wingdings" pitchFamily="2" charset="2"/>
              </a:endParaRPr>
            </a:p>
          </p:txBody>
        </p:sp>
        <p:sp>
          <p:nvSpPr>
            <p:cNvPr id="57442" name="Line 19"/>
            <p:cNvSpPr>
              <a:spLocks noChangeShapeType="1"/>
            </p:cNvSpPr>
            <p:nvPr/>
          </p:nvSpPr>
          <p:spPr bwMode="auto">
            <a:xfrm flipV="1">
              <a:off x="2744" y="895"/>
              <a:ext cx="24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2324" name="Rectangle 20"/>
            <p:cNvSpPr>
              <a:spLocks noChangeArrowheads="1"/>
            </p:cNvSpPr>
            <p:nvPr/>
          </p:nvSpPr>
          <p:spPr bwMode="auto">
            <a:xfrm>
              <a:off x="2736" y="624"/>
              <a:ext cx="212" cy="288"/>
            </a:xfrm>
            <a:prstGeom prst="rect">
              <a:avLst/>
            </a:prstGeom>
            <a:noFill/>
            <a:ln w="9525">
              <a:noFill/>
              <a:miter lim="800000"/>
              <a:headEnd/>
              <a:tailEnd/>
            </a:ln>
            <a:effectLst/>
          </p:spPr>
          <p:txBody>
            <a:bodyPr wrap="none">
              <a:spAutoFit/>
            </a:bodyPr>
            <a:lstStyle/>
            <a:p>
              <a:pPr algn="ctr">
                <a:defRPr/>
              </a:pPr>
              <a:r>
                <a:rPr kumimoji="1" lang="en-US" altLang="zh-CN" sz="2400" b="1">
                  <a:solidFill>
                    <a:srgbClr val="000000"/>
                  </a:solidFill>
                  <a:latin typeface="Times New Roman" pitchFamily="18" charset="0"/>
                  <a:cs typeface="Times New Roman" pitchFamily="18" charset="0"/>
                  <a:sym typeface="Wingdings" pitchFamily="2" charset="2"/>
                </a:rPr>
                <a:t>3</a:t>
              </a:r>
              <a:endParaRPr kumimoji="1" lang="en-US" altLang="zh-CN" sz="2400" b="1" baseline="30000">
                <a:solidFill>
                  <a:srgbClr val="000000"/>
                </a:solidFill>
                <a:latin typeface="Times New Roman" pitchFamily="18" charset="0"/>
                <a:ea typeface="楷体_GB2312" pitchFamily="49" charset="-122"/>
                <a:sym typeface="Wingdings" pitchFamily="2" charset="2"/>
              </a:endParaRPr>
            </a:p>
          </p:txBody>
        </p:sp>
        <p:sp>
          <p:nvSpPr>
            <p:cNvPr id="1122325" name="Rectangle 21"/>
            <p:cNvSpPr>
              <a:spLocks noChangeArrowheads="1"/>
            </p:cNvSpPr>
            <p:nvPr/>
          </p:nvSpPr>
          <p:spPr bwMode="auto">
            <a:xfrm>
              <a:off x="2958" y="720"/>
              <a:ext cx="358" cy="288"/>
            </a:xfrm>
            <a:prstGeom prst="rect">
              <a:avLst/>
            </a:prstGeom>
            <a:noFill/>
            <a:ln w="9525">
              <a:noFill/>
              <a:miter lim="800000"/>
              <a:headEnd/>
              <a:tailEnd/>
            </a:ln>
            <a:effectLst/>
          </p:spPr>
          <p:txBody>
            <a:bodyPr wrap="none">
              <a:spAutoFit/>
            </a:bodyPr>
            <a:lstStyle/>
            <a:p>
              <a:pPr algn="ctr">
                <a:defRPr/>
              </a:pPr>
              <a:r>
                <a:rPr kumimoji="1" lang="en-US" altLang="zh-CN" sz="2400" b="1">
                  <a:solidFill>
                    <a:srgbClr val="000000"/>
                  </a:solidFill>
                  <a:latin typeface="Times New Roman" pitchFamily="18" charset="0"/>
                  <a:cs typeface="Times New Roman" pitchFamily="18" charset="0"/>
                  <a:sym typeface="Wingdings" pitchFamily="2" charset="2"/>
                </a:rPr>
                <a:t>= c</a:t>
              </a:r>
            </a:p>
          </p:txBody>
        </p:sp>
        <p:sp>
          <p:nvSpPr>
            <p:cNvPr id="1122326" name="Rectangle 22"/>
            <p:cNvSpPr>
              <a:spLocks noChangeArrowheads="1"/>
            </p:cNvSpPr>
            <p:nvPr/>
          </p:nvSpPr>
          <p:spPr bwMode="auto">
            <a:xfrm>
              <a:off x="2160" y="720"/>
              <a:ext cx="541" cy="288"/>
            </a:xfrm>
            <a:prstGeom prst="rect">
              <a:avLst/>
            </a:prstGeom>
            <a:noFill/>
            <a:ln w="9525">
              <a:noFill/>
              <a:miter lim="800000"/>
              <a:headEnd/>
              <a:tailEnd/>
            </a:ln>
            <a:effectLst/>
          </p:spPr>
          <p:txBody>
            <a:bodyPr>
              <a:spAutoFit/>
            </a:bodyPr>
            <a:lstStyle/>
            <a:p>
              <a:pPr algn="ctr">
                <a:defRPr/>
              </a:pPr>
              <a:r>
                <a:rPr kumimoji="1" lang="zh-CN" altLang="en-US" sz="2400" b="1">
                  <a:solidFill>
                    <a:srgbClr val="000000"/>
                  </a:solidFill>
                  <a:latin typeface="Times New Roman" pitchFamily="18" charset="0"/>
                  <a:ea typeface="楷体_GB2312" pitchFamily="49" charset="-122"/>
                  <a:sym typeface="Wingdings" pitchFamily="2" charset="2"/>
                </a:rPr>
                <a:t>令</a:t>
              </a:r>
            </a:p>
          </p:txBody>
        </p:sp>
      </p:grpSp>
      <p:grpSp>
        <p:nvGrpSpPr>
          <p:cNvPr id="57349" name="Group 23"/>
          <p:cNvGrpSpPr>
            <a:grpSpLocks/>
          </p:cNvGrpSpPr>
          <p:nvPr/>
        </p:nvGrpSpPr>
        <p:grpSpPr bwMode="auto">
          <a:xfrm>
            <a:off x="1398619" y="2060390"/>
            <a:ext cx="6211856" cy="2027424"/>
            <a:chOff x="765" y="2876"/>
            <a:chExt cx="3939" cy="1252"/>
          </a:xfrm>
        </p:grpSpPr>
        <p:sp>
          <p:nvSpPr>
            <p:cNvPr id="1122328" name="Rectangle 24"/>
            <p:cNvSpPr>
              <a:spLocks noChangeArrowheads="1"/>
            </p:cNvSpPr>
            <p:nvPr/>
          </p:nvSpPr>
          <p:spPr bwMode="auto">
            <a:xfrm>
              <a:off x="1960" y="2876"/>
              <a:ext cx="1440" cy="247"/>
            </a:xfrm>
            <a:prstGeom prst="rect">
              <a:avLst/>
            </a:prstGeom>
            <a:noFill/>
            <a:ln w="9525">
              <a:noFill/>
              <a:miter lim="800000"/>
              <a:headEnd/>
              <a:tailEnd/>
            </a:ln>
            <a:effectLst/>
          </p:spPr>
          <p:txBody>
            <a:bodyPr wrap="none">
              <a:spAutoFit/>
            </a:bodyPr>
            <a:lstStyle/>
            <a:p>
              <a:pPr algn="ctr">
                <a:defRPr/>
              </a:pPr>
              <a:r>
                <a:rPr lang="zh-CN" altLang="en-US" sz="2000" b="1" dirty="0">
                  <a:solidFill>
                    <a:srgbClr val="000000"/>
                  </a:solidFill>
                  <a:latin typeface="Times New Roman" pitchFamily="18" charset="0"/>
                  <a:ea typeface="楷体_GB2312" pitchFamily="49" charset="-122"/>
                </a:rPr>
                <a:t>不同</a:t>
              </a:r>
              <a:r>
                <a:rPr kumimoji="1" lang="en-US" altLang="zh-CN" sz="2000" b="1" i="1" dirty="0">
                  <a:solidFill>
                    <a:srgbClr val="000000"/>
                  </a:solidFill>
                  <a:latin typeface="Times New Roman" pitchFamily="18" charset="0"/>
                  <a:cs typeface="Times New Roman" pitchFamily="18" charset="0"/>
                  <a:sym typeface="Wingdings" pitchFamily="2" charset="2"/>
                </a:rPr>
                <a:t>θ</a:t>
              </a:r>
              <a:r>
                <a:rPr lang="zh-CN" altLang="en-US" sz="2000" b="1" dirty="0">
                  <a:solidFill>
                    <a:srgbClr val="000000"/>
                  </a:solidFill>
                  <a:latin typeface="Times New Roman" pitchFamily="18" charset="0"/>
                  <a:ea typeface="楷体_GB2312" pitchFamily="49" charset="-122"/>
                </a:rPr>
                <a:t>角时</a:t>
              </a:r>
              <a:r>
                <a:rPr lang="en-US" altLang="zh-CN" sz="2000" b="1" i="1" dirty="0">
                  <a:solidFill>
                    <a:srgbClr val="000000"/>
                  </a:solidFill>
                  <a:latin typeface="Times New Roman" pitchFamily="18" charset="0"/>
                  <a:ea typeface="楷体_GB2312" pitchFamily="49" charset="-122"/>
                </a:rPr>
                <a:t>Y</a:t>
              </a:r>
              <a:r>
                <a:rPr lang="zh-CN" altLang="en-US" sz="2000" b="1" dirty="0">
                  <a:solidFill>
                    <a:srgbClr val="000000"/>
                  </a:solidFill>
                  <a:latin typeface="Times New Roman" pitchFamily="18" charset="0"/>
                  <a:ea typeface="楷体_GB2312" pitchFamily="49" charset="-122"/>
                </a:rPr>
                <a:t>的取值</a:t>
              </a:r>
            </a:p>
          </p:txBody>
        </p:sp>
        <p:grpSp>
          <p:nvGrpSpPr>
            <p:cNvPr id="57391" name="Group 25"/>
            <p:cNvGrpSpPr>
              <a:grpSpLocks/>
            </p:cNvGrpSpPr>
            <p:nvPr/>
          </p:nvGrpSpPr>
          <p:grpSpPr bwMode="auto">
            <a:xfrm>
              <a:off x="765" y="3120"/>
              <a:ext cx="3939" cy="1008"/>
              <a:chOff x="573" y="1680"/>
              <a:chExt cx="3939" cy="1008"/>
            </a:xfrm>
          </p:grpSpPr>
          <p:sp>
            <p:nvSpPr>
              <p:cNvPr id="57392" name="Line 26"/>
              <p:cNvSpPr>
                <a:spLocks noChangeShapeType="1"/>
              </p:cNvSpPr>
              <p:nvPr/>
            </p:nvSpPr>
            <p:spPr bwMode="auto">
              <a:xfrm>
                <a:off x="576" y="1680"/>
                <a:ext cx="388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3" name="Line 27"/>
              <p:cNvSpPr>
                <a:spLocks noChangeShapeType="1"/>
              </p:cNvSpPr>
              <p:nvPr/>
            </p:nvSpPr>
            <p:spPr bwMode="auto">
              <a:xfrm flipV="1">
                <a:off x="576" y="2688"/>
                <a:ext cx="393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4" name="Line 28"/>
              <p:cNvSpPr>
                <a:spLocks noChangeShapeType="1"/>
              </p:cNvSpPr>
              <p:nvPr/>
            </p:nvSpPr>
            <p:spPr bwMode="auto">
              <a:xfrm flipV="1">
                <a:off x="576" y="1968"/>
                <a:ext cx="3888" cy="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5" name="Line 29"/>
              <p:cNvSpPr>
                <a:spLocks noChangeShapeType="1"/>
              </p:cNvSpPr>
              <p:nvPr/>
            </p:nvSpPr>
            <p:spPr bwMode="auto">
              <a:xfrm flipV="1">
                <a:off x="576" y="2400"/>
                <a:ext cx="3888" cy="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2334" name="Rectangle 30"/>
              <p:cNvSpPr>
                <a:spLocks noChangeArrowheads="1"/>
              </p:cNvSpPr>
              <p:nvPr/>
            </p:nvSpPr>
            <p:spPr bwMode="auto">
              <a:xfrm>
                <a:off x="671" y="1728"/>
                <a:ext cx="201" cy="247"/>
              </a:xfrm>
              <a:prstGeom prst="rect">
                <a:avLst/>
              </a:prstGeom>
              <a:noFill/>
              <a:ln w="9525">
                <a:noFill/>
                <a:miter lim="800000"/>
                <a:headEnd/>
                <a:tailEnd/>
              </a:ln>
              <a:effectLst/>
            </p:spPr>
            <p:txBody>
              <a:bodyPr wrap="none">
                <a:spAutoFit/>
              </a:bodyPr>
              <a:lstStyle/>
              <a:p>
                <a:pPr algn="ctr">
                  <a:defRPr/>
                </a:pPr>
                <a:r>
                  <a:rPr kumimoji="1" lang="en-US" altLang="zh-CN" sz="2000" b="1" i="1">
                    <a:solidFill>
                      <a:srgbClr val="000000"/>
                    </a:solidFill>
                    <a:latin typeface="Times New Roman" pitchFamily="18" charset="0"/>
                    <a:cs typeface="Times New Roman" pitchFamily="18" charset="0"/>
                    <a:sym typeface="Wingdings" pitchFamily="2" charset="2"/>
                  </a:rPr>
                  <a:t>θ</a:t>
                </a:r>
              </a:p>
            </p:txBody>
          </p:sp>
          <p:sp>
            <p:nvSpPr>
              <p:cNvPr id="1122335" name="Rectangle 31"/>
              <p:cNvSpPr>
                <a:spLocks noChangeArrowheads="1"/>
              </p:cNvSpPr>
              <p:nvPr/>
            </p:nvSpPr>
            <p:spPr bwMode="auto">
              <a:xfrm>
                <a:off x="573" y="2065"/>
                <a:ext cx="418" cy="247"/>
              </a:xfrm>
              <a:prstGeom prst="rect">
                <a:avLst/>
              </a:prstGeom>
              <a:noFill/>
              <a:ln w="9525">
                <a:noFill/>
                <a:miter lim="800000"/>
                <a:headEnd/>
                <a:tailEnd/>
              </a:ln>
              <a:effectLst/>
            </p:spPr>
            <p:txBody>
              <a:bodyPr wrap="none">
                <a:spAutoFit/>
              </a:bodyPr>
              <a:lstStyle/>
              <a:p>
                <a:pPr algn="ctr">
                  <a:defRPr/>
                </a:pPr>
                <a:r>
                  <a:rPr kumimoji="1" lang="en-US" altLang="zh-CN" sz="2000" b="1" i="1">
                    <a:solidFill>
                      <a:srgbClr val="000000"/>
                    </a:solidFill>
                    <a:latin typeface="Times New Roman" pitchFamily="18" charset="0"/>
                    <a:cs typeface="Times New Roman" pitchFamily="18" charset="0"/>
                    <a:sym typeface="Wingdings" pitchFamily="2" charset="2"/>
                  </a:rPr>
                  <a:t>cosθ</a:t>
                </a:r>
              </a:p>
            </p:txBody>
          </p:sp>
          <p:sp>
            <p:nvSpPr>
              <p:cNvPr id="1122336" name="Rectangle 32"/>
              <p:cNvSpPr>
                <a:spLocks noChangeArrowheads="1"/>
              </p:cNvSpPr>
              <p:nvPr/>
            </p:nvSpPr>
            <p:spPr bwMode="auto">
              <a:xfrm>
                <a:off x="624" y="2400"/>
                <a:ext cx="306" cy="250"/>
              </a:xfrm>
              <a:prstGeom prst="rect">
                <a:avLst/>
              </a:prstGeom>
              <a:noFill/>
              <a:ln w="9525">
                <a:noFill/>
                <a:miter lim="800000"/>
                <a:headEnd/>
                <a:tailEnd/>
              </a:ln>
              <a:effectLst/>
            </p:spPr>
            <p:txBody>
              <a:bodyPr wrap="none">
                <a:spAutoFit/>
              </a:bodyPr>
              <a:lstStyle/>
              <a:p>
                <a:pPr algn="ctr">
                  <a:defRPr/>
                </a:pPr>
                <a:r>
                  <a:rPr kumimoji="1" lang="en-US" altLang="zh-CN" sz="2000" b="1" i="1">
                    <a:solidFill>
                      <a:srgbClr val="000000"/>
                    </a:solidFill>
                    <a:latin typeface="Times New Roman" pitchFamily="18" charset="0"/>
                    <a:cs typeface="Times New Roman" pitchFamily="18" charset="0"/>
                    <a:sym typeface="Wingdings" pitchFamily="2" charset="2"/>
                  </a:rPr>
                  <a:t>Y</a:t>
                </a:r>
                <a:r>
                  <a:rPr kumimoji="1" lang="en-US" altLang="zh-CN" sz="2000" b="1" i="1" baseline="-25000">
                    <a:solidFill>
                      <a:srgbClr val="000000"/>
                    </a:solidFill>
                    <a:latin typeface="Times New Roman" pitchFamily="18" charset="0"/>
                    <a:cs typeface="Times New Roman" pitchFamily="18" charset="0"/>
                    <a:sym typeface="Wingdings" pitchFamily="2" charset="2"/>
                  </a:rPr>
                  <a:t>p</a:t>
                </a:r>
                <a:r>
                  <a:rPr kumimoji="1" lang="en-US" altLang="zh-CN" sz="2000" b="1" i="1" baseline="-44000">
                    <a:solidFill>
                      <a:srgbClr val="000000"/>
                    </a:solidFill>
                    <a:latin typeface="Times New Roman" pitchFamily="18" charset="0"/>
                    <a:cs typeface="Times New Roman" pitchFamily="18" charset="0"/>
                    <a:sym typeface="Wingdings" pitchFamily="2" charset="2"/>
                  </a:rPr>
                  <a:t>z</a:t>
                </a:r>
              </a:p>
            </p:txBody>
          </p:sp>
          <p:sp>
            <p:nvSpPr>
              <p:cNvPr id="1122337" name="Rectangle 33"/>
              <p:cNvSpPr>
                <a:spLocks noChangeArrowheads="1"/>
              </p:cNvSpPr>
              <p:nvPr/>
            </p:nvSpPr>
            <p:spPr bwMode="auto">
              <a:xfrm>
                <a:off x="1005" y="2400"/>
                <a:ext cx="474" cy="247"/>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1.00</a:t>
                </a:r>
                <a:r>
                  <a:rPr kumimoji="1" lang="en-US" altLang="zh-CN" sz="2000" b="1" i="1">
                    <a:solidFill>
                      <a:srgbClr val="000000"/>
                    </a:solidFill>
                    <a:latin typeface="Times New Roman" pitchFamily="18" charset="0"/>
                    <a:cs typeface="Times New Roman" pitchFamily="18" charset="0"/>
                    <a:sym typeface="Wingdings" pitchFamily="2" charset="2"/>
                  </a:rPr>
                  <a:t>c</a:t>
                </a:r>
              </a:p>
            </p:txBody>
          </p:sp>
          <p:sp>
            <p:nvSpPr>
              <p:cNvPr id="1122338" name="Rectangle 34"/>
              <p:cNvSpPr>
                <a:spLocks noChangeArrowheads="1"/>
              </p:cNvSpPr>
              <p:nvPr/>
            </p:nvSpPr>
            <p:spPr bwMode="auto">
              <a:xfrm>
                <a:off x="1437" y="2400"/>
                <a:ext cx="474" cy="247"/>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0.87</a:t>
                </a:r>
                <a:r>
                  <a:rPr kumimoji="1" lang="en-US" altLang="zh-CN" sz="2000" b="1" i="1">
                    <a:solidFill>
                      <a:srgbClr val="000000"/>
                    </a:solidFill>
                    <a:latin typeface="Times New Roman" pitchFamily="18" charset="0"/>
                    <a:cs typeface="Times New Roman" pitchFamily="18" charset="0"/>
                    <a:sym typeface="Wingdings" pitchFamily="2" charset="2"/>
                  </a:rPr>
                  <a:t>c</a:t>
                </a:r>
              </a:p>
            </p:txBody>
          </p:sp>
          <p:sp>
            <p:nvSpPr>
              <p:cNvPr id="1122339" name="Rectangle 35"/>
              <p:cNvSpPr>
                <a:spLocks noChangeArrowheads="1"/>
              </p:cNvSpPr>
              <p:nvPr/>
            </p:nvSpPr>
            <p:spPr bwMode="auto">
              <a:xfrm>
                <a:off x="1917" y="2400"/>
                <a:ext cx="474" cy="247"/>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0.50</a:t>
                </a:r>
                <a:r>
                  <a:rPr kumimoji="1" lang="en-US" altLang="zh-CN" sz="2000" b="1" i="1">
                    <a:solidFill>
                      <a:srgbClr val="000000"/>
                    </a:solidFill>
                    <a:latin typeface="Times New Roman" pitchFamily="18" charset="0"/>
                    <a:cs typeface="Times New Roman" pitchFamily="18" charset="0"/>
                    <a:sym typeface="Wingdings" pitchFamily="2" charset="2"/>
                  </a:rPr>
                  <a:t>c</a:t>
                </a:r>
              </a:p>
            </p:txBody>
          </p:sp>
          <p:sp>
            <p:nvSpPr>
              <p:cNvPr id="1122340" name="Rectangle 36"/>
              <p:cNvSpPr>
                <a:spLocks noChangeArrowheads="1"/>
              </p:cNvSpPr>
              <p:nvPr/>
            </p:nvSpPr>
            <p:spPr bwMode="auto">
              <a:xfrm>
                <a:off x="2495" y="2400"/>
                <a:ext cx="198" cy="247"/>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0</a:t>
                </a:r>
              </a:p>
            </p:txBody>
          </p:sp>
          <p:sp>
            <p:nvSpPr>
              <p:cNvPr id="1122341" name="Rectangle 37"/>
              <p:cNvSpPr>
                <a:spLocks noChangeArrowheads="1"/>
              </p:cNvSpPr>
              <p:nvPr/>
            </p:nvSpPr>
            <p:spPr bwMode="auto">
              <a:xfrm>
                <a:off x="2688" y="2400"/>
                <a:ext cx="768"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-0.50</a:t>
                </a:r>
                <a:r>
                  <a:rPr kumimoji="1" lang="en-US" altLang="zh-CN" sz="2000" b="1" i="1">
                    <a:solidFill>
                      <a:srgbClr val="000000"/>
                    </a:solidFill>
                    <a:latin typeface="Times New Roman" pitchFamily="18" charset="0"/>
                    <a:cs typeface="Times New Roman" pitchFamily="18" charset="0"/>
                    <a:sym typeface="Wingdings" pitchFamily="2" charset="2"/>
                  </a:rPr>
                  <a:t>c</a:t>
                </a:r>
              </a:p>
            </p:txBody>
          </p:sp>
          <p:sp>
            <p:nvSpPr>
              <p:cNvPr id="1122342" name="Rectangle 38"/>
              <p:cNvSpPr>
                <a:spLocks noChangeArrowheads="1"/>
              </p:cNvSpPr>
              <p:nvPr/>
            </p:nvSpPr>
            <p:spPr bwMode="auto">
              <a:xfrm>
                <a:off x="3168" y="2400"/>
                <a:ext cx="768"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-0.87</a:t>
                </a:r>
                <a:r>
                  <a:rPr kumimoji="1" lang="en-US" altLang="zh-CN" sz="2000" b="1" i="1">
                    <a:solidFill>
                      <a:srgbClr val="000000"/>
                    </a:solidFill>
                    <a:latin typeface="Times New Roman" pitchFamily="18" charset="0"/>
                    <a:cs typeface="Times New Roman" pitchFamily="18" charset="0"/>
                    <a:sym typeface="Wingdings" pitchFamily="2" charset="2"/>
                  </a:rPr>
                  <a:t>c</a:t>
                </a:r>
              </a:p>
            </p:txBody>
          </p:sp>
          <p:sp>
            <p:nvSpPr>
              <p:cNvPr id="1122343" name="Rectangle 39"/>
              <p:cNvSpPr>
                <a:spLocks noChangeArrowheads="1"/>
              </p:cNvSpPr>
              <p:nvPr/>
            </p:nvSpPr>
            <p:spPr bwMode="auto">
              <a:xfrm>
                <a:off x="3696" y="2400"/>
                <a:ext cx="768"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-1.00</a:t>
                </a:r>
                <a:r>
                  <a:rPr kumimoji="1" lang="en-US" altLang="zh-CN" sz="2000" b="1" i="1">
                    <a:solidFill>
                      <a:srgbClr val="000000"/>
                    </a:solidFill>
                    <a:latin typeface="Times New Roman" pitchFamily="18" charset="0"/>
                    <a:cs typeface="Times New Roman" pitchFamily="18" charset="0"/>
                    <a:sym typeface="Wingdings" pitchFamily="2" charset="2"/>
                  </a:rPr>
                  <a:t>c</a:t>
                </a:r>
              </a:p>
            </p:txBody>
          </p:sp>
          <p:sp>
            <p:nvSpPr>
              <p:cNvPr id="1122344" name="Rectangle 40"/>
              <p:cNvSpPr>
                <a:spLocks noChangeArrowheads="1"/>
              </p:cNvSpPr>
              <p:nvPr/>
            </p:nvSpPr>
            <p:spPr bwMode="auto">
              <a:xfrm>
                <a:off x="1104" y="2065"/>
                <a:ext cx="288"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p>
            </p:txBody>
          </p:sp>
          <p:grpSp>
            <p:nvGrpSpPr>
              <p:cNvPr id="57407" name="Group 41"/>
              <p:cNvGrpSpPr>
                <a:grpSpLocks/>
              </p:cNvGrpSpPr>
              <p:nvPr/>
            </p:nvGrpSpPr>
            <p:grpSpPr bwMode="auto">
              <a:xfrm>
                <a:off x="1392" y="1968"/>
                <a:ext cx="480" cy="443"/>
                <a:chOff x="1584" y="1968"/>
                <a:chExt cx="480" cy="443"/>
              </a:xfrm>
            </p:grpSpPr>
            <p:sp>
              <p:nvSpPr>
                <p:cNvPr id="1122346" name="Rectangle 42"/>
                <p:cNvSpPr>
                  <a:spLocks noChangeArrowheads="1"/>
                </p:cNvSpPr>
                <p:nvPr/>
              </p:nvSpPr>
              <p:spPr bwMode="auto">
                <a:xfrm>
                  <a:off x="1584" y="1968"/>
                  <a:ext cx="474" cy="249"/>
                </a:xfrm>
                <a:prstGeom prst="rect">
                  <a:avLst/>
                </a:prstGeom>
                <a:noFill/>
                <a:ln w="9525">
                  <a:noFill/>
                  <a:miter lim="800000"/>
                  <a:headEnd/>
                  <a:tailEnd/>
                </a:ln>
                <a:effectLst/>
              </p:spPr>
              <p:txBody>
                <a:bodyPr>
                  <a:spAutoFit/>
                </a:bodyPr>
                <a:lstStyle/>
                <a:p>
                  <a:pPr algn="ctr">
                    <a:defRPr/>
                  </a:pPr>
                  <a:r>
                    <a:rPr kumimoji="1" lang="zh-CN" altLang="en-US" sz="2000" b="1">
                      <a:solidFill>
                        <a:srgbClr val="000000"/>
                      </a:solidFill>
                      <a:latin typeface="Times New Roman" pitchFamily="18" charset="0"/>
                      <a:cs typeface="Times New Roman" pitchFamily="18" charset="0"/>
                      <a:sym typeface="Symbol" pitchFamily="18" charset="2"/>
                    </a:rPr>
                    <a:t></a:t>
                  </a:r>
                  <a:r>
                    <a:rPr kumimoji="1" lang="en-US" altLang="zh-CN" sz="2000" b="1">
                      <a:solidFill>
                        <a:srgbClr val="000000"/>
                      </a:solidFill>
                      <a:latin typeface="Times New Roman" pitchFamily="18" charset="0"/>
                      <a:cs typeface="Times New Roman" pitchFamily="18" charset="0"/>
                      <a:sym typeface="Wingdings" pitchFamily="2" charset="2"/>
                    </a:rPr>
                    <a:t>3</a:t>
                  </a:r>
                </a:p>
              </p:txBody>
            </p:sp>
            <p:sp>
              <p:nvSpPr>
                <p:cNvPr id="57434" name="Line 43"/>
                <p:cNvSpPr>
                  <a:spLocks noChangeShapeType="1"/>
                </p:cNvSpPr>
                <p:nvPr/>
              </p:nvSpPr>
              <p:spPr bwMode="auto">
                <a:xfrm>
                  <a:off x="1824" y="2016"/>
                  <a:ext cx="96" cy="0"/>
                </a:xfrm>
                <a:prstGeom prst="line">
                  <a:avLst/>
                </a:prstGeom>
                <a:noFill/>
                <a:ln w="25400">
                  <a:solidFill>
                    <a:srgbClr val="33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35" name="Line 44"/>
                <p:cNvSpPr>
                  <a:spLocks noChangeShapeType="1"/>
                </p:cNvSpPr>
                <p:nvPr/>
              </p:nvSpPr>
              <p:spPr bwMode="auto">
                <a:xfrm>
                  <a:off x="1776" y="2208"/>
                  <a:ext cx="192" cy="0"/>
                </a:xfrm>
                <a:prstGeom prst="line">
                  <a:avLst/>
                </a:prstGeom>
                <a:noFill/>
                <a:ln w="25400">
                  <a:solidFill>
                    <a:srgbClr val="33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2349" name="Rectangle 45"/>
                <p:cNvSpPr>
                  <a:spLocks noChangeArrowheads="1"/>
                </p:cNvSpPr>
                <p:nvPr/>
              </p:nvSpPr>
              <p:spPr bwMode="auto">
                <a:xfrm>
                  <a:off x="1728" y="2165"/>
                  <a:ext cx="260" cy="251"/>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a:t>
                  </a:r>
                </a:p>
              </p:txBody>
            </p:sp>
          </p:grpSp>
          <p:grpSp>
            <p:nvGrpSpPr>
              <p:cNvPr id="57408" name="Group 46"/>
              <p:cNvGrpSpPr>
                <a:grpSpLocks/>
              </p:cNvGrpSpPr>
              <p:nvPr/>
            </p:nvGrpSpPr>
            <p:grpSpPr bwMode="auto">
              <a:xfrm>
                <a:off x="1968" y="1968"/>
                <a:ext cx="336" cy="414"/>
                <a:chOff x="2352" y="576"/>
                <a:chExt cx="336" cy="414"/>
              </a:xfrm>
            </p:grpSpPr>
            <p:sp>
              <p:nvSpPr>
                <p:cNvPr id="1122351" name="Rectangle 47"/>
                <p:cNvSpPr>
                  <a:spLocks noChangeArrowheads="1"/>
                </p:cNvSpPr>
                <p:nvPr/>
              </p:nvSpPr>
              <p:spPr bwMode="auto">
                <a:xfrm>
                  <a:off x="2352" y="576"/>
                  <a:ext cx="336"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Symbol" pitchFamily="18" charset="2"/>
                    </a:rPr>
                    <a:t>1</a:t>
                  </a:r>
                  <a:endParaRPr kumimoji="1" lang="en-US" altLang="zh-CN" sz="2000" b="1">
                    <a:solidFill>
                      <a:srgbClr val="000000"/>
                    </a:solidFill>
                    <a:latin typeface="Times New Roman" pitchFamily="18" charset="0"/>
                    <a:cs typeface="Times New Roman" pitchFamily="18" charset="0"/>
                    <a:sym typeface="Wingdings" pitchFamily="2" charset="2"/>
                  </a:endParaRPr>
                </a:p>
              </p:txBody>
            </p:sp>
            <p:sp>
              <p:nvSpPr>
                <p:cNvPr id="57431" name="Line 48"/>
                <p:cNvSpPr>
                  <a:spLocks noChangeShapeType="1"/>
                </p:cNvSpPr>
                <p:nvPr/>
              </p:nvSpPr>
              <p:spPr bwMode="auto">
                <a:xfrm>
                  <a:off x="2448" y="793"/>
                  <a:ext cx="192" cy="0"/>
                </a:xfrm>
                <a:prstGeom prst="line">
                  <a:avLst/>
                </a:prstGeom>
                <a:noFill/>
                <a:ln w="25400">
                  <a:solidFill>
                    <a:srgbClr val="33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2353" name="Rectangle 49"/>
                <p:cNvSpPr>
                  <a:spLocks noChangeArrowheads="1"/>
                </p:cNvSpPr>
                <p:nvPr/>
              </p:nvSpPr>
              <p:spPr bwMode="auto">
                <a:xfrm>
                  <a:off x="2406" y="740"/>
                  <a:ext cx="260"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a:t>
                  </a:r>
                </a:p>
              </p:txBody>
            </p:sp>
          </p:grpSp>
          <p:sp>
            <p:nvSpPr>
              <p:cNvPr id="1122354" name="Rectangle 50"/>
              <p:cNvSpPr>
                <a:spLocks noChangeArrowheads="1"/>
              </p:cNvSpPr>
              <p:nvPr/>
            </p:nvSpPr>
            <p:spPr bwMode="auto">
              <a:xfrm>
                <a:off x="1152" y="1728"/>
                <a:ext cx="255" cy="250"/>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0º</a:t>
                </a:r>
              </a:p>
            </p:txBody>
          </p:sp>
          <p:grpSp>
            <p:nvGrpSpPr>
              <p:cNvPr id="57410" name="Group 51"/>
              <p:cNvGrpSpPr>
                <a:grpSpLocks/>
              </p:cNvGrpSpPr>
              <p:nvPr/>
            </p:nvGrpSpPr>
            <p:grpSpPr bwMode="auto">
              <a:xfrm>
                <a:off x="2832" y="1968"/>
                <a:ext cx="384" cy="412"/>
                <a:chOff x="2832" y="768"/>
                <a:chExt cx="384" cy="412"/>
              </a:xfrm>
            </p:grpSpPr>
            <p:sp>
              <p:nvSpPr>
                <p:cNvPr id="1122356" name="Rectangle 52"/>
                <p:cNvSpPr>
                  <a:spLocks noChangeArrowheads="1"/>
                </p:cNvSpPr>
                <p:nvPr/>
              </p:nvSpPr>
              <p:spPr bwMode="auto">
                <a:xfrm>
                  <a:off x="2880" y="768"/>
                  <a:ext cx="336"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Symbol" pitchFamily="18" charset="2"/>
                    </a:rPr>
                    <a:t>1</a:t>
                  </a:r>
                  <a:endParaRPr kumimoji="1" lang="en-US" altLang="zh-CN" sz="2000" b="1">
                    <a:solidFill>
                      <a:srgbClr val="000000"/>
                    </a:solidFill>
                    <a:latin typeface="Times New Roman" pitchFamily="18" charset="0"/>
                    <a:cs typeface="Times New Roman" pitchFamily="18" charset="0"/>
                    <a:sym typeface="Wingdings" pitchFamily="2" charset="2"/>
                  </a:endParaRPr>
                </a:p>
              </p:txBody>
            </p:sp>
            <p:sp>
              <p:nvSpPr>
                <p:cNvPr id="57427" name="Line 53"/>
                <p:cNvSpPr>
                  <a:spLocks noChangeShapeType="1"/>
                </p:cNvSpPr>
                <p:nvPr/>
              </p:nvSpPr>
              <p:spPr bwMode="auto">
                <a:xfrm>
                  <a:off x="2971" y="982"/>
                  <a:ext cx="192" cy="0"/>
                </a:xfrm>
                <a:prstGeom prst="line">
                  <a:avLst/>
                </a:prstGeom>
                <a:noFill/>
                <a:ln w="25400">
                  <a:solidFill>
                    <a:srgbClr val="33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2358" name="Rectangle 54"/>
                <p:cNvSpPr>
                  <a:spLocks noChangeArrowheads="1"/>
                </p:cNvSpPr>
                <p:nvPr/>
              </p:nvSpPr>
              <p:spPr bwMode="auto">
                <a:xfrm>
                  <a:off x="2929" y="930"/>
                  <a:ext cx="260"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a:t>
                  </a:r>
                </a:p>
              </p:txBody>
            </p:sp>
            <p:sp>
              <p:nvSpPr>
                <p:cNvPr id="1122359" name="Rectangle 55"/>
                <p:cNvSpPr>
                  <a:spLocks noChangeArrowheads="1"/>
                </p:cNvSpPr>
                <p:nvPr/>
              </p:nvSpPr>
              <p:spPr bwMode="auto">
                <a:xfrm>
                  <a:off x="2832" y="816"/>
                  <a:ext cx="169"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a:t>
                  </a:r>
                </a:p>
              </p:txBody>
            </p:sp>
          </p:grpSp>
          <p:sp>
            <p:nvSpPr>
              <p:cNvPr id="1122360" name="Rectangle 56"/>
              <p:cNvSpPr>
                <a:spLocks noChangeArrowheads="1"/>
              </p:cNvSpPr>
              <p:nvPr/>
            </p:nvSpPr>
            <p:spPr bwMode="auto">
              <a:xfrm>
                <a:off x="3886" y="2016"/>
                <a:ext cx="252" cy="247"/>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a:t>
                </a:r>
              </a:p>
            </p:txBody>
          </p:sp>
          <p:grpSp>
            <p:nvGrpSpPr>
              <p:cNvPr id="57412" name="Group 57"/>
              <p:cNvGrpSpPr>
                <a:grpSpLocks/>
              </p:cNvGrpSpPr>
              <p:nvPr/>
            </p:nvGrpSpPr>
            <p:grpSpPr bwMode="auto">
              <a:xfrm>
                <a:off x="3120" y="1968"/>
                <a:ext cx="768" cy="411"/>
                <a:chOff x="3072" y="864"/>
                <a:chExt cx="768" cy="411"/>
              </a:xfrm>
            </p:grpSpPr>
            <p:sp>
              <p:nvSpPr>
                <p:cNvPr id="1122362" name="Rectangle 58"/>
                <p:cNvSpPr>
                  <a:spLocks noChangeArrowheads="1"/>
                </p:cNvSpPr>
                <p:nvPr/>
              </p:nvSpPr>
              <p:spPr bwMode="auto">
                <a:xfrm>
                  <a:off x="3263" y="912"/>
                  <a:ext cx="171" cy="247"/>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a:t>
                  </a:r>
                </a:p>
              </p:txBody>
            </p:sp>
            <p:sp>
              <p:nvSpPr>
                <p:cNvPr id="1122363" name="Rectangle 59"/>
                <p:cNvSpPr>
                  <a:spLocks noChangeArrowheads="1"/>
                </p:cNvSpPr>
                <p:nvPr/>
              </p:nvSpPr>
              <p:spPr bwMode="auto">
                <a:xfrm>
                  <a:off x="3072" y="864"/>
                  <a:ext cx="768" cy="250"/>
                </a:xfrm>
                <a:prstGeom prst="rect">
                  <a:avLst/>
                </a:prstGeom>
                <a:noFill/>
                <a:ln w="9525">
                  <a:noFill/>
                  <a:miter lim="800000"/>
                  <a:headEnd/>
                  <a:tailEnd/>
                </a:ln>
                <a:effectLst/>
              </p:spPr>
              <p:txBody>
                <a:bodyPr>
                  <a:spAutoFit/>
                </a:bodyPr>
                <a:lstStyle/>
                <a:p>
                  <a:pPr algn="ctr">
                    <a:defRPr/>
                  </a:pPr>
                  <a:r>
                    <a:rPr kumimoji="1" lang="zh-CN" altLang="en-US" sz="2000" b="1">
                      <a:solidFill>
                        <a:srgbClr val="000000"/>
                      </a:solidFill>
                      <a:latin typeface="Times New Roman" pitchFamily="18" charset="0"/>
                      <a:cs typeface="Times New Roman" pitchFamily="18" charset="0"/>
                      <a:sym typeface="Symbol" pitchFamily="18" charset="2"/>
                    </a:rPr>
                    <a:t></a:t>
                  </a:r>
                  <a:r>
                    <a:rPr kumimoji="1" lang="en-US" altLang="zh-CN" sz="2000" b="1">
                      <a:solidFill>
                        <a:srgbClr val="000000"/>
                      </a:solidFill>
                      <a:latin typeface="Times New Roman" pitchFamily="18" charset="0"/>
                      <a:cs typeface="Times New Roman" pitchFamily="18" charset="0"/>
                      <a:sym typeface="Wingdings" pitchFamily="2" charset="2"/>
                    </a:rPr>
                    <a:t>3</a:t>
                  </a:r>
                </a:p>
              </p:txBody>
            </p:sp>
            <p:sp>
              <p:nvSpPr>
                <p:cNvPr id="57423" name="Line 60"/>
                <p:cNvSpPr>
                  <a:spLocks noChangeShapeType="1"/>
                </p:cNvSpPr>
                <p:nvPr/>
              </p:nvSpPr>
              <p:spPr bwMode="auto">
                <a:xfrm>
                  <a:off x="3456" y="912"/>
                  <a:ext cx="96" cy="0"/>
                </a:xfrm>
                <a:prstGeom prst="line">
                  <a:avLst/>
                </a:prstGeom>
                <a:noFill/>
                <a:ln w="25400">
                  <a:solidFill>
                    <a:srgbClr val="33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24" name="Line 61"/>
                <p:cNvSpPr>
                  <a:spLocks noChangeShapeType="1"/>
                </p:cNvSpPr>
                <p:nvPr/>
              </p:nvSpPr>
              <p:spPr bwMode="auto">
                <a:xfrm>
                  <a:off x="3408" y="1078"/>
                  <a:ext cx="192" cy="0"/>
                </a:xfrm>
                <a:prstGeom prst="line">
                  <a:avLst/>
                </a:prstGeom>
                <a:noFill/>
                <a:ln w="25400">
                  <a:solidFill>
                    <a:srgbClr val="33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2366" name="Rectangle 62"/>
                <p:cNvSpPr>
                  <a:spLocks noChangeArrowheads="1"/>
                </p:cNvSpPr>
                <p:nvPr/>
              </p:nvSpPr>
              <p:spPr bwMode="auto">
                <a:xfrm>
                  <a:off x="3360" y="1025"/>
                  <a:ext cx="260"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2</a:t>
                  </a:r>
                </a:p>
              </p:txBody>
            </p:sp>
          </p:grpSp>
          <p:sp>
            <p:nvSpPr>
              <p:cNvPr id="1122367" name="Rectangle 63"/>
              <p:cNvSpPr>
                <a:spLocks noChangeArrowheads="1"/>
              </p:cNvSpPr>
              <p:nvPr/>
            </p:nvSpPr>
            <p:spPr bwMode="auto">
              <a:xfrm>
                <a:off x="2495" y="2065"/>
                <a:ext cx="198" cy="247"/>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0</a:t>
                </a:r>
              </a:p>
            </p:txBody>
          </p:sp>
          <p:sp>
            <p:nvSpPr>
              <p:cNvPr id="1122368" name="Rectangle 64"/>
              <p:cNvSpPr>
                <a:spLocks noChangeArrowheads="1"/>
              </p:cNvSpPr>
              <p:nvPr/>
            </p:nvSpPr>
            <p:spPr bwMode="auto">
              <a:xfrm>
                <a:off x="1488" y="1728"/>
                <a:ext cx="384"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30º</a:t>
                </a:r>
              </a:p>
            </p:txBody>
          </p:sp>
          <p:sp>
            <p:nvSpPr>
              <p:cNvPr id="1122369" name="Rectangle 65"/>
              <p:cNvSpPr>
                <a:spLocks noChangeArrowheads="1"/>
              </p:cNvSpPr>
              <p:nvPr/>
            </p:nvSpPr>
            <p:spPr bwMode="auto">
              <a:xfrm>
                <a:off x="1968" y="1728"/>
                <a:ext cx="384"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60º</a:t>
                </a:r>
              </a:p>
            </p:txBody>
          </p:sp>
          <p:sp>
            <p:nvSpPr>
              <p:cNvPr id="1122370" name="Rectangle 66"/>
              <p:cNvSpPr>
                <a:spLocks noChangeArrowheads="1"/>
              </p:cNvSpPr>
              <p:nvPr/>
            </p:nvSpPr>
            <p:spPr bwMode="auto">
              <a:xfrm>
                <a:off x="2400" y="1728"/>
                <a:ext cx="384" cy="250"/>
              </a:xfrm>
              <a:prstGeom prst="rect">
                <a:avLst/>
              </a:prstGeom>
              <a:noFill/>
              <a:ln w="9525">
                <a:noFill/>
                <a:miter lim="800000"/>
                <a:headEnd/>
                <a:tailEnd/>
              </a:ln>
              <a:effectLst/>
            </p:spPr>
            <p:txBody>
              <a:bodyPr>
                <a:spAutoFit/>
              </a:bodyPr>
              <a:lstStyle/>
              <a:p>
                <a:pPr algn="ctr">
                  <a:defRPr/>
                </a:pPr>
                <a:r>
                  <a:rPr kumimoji="1" lang="en-US" altLang="zh-CN" sz="2000" b="1" dirty="0">
                    <a:solidFill>
                      <a:srgbClr val="000000"/>
                    </a:solidFill>
                    <a:latin typeface="Times New Roman" pitchFamily="18" charset="0"/>
                    <a:cs typeface="Times New Roman" pitchFamily="18" charset="0"/>
                    <a:sym typeface="Wingdings" pitchFamily="2" charset="2"/>
                  </a:rPr>
                  <a:t>90º</a:t>
                </a:r>
              </a:p>
            </p:txBody>
          </p:sp>
          <p:sp>
            <p:nvSpPr>
              <p:cNvPr id="1122371" name="Rectangle 67"/>
              <p:cNvSpPr>
                <a:spLocks noChangeArrowheads="1"/>
              </p:cNvSpPr>
              <p:nvPr/>
            </p:nvSpPr>
            <p:spPr bwMode="auto">
              <a:xfrm>
                <a:off x="2832" y="1728"/>
                <a:ext cx="480"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120º</a:t>
                </a:r>
              </a:p>
            </p:txBody>
          </p:sp>
          <p:sp>
            <p:nvSpPr>
              <p:cNvPr id="1122372" name="Rectangle 68"/>
              <p:cNvSpPr>
                <a:spLocks noChangeArrowheads="1"/>
              </p:cNvSpPr>
              <p:nvPr/>
            </p:nvSpPr>
            <p:spPr bwMode="auto">
              <a:xfrm>
                <a:off x="3312" y="1728"/>
                <a:ext cx="480"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150º</a:t>
                </a:r>
              </a:p>
            </p:txBody>
          </p:sp>
          <p:sp>
            <p:nvSpPr>
              <p:cNvPr id="1122373" name="Rectangle 69"/>
              <p:cNvSpPr>
                <a:spLocks noChangeArrowheads="1"/>
              </p:cNvSpPr>
              <p:nvPr/>
            </p:nvSpPr>
            <p:spPr bwMode="auto">
              <a:xfrm>
                <a:off x="3792" y="1728"/>
                <a:ext cx="480" cy="250"/>
              </a:xfrm>
              <a:prstGeom prst="rect">
                <a:avLst/>
              </a:prstGeom>
              <a:noFill/>
              <a:ln w="9525">
                <a:noFill/>
                <a:miter lim="800000"/>
                <a:headEnd/>
                <a:tailEnd/>
              </a:ln>
              <a:effectLst/>
            </p:spPr>
            <p:txBody>
              <a:bodyPr>
                <a:spAutoFit/>
              </a:bodyPr>
              <a:lstStyle/>
              <a:p>
                <a:pPr algn="ctr">
                  <a:defRPr/>
                </a:pPr>
                <a:r>
                  <a:rPr kumimoji="1" lang="en-US" altLang="zh-CN" sz="2000" b="1">
                    <a:solidFill>
                      <a:srgbClr val="000000"/>
                    </a:solidFill>
                    <a:latin typeface="Times New Roman" pitchFamily="18" charset="0"/>
                    <a:cs typeface="Times New Roman" pitchFamily="18" charset="0"/>
                    <a:sym typeface="Wingdings" pitchFamily="2" charset="2"/>
                  </a:rPr>
                  <a:t>180º</a:t>
                </a:r>
              </a:p>
            </p:txBody>
          </p:sp>
          <p:sp>
            <p:nvSpPr>
              <p:cNvPr id="57420" name="Line 70"/>
              <p:cNvSpPr>
                <a:spLocks noChangeShapeType="1"/>
              </p:cNvSpPr>
              <p:nvPr/>
            </p:nvSpPr>
            <p:spPr bwMode="auto">
              <a:xfrm flipH="1">
                <a:off x="1008" y="1680"/>
                <a:ext cx="0" cy="1008"/>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7350" name="Group 71"/>
          <p:cNvGrpSpPr>
            <a:grpSpLocks/>
          </p:cNvGrpSpPr>
          <p:nvPr/>
        </p:nvGrpSpPr>
        <p:grpSpPr bwMode="auto">
          <a:xfrm>
            <a:off x="1979613" y="4004637"/>
            <a:ext cx="5808662" cy="2551138"/>
            <a:chOff x="564" y="225"/>
            <a:chExt cx="4170" cy="2009"/>
          </a:xfrm>
        </p:grpSpPr>
        <p:grpSp>
          <p:nvGrpSpPr>
            <p:cNvPr id="57353" name="Group 72"/>
            <p:cNvGrpSpPr>
              <a:grpSpLocks/>
            </p:cNvGrpSpPr>
            <p:nvPr/>
          </p:nvGrpSpPr>
          <p:grpSpPr bwMode="auto">
            <a:xfrm>
              <a:off x="2916" y="336"/>
              <a:ext cx="1818" cy="1898"/>
              <a:chOff x="324" y="2304"/>
              <a:chExt cx="1818" cy="1898"/>
            </a:xfrm>
          </p:grpSpPr>
          <p:sp>
            <p:nvSpPr>
              <p:cNvPr id="57369" name="Line 73"/>
              <p:cNvSpPr>
                <a:spLocks noChangeShapeType="1"/>
              </p:cNvSpPr>
              <p:nvPr/>
            </p:nvSpPr>
            <p:spPr bwMode="auto">
              <a:xfrm flipV="1">
                <a:off x="1008" y="2400"/>
                <a:ext cx="0" cy="163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70" name="Line 74"/>
              <p:cNvSpPr>
                <a:spLocks noChangeShapeType="1"/>
              </p:cNvSpPr>
              <p:nvPr/>
            </p:nvSpPr>
            <p:spPr bwMode="auto">
              <a:xfrm>
                <a:off x="384" y="3312"/>
                <a:ext cx="1392"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71" name="Line 75"/>
              <p:cNvSpPr>
                <a:spLocks noChangeShapeType="1"/>
              </p:cNvSpPr>
              <p:nvPr/>
            </p:nvSpPr>
            <p:spPr bwMode="auto">
              <a:xfrm flipH="1">
                <a:off x="432" y="2832"/>
                <a:ext cx="1200" cy="91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72" name="Oval 76"/>
              <p:cNvSpPr>
                <a:spLocks noChangeArrowheads="1"/>
              </p:cNvSpPr>
              <p:nvPr/>
            </p:nvSpPr>
            <p:spPr bwMode="auto">
              <a:xfrm>
                <a:off x="672" y="2736"/>
                <a:ext cx="624" cy="576"/>
              </a:xfrm>
              <a:prstGeom prst="ellipse">
                <a:avLst/>
              </a:pr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57373" name="Oval 77"/>
              <p:cNvSpPr>
                <a:spLocks noChangeArrowheads="1"/>
              </p:cNvSpPr>
              <p:nvPr/>
            </p:nvSpPr>
            <p:spPr bwMode="auto">
              <a:xfrm>
                <a:off x="672" y="3312"/>
                <a:ext cx="624" cy="528"/>
              </a:xfrm>
              <a:prstGeom prst="ellipse">
                <a:avLst/>
              </a:prstGeom>
              <a:noFill/>
              <a:ln w="28575">
                <a:solidFill>
                  <a:srgbClr val="99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57374" name="Line 78"/>
              <p:cNvSpPr>
                <a:spLocks noChangeShapeType="1"/>
              </p:cNvSpPr>
              <p:nvPr/>
            </p:nvSpPr>
            <p:spPr bwMode="auto">
              <a:xfrm flipV="1">
                <a:off x="1008" y="2880"/>
                <a:ext cx="240" cy="4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79"/>
              <p:cNvSpPr>
                <a:spLocks noChangeShapeType="1"/>
              </p:cNvSpPr>
              <p:nvPr/>
            </p:nvSpPr>
            <p:spPr bwMode="auto">
              <a:xfrm>
                <a:off x="1008" y="3312"/>
                <a:ext cx="240" cy="384"/>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2384" name="Rectangle 80"/>
              <p:cNvSpPr>
                <a:spLocks noChangeArrowheads="1"/>
              </p:cNvSpPr>
              <p:nvPr/>
            </p:nvSpPr>
            <p:spPr bwMode="auto">
              <a:xfrm>
                <a:off x="755" y="3456"/>
                <a:ext cx="206" cy="364"/>
              </a:xfrm>
              <a:prstGeom prst="rect">
                <a:avLst/>
              </a:prstGeom>
              <a:noFill/>
              <a:ln w="9525">
                <a:noFill/>
                <a:miter lim="800000"/>
                <a:headEnd/>
                <a:tailEnd/>
              </a:ln>
              <a:effectLst/>
            </p:spPr>
            <p:txBody>
              <a:bodyPr wrap="none">
                <a:spAutoFit/>
              </a:bodyPr>
              <a:lstStyle/>
              <a:p>
                <a:pPr algn="ctr">
                  <a:defRPr/>
                </a:pPr>
                <a:r>
                  <a:rPr kumimoji="1" lang="en-US" altLang="zh-CN" sz="2400" i="1">
                    <a:solidFill>
                      <a:srgbClr val="000000"/>
                    </a:solidFill>
                    <a:latin typeface="Times New Roman" pitchFamily="18" charset="0"/>
                    <a:cs typeface="Times New Roman" pitchFamily="18" charset="0"/>
                    <a:sym typeface="Wingdings" pitchFamily="2" charset="2"/>
                  </a:rPr>
                  <a:t>-</a:t>
                </a:r>
              </a:p>
            </p:txBody>
          </p:sp>
          <p:sp>
            <p:nvSpPr>
              <p:cNvPr id="1122385" name="Rectangle 81"/>
              <p:cNvSpPr>
                <a:spLocks noChangeArrowheads="1"/>
              </p:cNvSpPr>
              <p:nvPr/>
            </p:nvSpPr>
            <p:spPr bwMode="auto">
              <a:xfrm>
                <a:off x="692" y="2831"/>
                <a:ext cx="282" cy="364"/>
              </a:xfrm>
              <a:prstGeom prst="rect">
                <a:avLst/>
              </a:prstGeom>
              <a:noFill/>
              <a:ln w="9525">
                <a:noFill/>
                <a:miter lim="800000"/>
                <a:headEnd/>
                <a:tailEnd/>
              </a:ln>
              <a:effectLst/>
            </p:spPr>
            <p:txBody>
              <a:bodyPr wrap="none">
                <a:spAutoFit/>
              </a:bodyPr>
              <a:lstStyle/>
              <a:p>
                <a:pPr algn="ctr">
                  <a:defRPr/>
                </a:pPr>
                <a:r>
                  <a:rPr kumimoji="1" lang="en-US" altLang="zh-CN" sz="2400" i="1">
                    <a:solidFill>
                      <a:srgbClr val="000000"/>
                    </a:solidFill>
                    <a:latin typeface="Times New Roman" pitchFamily="18" charset="0"/>
                    <a:cs typeface="Times New Roman" pitchFamily="18" charset="0"/>
                    <a:sym typeface="Wingdings" pitchFamily="2" charset="2"/>
                  </a:rPr>
                  <a:t>+</a:t>
                </a:r>
              </a:p>
            </p:txBody>
          </p:sp>
          <p:sp>
            <p:nvSpPr>
              <p:cNvPr id="1122386" name="Rectangle 82"/>
              <p:cNvSpPr>
                <a:spLocks noChangeArrowheads="1"/>
              </p:cNvSpPr>
              <p:nvPr/>
            </p:nvSpPr>
            <p:spPr bwMode="auto">
              <a:xfrm>
                <a:off x="1056" y="2351"/>
                <a:ext cx="576" cy="315"/>
              </a:xfrm>
              <a:prstGeom prst="rect">
                <a:avLst/>
              </a:prstGeom>
              <a:noFill/>
              <a:ln w="9525">
                <a:noFill/>
                <a:miter lim="800000"/>
                <a:headEnd/>
                <a:tailEnd/>
              </a:ln>
              <a:effectLst/>
            </p:spPr>
            <p:txBody>
              <a:bodyPr wrap="square">
                <a:spAutoFit/>
              </a:bodyPr>
              <a:lstStyle/>
              <a:p>
                <a:pPr algn="ctr">
                  <a:defRPr/>
                </a:pPr>
                <a:r>
                  <a:rPr kumimoji="1" lang="en-US" altLang="zh-CN" sz="2000" i="1" dirty="0">
                    <a:solidFill>
                      <a:srgbClr val="000000"/>
                    </a:solidFill>
                    <a:latin typeface="Times New Roman" pitchFamily="18" charset="0"/>
                    <a:cs typeface="Times New Roman" pitchFamily="18" charset="0"/>
                    <a:sym typeface="Wingdings" pitchFamily="2" charset="2"/>
                  </a:rPr>
                  <a:t>θ </a:t>
                </a:r>
                <a:r>
                  <a:rPr kumimoji="1" lang="en-US" altLang="zh-CN" sz="2000" dirty="0">
                    <a:solidFill>
                      <a:srgbClr val="000000"/>
                    </a:solidFill>
                    <a:latin typeface="Times New Roman" pitchFamily="18" charset="0"/>
                    <a:cs typeface="Times New Roman" pitchFamily="18" charset="0"/>
                    <a:sym typeface="Wingdings" pitchFamily="2" charset="2"/>
                  </a:rPr>
                  <a:t>= 0º</a:t>
                </a:r>
              </a:p>
            </p:txBody>
          </p:sp>
          <p:sp>
            <p:nvSpPr>
              <p:cNvPr id="1122387" name="Rectangle 83"/>
              <p:cNvSpPr>
                <a:spLocks noChangeArrowheads="1"/>
              </p:cNvSpPr>
              <p:nvPr/>
            </p:nvSpPr>
            <p:spPr bwMode="auto">
              <a:xfrm>
                <a:off x="1138" y="2624"/>
                <a:ext cx="511" cy="315"/>
              </a:xfrm>
              <a:prstGeom prst="rect">
                <a:avLst/>
              </a:prstGeom>
              <a:noFill/>
              <a:ln w="9525">
                <a:noFill/>
                <a:miter lim="800000"/>
                <a:headEnd/>
                <a:tailEnd/>
              </a:ln>
              <a:effectLst/>
            </p:spPr>
            <p:txBody>
              <a:bodyPr wrap="square">
                <a:spAutoFit/>
              </a:bodyPr>
              <a:lstStyle/>
              <a:p>
                <a:pPr algn="ctr">
                  <a:defRPr/>
                </a:pPr>
                <a:r>
                  <a:rPr kumimoji="1" lang="en-US" altLang="zh-CN" sz="2000" dirty="0">
                    <a:solidFill>
                      <a:srgbClr val="000000"/>
                    </a:solidFill>
                    <a:latin typeface="Times New Roman" pitchFamily="18" charset="0"/>
                    <a:cs typeface="Times New Roman" pitchFamily="18" charset="0"/>
                    <a:sym typeface="Wingdings" pitchFamily="2" charset="2"/>
                  </a:rPr>
                  <a:t>30º</a:t>
                </a:r>
              </a:p>
            </p:txBody>
          </p:sp>
          <p:sp>
            <p:nvSpPr>
              <p:cNvPr id="1122388" name="Rectangle 84"/>
              <p:cNvSpPr>
                <a:spLocks noChangeArrowheads="1"/>
              </p:cNvSpPr>
              <p:nvPr/>
            </p:nvSpPr>
            <p:spPr bwMode="auto">
              <a:xfrm>
                <a:off x="1190" y="2999"/>
                <a:ext cx="490" cy="315"/>
              </a:xfrm>
              <a:prstGeom prst="rect">
                <a:avLst/>
              </a:prstGeom>
              <a:noFill/>
              <a:ln w="9525">
                <a:noFill/>
                <a:miter lim="800000"/>
                <a:headEnd/>
                <a:tailEnd/>
              </a:ln>
              <a:effectLst/>
            </p:spPr>
            <p:txBody>
              <a:bodyPr wrap="square">
                <a:spAutoFit/>
              </a:bodyPr>
              <a:lstStyle/>
              <a:p>
                <a:pPr algn="ctr">
                  <a:defRPr/>
                </a:pPr>
                <a:r>
                  <a:rPr kumimoji="1" lang="en-US" altLang="zh-CN" sz="2000" dirty="0">
                    <a:solidFill>
                      <a:srgbClr val="000000"/>
                    </a:solidFill>
                    <a:latin typeface="Times New Roman" pitchFamily="18" charset="0"/>
                    <a:cs typeface="Times New Roman" pitchFamily="18" charset="0"/>
                    <a:sym typeface="Wingdings" pitchFamily="2" charset="2"/>
                  </a:rPr>
                  <a:t>60º</a:t>
                </a:r>
              </a:p>
            </p:txBody>
          </p:sp>
          <p:sp>
            <p:nvSpPr>
              <p:cNvPr id="1122389" name="Rectangle 85"/>
              <p:cNvSpPr>
                <a:spLocks noChangeArrowheads="1"/>
              </p:cNvSpPr>
              <p:nvPr/>
            </p:nvSpPr>
            <p:spPr bwMode="auto">
              <a:xfrm>
                <a:off x="1776" y="3166"/>
                <a:ext cx="366" cy="553"/>
              </a:xfrm>
              <a:prstGeom prst="rect">
                <a:avLst/>
              </a:prstGeom>
              <a:noFill/>
              <a:ln w="9525">
                <a:noFill/>
                <a:miter lim="800000"/>
                <a:headEnd/>
                <a:tailEnd/>
              </a:ln>
              <a:effectLst/>
            </p:spPr>
            <p:txBody>
              <a:bodyPr>
                <a:spAutoFit/>
              </a:bodyPr>
              <a:lstStyle/>
              <a:p>
                <a:pPr algn="ctr">
                  <a:defRPr/>
                </a:pPr>
                <a:r>
                  <a:rPr kumimoji="1" lang="en-US" altLang="zh-CN" sz="2000" i="1">
                    <a:solidFill>
                      <a:srgbClr val="000000"/>
                    </a:solidFill>
                    <a:latin typeface="Times New Roman" pitchFamily="18" charset="0"/>
                    <a:cs typeface="Times New Roman" pitchFamily="18" charset="0"/>
                    <a:sym typeface="Wingdings" pitchFamily="2" charset="2"/>
                  </a:rPr>
                  <a:t>90º</a:t>
                </a:r>
              </a:p>
            </p:txBody>
          </p:sp>
          <p:sp>
            <p:nvSpPr>
              <p:cNvPr id="1122390" name="Rectangle 86"/>
              <p:cNvSpPr>
                <a:spLocks noChangeArrowheads="1"/>
              </p:cNvSpPr>
              <p:nvPr/>
            </p:nvSpPr>
            <p:spPr bwMode="auto">
              <a:xfrm>
                <a:off x="1222" y="3333"/>
                <a:ext cx="529" cy="315"/>
              </a:xfrm>
              <a:prstGeom prst="rect">
                <a:avLst/>
              </a:prstGeom>
              <a:noFill/>
              <a:ln w="9525">
                <a:noFill/>
                <a:miter lim="800000"/>
                <a:headEnd/>
                <a:tailEnd/>
              </a:ln>
              <a:effectLst/>
            </p:spPr>
            <p:txBody>
              <a:bodyPr wrap="square">
                <a:spAutoFit/>
              </a:bodyPr>
              <a:lstStyle/>
              <a:p>
                <a:pPr algn="ctr">
                  <a:defRPr/>
                </a:pPr>
                <a:r>
                  <a:rPr kumimoji="1" lang="en-US" altLang="zh-CN" sz="2000" dirty="0">
                    <a:solidFill>
                      <a:srgbClr val="000000"/>
                    </a:solidFill>
                    <a:latin typeface="Times New Roman" pitchFamily="18" charset="0"/>
                    <a:cs typeface="Times New Roman" pitchFamily="18" charset="0"/>
                    <a:sym typeface="Wingdings" pitchFamily="2" charset="2"/>
                  </a:rPr>
                  <a:t>120º</a:t>
                </a:r>
              </a:p>
            </p:txBody>
          </p:sp>
          <p:sp>
            <p:nvSpPr>
              <p:cNvPr id="1122391" name="Rectangle 87"/>
              <p:cNvSpPr>
                <a:spLocks noChangeArrowheads="1"/>
              </p:cNvSpPr>
              <p:nvPr/>
            </p:nvSpPr>
            <p:spPr bwMode="auto">
              <a:xfrm>
                <a:off x="1138" y="3645"/>
                <a:ext cx="577" cy="315"/>
              </a:xfrm>
              <a:prstGeom prst="rect">
                <a:avLst/>
              </a:prstGeom>
              <a:noFill/>
              <a:ln w="9525">
                <a:noFill/>
                <a:miter lim="800000"/>
                <a:headEnd/>
                <a:tailEnd/>
              </a:ln>
              <a:effectLst/>
            </p:spPr>
            <p:txBody>
              <a:bodyPr wrap="square">
                <a:spAutoFit/>
              </a:bodyPr>
              <a:lstStyle/>
              <a:p>
                <a:pPr algn="ctr">
                  <a:defRPr/>
                </a:pPr>
                <a:r>
                  <a:rPr kumimoji="1" lang="en-US" altLang="zh-CN" sz="2000" dirty="0">
                    <a:solidFill>
                      <a:srgbClr val="000000"/>
                    </a:solidFill>
                    <a:latin typeface="Times New Roman" pitchFamily="18" charset="0"/>
                    <a:cs typeface="Times New Roman" pitchFamily="18" charset="0"/>
                    <a:sym typeface="Wingdings" pitchFamily="2" charset="2"/>
                  </a:rPr>
                  <a:t>150º</a:t>
                </a:r>
              </a:p>
            </p:txBody>
          </p:sp>
          <p:sp>
            <p:nvSpPr>
              <p:cNvPr id="1122392" name="Rectangle 88"/>
              <p:cNvSpPr>
                <a:spLocks noChangeArrowheads="1"/>
              </p:cNvSpPr>
              <p:nvPr/>
            </p:nvSpPr>
            <p:spPr bwMode="auto">
              <a:xfrm>
                <a:off x="919" y="3887"/>
                <a:ext cx="531" cy="315"/>
              </a:xfrm>
              <a:prstGeom prst="rect">
                <a:avLst/>
              </a:prstGeom>
              <a:noFill/>
              <a:ln w="9525">
                <a:noFill/>
                <a:miter lim="800000"/>
                <a:headEnd/>
                <a:tailEnd/>
              </a:ln>
              <a:effectLst/>
            </p:spPr>
            <p:txBody>
              <a:bodyPr wrap="square">
                <a:spAutoFit/>
              </a:bodyPr>
              <a:lstStyle/>
              <a:p>
                <a:pPr algn="ctr">
                  <a:defRPr/>
                </a:pPr>
                <a:r>
                  <a:rPr kumimoji="1" lang="en-US" altLang="zh-CN" sz="2000" i="1" dirty="0">
                    <a:solidFill>
                      <a:srgbClr val="000000"/>
                    </a:solidFill>
                    <a:latin typeface="Times New Roman" pitchFamily="18" charset="0"/>
                    <a:cs typeface="Times New Roman" pitchFamily="18" charset="0"/>
                    <a:sym typeface="Wingdings" pitchFamily="2" charset="2"/>
                  </a:rPr>
                  <a:t>180º</a:t>
                </a:r>
              </a:p>
            </p:txBody>
          </p:sp>
          <p:sp>
            <p:nvSpPr>
              <p:cNvPr id="57385" name="Line 89"/>
              <p:cNvSpPr>
                <a:spLocks noChangeShapeType="1"/>
              </p:cNvSpPr>
              <p:nvPr/>
            </p:nvSpPr>
            <p:spPr bwMode="auto">
              <a:xfrm>
                <a:off x="1008" y="3312"/>
                <a:ext cx="240" cy="144"/>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6" name="Line 90"/>
              <p:cNvSpPr>
                <a:spLocks noChangeShapeType="1"/>
              </p:cNvSpPr>
              <p:nvPr/>
            </p:nvSpPr>
            <p:spPr bwMode="auto">
              <a:xfrm flipV="1">
                <a:off x="1008" y="3120"/>
                <a:ext cx="240" cy="144"/>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2395" name="Rectangle 91"/>
              <p:cNvSpPr>
                <a:spLocks noChangeArrowheads="1"/>
              </p:cNvSpPr>
              <p:nvPr/>
            </p:nvSpPr>
            <p:spPr bwMode="auto">
              <a:xfrm>
                <a:off x="804" y="2304"/>
                <a:ext cx="203" cy="313"/>
              </a:xfrm>
              <a:prstGeom prst="rect">
                <a:avLst/>
              </a:prstGeom>
              <a:noFill/>
              <a:ln w="9525">
                <a:noFill/>
                <a:miter lim="800000"/>
                <a:headEnd/>
                <a:tailEnd/>
              </a:ln>
              <a:effectLst/>
            </p:spPr>
            <p:txBody>
              <a:bodyPr wrap="none">
                <a:spAutoFit/>
              </a:bodyPr>
              <a:lstStyle/>
              <a:p>
                <a:pPr algn="ctr">
                  <a:defRPr/>
                </a:pPr>
                <a:r>
                  <a:rPr kumimoji="1" lang="en-US" altLang="zh-CN" sz="2000" i="1">
                    <a:solidFill>
                      <a:srgbClr val="000000"/>
                    </a:solidFill>
                    <a:latin typeface="Times New Roman" pitchFamily="18" charset="0"/>
                    <a:cs typeface="Times New Roman" pitchFamily="18" charset="0"/>
                    <a:sym typeface="Wingdings" pitchFamily="2" charset="2"/>
                  </a:rPr>
                  <a:t>z</a:t>
                </a:r>
              </a:p>
            </p:txBody>
          </p:sp>
          <p:sp>
            <p:nvSpPr>
              <p:cNvPr id="1122396" name="Rectangle 92"/>
              <p:cNvSpPr>
                <a:spLocks noChangeArrowheads="1"/>
              </p:cNvSpPr>
              <p:nvPr/>
            </p:nvSpPr>
            <p:spPr bwMode="auto">
              <a:xfrm>
                <a:off x="324" y="3456"/>
                <a:ext cx="213" cy="313"/>
              </a:xfrm>
              <a:prstGeom prst="rect">
                <a:avLst/>
              </a:prstGeom>
              <a:noFill/>
              <a:ln w="9525">
                <a:noFill/>
                <a:miter lim="800000"/>
                <a:headEnd/>
                <a:tailEnd/>
              </a:ln>
              <a:effectLst/>
            </p:spPr>
            <p:txBody>
              <a:bodyPr wrap="none">
                <a:spAutoFit/>
              </a:bodyPr>
              <a:lstStyle/>
              <a:p>
                <a:pPr algn="ctr">
                  <a:defRPr/>
                </a:pPr>
                <a:r>
                  <a:rPr kumimoji="1" lang="en-US" altLang="zh-CN" sz="2000" i="1">
                    <a:solidFill>
                      <a:srgbClr val="000000"/>
                    </a:solidFill>
                    <a:latin typeface="Times New Roman" pitchFamily="18" charset="0"/>
                    <a:cs typeface="Times New Roman" pitchFamily="18" charset="0"/>
                    <a:sym typeface="Wingdings" pitchFamily="2" charset="2"/>
                  </a:rPr>
                  <a:t>y</a:t>
                </a:r>
              </a:p>
            </p:txBody>
          </p:sp>
          <p:sp>
            <p:nvSpPr>
              <p:cNvPr id="1122397" name="Rectangle 93"/>
              <p:cNvSpPr>
                <a:spLocks noChangeArrowheads="1"/>
              </p:cNvSpPr>
              <p:nvPr/>
            </p:nvSpPr>
            <p:spPr bwMode="auto">
              <a:xfrm>
                <a:off x="1574" y="3071"/>
                <a:ext cx="214" cy="315"/>
              </a:xfrm>
              <a:prstGeom prst="rect">
                <a:avLst/>
              </a:prstGeom>
              <a:noFill/>
              <a:ln w="9525">
                <a:noFill/>
                <a:miter lim="800000"/>
                <a:headEnd/>
                <a:tailEnd/>
              </a:ln>
              <a:effectLst/>
            </p:spPr>
            <p:txBody>
              <a:bodyPr wrap="none">
                <a:spAutoFit/>
              </a:bodyPr>
              <a:lstStyle/>
              <a:p>
                <a:pPr algn="ctr">
                  <a:defRPr/>
                </a:pPr>
                <a:r>
                  <a:rPr kumimoji="1" lang="en-US" altLang="zh-CN" sz="2000" i="1">
                    <a:solidFill>
                      <a:srgbClr val="000000"/>
                    </a:solidFill>
                    <a:latin typeface="Times New Roman" pitchFamily="18" charset="0"/>
                    <a:cs typeface="Times New Roman" pitchFamily="18" charset="0"/>
                    <a:sym typeface="Wingdings" pitchFamily="2" charset="2"/>
                  </a:rPr>
                  <a:t>x</a:t>
                </a:r>
              </a:p>
            </p:txBody>
          </p:sp>
        </p:grpSp>
        <p:sp>
          <p:nvSpPr>
            <p:cNvPr id="1122398" name="Rectangle 94"/>
            <p:cNvSpPr>
              <a:spLocks noChangeArrowheads="1"/>
            </p:cNvSpPr>
            <p:nvPr/>
          </p:nvSpPr>
          <p:spPr bwMode="auto">
            <a:xfrm>
              <a:off x="1415" y="225"/>
              <a:ext cx="374" cy="315"/>
            </a:xfrm>
            <a:prstGeom prst="rect">
              <a:avLst/>
            </a:prstGeom>
            <a:noFill/>
            <a:ln w="9525">
              <a:noFill/>
              <a:miter lim="800000"/>
              <a:headEnd/>
              <a:tailEnd/>
            </a:ln>
            <a:effectLst/>
          </p:spPr>
          <p:txBody>
            <a:bodyPr wrap="none">
              <a:spAutoFit/>
            </a:bodyPr>
            <a:lstStyle/>
            <a:p>
              <a:pPr algn="ctr">
                <a:defRPr/>
              </a:pPr>
              <a:r>
                <a:rPr kumimoji="1" lang="en-US" altLang="zh-CN" sz="2000" dirty="0">
                  <a:solidFill>
                    <a:srgbClr val="000000"/>
                  </a:solidFill>
                  <a:latin typeface="Times New Roman" pitchFamily="18" charset="0"/>
                  <a:cs typeface="Times New Roman" pitchFamily="18" charset="0"/>
                  <a:sym typeface="Wingdings" pitchFamily="2" charset="2"/>
                </a:rPr>
                <a:t>15º</a:t>
              </a:r>
            </a:p>
          </p:txBody>
        </p:sp>
        <p:grpSp>
          <p:nvGrpSpPr>
            <p:cNvPr id="57355" name="Group 95"/>
            <p:cNvGrpSpPr>
              <a:grpSpLocks/>
            </p:cNvGrpSpPr>
            <p:nvPr/>
          </p:nvGrpSpPr>
          <p:grpSpPr bwMode="auto">
            <a:xfrm>
              <a:off x="564" y="288"/>
              <a:ext cx="1513" cy="1920"/>
              <a:chOff x="564" y="288"/>
              <a:chExt cx="1513" cy="1920"/>
            </a:xfrm>
          </p:grpSpPr>
          <p:sp>
            <p:nvSpPr>
              <p:cNvPr id="57356" name="Line 96"/>
              <p:cNvSpPr>
                <a:spLocks noChangeShapeType="1"/>
              </p:cNvSpPr>
              <p:nvPr/>
            </p:nvSpPr>
            <p:spPr bwMode="auto">
              <a:xfrm flipV="1">
                <a:off x="1296" y="432"/>
                <a:ext cx="0" cy="163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7" name="Line 97"/>
              <p:cNvSpPr>
                <a:spLocks noChangeShapeType="1"/>
              </p:cNvSpPr>
              <p:nvPr/>
            </p:nvSpPr>
            <p:spPr bwMode="auto">
              <a:xfrm>
                <a:off x="624" y="1344"/>
                <a:ext cx="1392"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8" name="Line 98"/>
              <p:cNvSpPr>
                <a:spLocks noChangeShapeType="1"/>
              </p:cNvSpPr>
              <p:nvPr/>
            </p:nvSpPr>
            <p:spPr bwMode="auto">
              <a:xfrm flipH="1">
                <a:off x="672" y="912"/>
                <a:ext cx="1200" cy="91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9" name="Line 99"/>
              <p:cNvSpPr>
                <a:spLocks noChangeShapeType="1"/>
              </p:cNvSpPr>
              <p:nvPr/>
            </p:nvSpPr>
            <p:spPr bwMode="auto">
              <a:xfrm>
                <a:off x="768" y="528"/>
                <a:ext cx="1008" cy="1632"/>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100"/>
              <p:cNvSpPr>
                <a:spLocks noChangeShapeType="1"/>
              </p:cNvSpPr>
              <p:nvPr/>
            </p:nvSpPr>
            <p:spPr bwMode="auto">
              <a:xfrm flipH="1">
                <a:off x="672" y="624"/>
                <a:ext cx="1104" cy="1584"/>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1" name="Line 101"/>
              <p:cNvSpPr>
                <a:spLocks noChangeShapeType="1"/>
              </p:cNvSpPr>
              <p:nvPr/>
            </p:nvSpPr>
            <p:spPr bwMode="auto">
              <a:xfrm>
                <a:off x="1056" y="528"/>
                <a:ext cx="480" cy="168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2" name="Line 102"/>
              <p:cNvSpPr>
                <a:spLocks noChangeShapeType="1"/>
              </p:cNvSpPr>
              <p:nvPr/>
            </p:nvSpPr>
            <p:spPr bwMode="auto">
              <a:xfrm flipH="1">
                <a:off x="1008" y="480"/>
                <a:ext cx="576" cy="1728"/>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3" name="Oval 103"/>
              <p:cNvSpPr>
                <a:spLocks noChangeArrowheads="1"/>
              </p:cNvSpPr>
              <p:nvPr/>
            </p:nvSpPr>
            <p:spPr bwMode="auto">
              <a:xfrm>
                <a:off x="1104" y="624"/>
                <a:ext cx="384" cy="144"/>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57364" name="Oval 104"/>
              <p:cNvSpPr>
                <a:spLocks noChangeArrowheads="1"/>
              </p:cNvSpPr>
              <p:nvPr/>
            </p:nvSpPr>
            <p:spPr bwMode="auto">
              <a:xfrm>
                <a:off x="1008" y="816"/>
                <a:ext cx="576" cy="144"/>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22409" name="Rectangle 105"/>
              <p:cNvSpPr>
                <a:spLocks noChangeArrowheads="1"/>
              </p:cNvSpPr>
              <p:nvPr/>
            </p:nvSpPr>
            <p:spPr bwMode="auto">
              <a:xfrm>
                <a:off x="1703" y="321"/>
                <a:ext cx="374" cy="315"/>
              </a:xfrm>
              <a:prstGeom prst="rect">
                <a:avLst/>
              </a:prstGeom>
              <a:noFill/>
              <a:ln w="9525">
                <a:noFill/>
                <a:miter lim="800000"/>
                <a:headEnd/>
                <a:tailEnd/>
              </a:ln>
              <a:effectLst/>
            </p:spPr>
            <p:txBody>
              <a:bodyPr wrap="none">
                <a:spAutoFit/>
              </a:bodyPr>
              <a:lstStyle/>
              <a:p>
                <a:pPr algn="ctr">
                  <a:defRPr/>
                </a:pPr>
                <a:r>
                  <a:rPr kumimoji="1" lang="en-US" altLang="zh-CN" sz="2000" dirty="0">
                    <a:solidFill>
                      <a:srgbClr val="000000"/>
                    </a:solidFill>
                    <a:latin typeface="Times New Roman" pitchFamily="18" charset="0"/>
                    <a:cs typeface="Times New Roman" pitchFamily="18" charset="0"/>
                    <a:sym typeface="Wingdings" pitchFamily="2" charset="2"/>
                  </a:rPr>
                  <a:t>30º</a:t>
                </a:r>
              </a:p>
            </p:txBody>
          </p:sp>
          <p:sp>
            <p:nvSpPr>
              <p:cNvPr id="1122410" name="Rectangle 106"/>
              <p:cNvSpPr>
                <a:spLocks noChangeArrowheads="1"/>
              </p:cNvSpPr>
              <p:nvPr/>
            </p:nvSpPr>
            <p:spPr bwMode="auto">
              <a:xfrm>
                <a:off x="1044" y="288"/>
                <a:ext cx="203" cy="313"/>
              </a:xfrm>
              <a:prstGeom prst="rect">
                <a:avLst/>
              </a:prstGeom>
              <a:noFill/>
              <a:ln w="9525">
                <a:noFill/>
                <a:miter lim="800000"/>
                <a:headEnd/>
                <a:tailEnd/>
              </a:ln>
              <a:effectLst/>
            </p:spPr>
            <p:txBody>
              <a:bodyPr wrap="none">
                <a:spAutoFit/>
              </a:bodyPr>
              <a:lstStyle/>
              <a:p>
                <a:pPr algn="ctr">
                  <a:defRPr/>
                </a:pPr>
                <a:r>
                  <a:rPr kumimoji="1" lang="en-US" altLang="zh-CN" sz="2000" i="1">
                    <a:solidFill>
                      <a:srgbClr val="000000"/>
                    </a:solidFill>
                    <a:latin typeface="Times New Roman" pitchFamily="18" charset="0"/>
                    <a:cs typeface="Times New Roman" pitchFamily="18" charset="0"/>
                    <a:sym typeface="Wingdings" pitchFamily="2" charset="2"/>
                  </a:rPr>
                  <a:t>z</a:t>
                </a:r>
              </a:p>
            </p:txBody>
          </p:sp>
          <p:sp>
            <p:nvSpPr>
              <p:cNvPr id="1122411" name="Rectangle 107"/>
              <p:cNvSpPr>
                <a:spLocks noChangeArrowheads="1"/>
              </p:cNvSpPr>
              <p:nvPr/>
            </p:nvSpPr>
            <p:spPr bwMode="auto">
              <a:xfrm>
                <a:off x="564" y="1536"/>
                <a:ext cx="213" cy="315"/>
              </a:xfrm>
              <a:prstGeom prst="rect">
                <a:avLst/>
              </a:prstGeom>
              <a:noFill/>
              <a:ln w="9525">
                <a:noFill/>
                <a:miter lim="800000"/>
                <a:headEnd/>
                <a:tailEnd/>
              </a:ln>
              <a:effectLst/>
            </p:spPr>
            <p:txBody>
              <a:bodyPr wrap="none">
                <a:spAutoFit/>
              </a:bodyPr>
              <a:lstStyle/>
              <a:p>
                <a:pPr algn="ctr">
                  <a:defRPr/>
                </a:pPr>
                <a:r>
                  <a:rPr kumimoji="1" lang="en-US" altLang="zh-CN" sz="2000" i="1">
                    <a:solidFill>
                      <a:srgbClr val="000000"/>
                    </a:solidFill>
                    <a:latin typeface="Times New Roman" pitchFamily="18" charset="0"/>
                    <a:cs typeface="Times New Roman" pitchFamily="18" charset="0"/>
                    <a:sym typeface="Wingdings" pitchFamily="2" charset="2"/>
                  </a:rPr>
                  <a:t>y</a:t>
                </a:r>
              </a:p>
            </p:txBody>
          </p:sp>
          <p:sp>
            <p:nvSpPr>
              <p:cNvPr id="1122412" name="Rectangle 108"/>
              <p:cNvSpPr>
                <a:spLocks noChangeArrowheads="1"/>
              </p:cNvSpPr>
              <p:nvPr/>
            </p:nvSpPr>
            <p:spPr bwMode="auto">
              <a:xfrm>
                <a:off x="1728" y="1104"/>
                <a:ext cx="196" cy="313"/>
              </a:xfrm>
              <a:prstGeom prst="rect">
                <a:avLst/>
              </a:prstGeom>
              <a:noFill/>
              <a:ln w="9525">
                <a:noFill/>
                <a:miter lim="800000"/>
                <a:headEnd/>
                <a:tailEnd/>
              </a:ln>
              <a:effectLst/>
            </p:spPr>
            <p:txBody>
              <a:bodyPr>
                <a:spAutoFit/>
              </a:bodyPr>
              <a:lstStyle/>
              <a:p>
                <a:pPr algn="ctr">
                  <a:defRPr/>
                </a:pPr>
                <a:r>
                  <a:rPr kumimoji="1" lang="en-US" altLang="zh-CN" sz="2000" i="1">
                    <a:solidFill>
                      <a:srgbClr val="000000"/>
                    </a:solidFill>
                    <a:latin typeface="Times New Roman" pitchFamily="18" charset="0"/>
                    <a:cs typeface="Times New Roman" pitchFamily="18" charset="0"/>
                    <a:sym typeface="Wingdings" pitchFamily="2" charset="2"/>
                  </a:rPr>
                  <a:t>x</a:t>
                </a:r>
              </a:p>
            </p:txBody>
          </p:sp>
        </p:grpSp>
      </p:grpSp>
      <p:sp>
        <p:nvSpPr>
          <p:cNvPr id="57351" name="Rectangle 109"/>
          <p:cNvSpPr>
            <a:spLocks noGrp="1" noChangeArrowheads="1"/>
          </p:cNvSpPr>
          <p:nvPr>
            <p:ph type="title" idx="4294967295"/>
          </p:nvPr>
        </p:nvSpPr>
        <p:spPr>
          <a:xfrm>
            <a:off x="256381" y="315913"/>
            <a:ext cx="661987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110" name="矩形 109"/>
          <p:cNvSpPr/>
          <p:nvPr/>
        </p:nvSpPr>
        <p:spPr>
          <a:xfrm>
            <a:off x="323850" y="981075"/>
            <a:ext cx="2646363" cy="461963"/>
          </a:xfrm>
          <a:prstGeom prst="rect">
            <a:avLst/>
          </a:prstGeom>
        </p:spPr>
        <p:txBody>
          <a:bodyPr wrap="none">
            <a:spAutoFit/>
          </a:bodyPr>
          <a:lstStyle/>
          <a:p>
            <a:pPr eaLnBrk="0" hangingPunct="0">
              <a:defRPr/>
            </a:pPr>
            <a:r>
              <a:rPr lang="zh-CN" altLang="en-US" sz="2400" b="1" dirty="0">
                <a:solidFill>
                  <a:srgbClr val="FF0000"/>
                </a:solidFill>
                <a:latin typeface="黑体" pitchFamily="49" charset="-122"/>
                <a:ea typeface="华文仿宋" pitchFamily="2" charset="-122"/>
              </a:rPr>
              <a:t>波函数的角度部分</a:t>
            </a:r>
          </a:p>
        </p:txBody>
      </p: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1" name="Rectangle 3"/>
          <p:cNvSpPr>
            <a:spLocks noChangeArrowheads="1"/>
          </p:cNvSpPr>
          <p:nvPr/>
        </p:nvSpPr>
        <p:spPr bwMode="auto">
          <a:xfrm>
            <a:off x="3884613" y="3238500"/>
            <a:ext cx="1000125" cy="461963"/>
          </a:xfrm>
          <a:prstGeom prst="rect">
            <a:avLst/>
          </a:prstGeom>
          <a:noFill/>
          <a:ln w="9525">
            <a:noFill/>
            <a:miter lim="800000"/>
            <a:headEnd/>
            <a:tailEnd/>
          </a:ln>
          <a:effectLst/>
        </p:spPr>
        <p:txBody>
          <a:bodyPr wrap="none">
            <a:spAutoFit/>
          </a:bodyPr>
          <a:lstStyle/>
          <a:p>
            <a:pPr>
              <a:defRPr/>
            </a:pPr>
            <a:r>
              <a:rPr lang="en-US" altLang="zh-CN" sz="2400" b="1" i="1" dirty="0">
                <a:latin typeface="Times New Roman" pitchFamily="18" charset="0"/>
                <a:ea typeface="楷体_GB2312" pitchFamily="49" charset="-122"/>
              </a:rPr>
              <a:t>s </a:t>
            </a:r>
            <a:r>
              <a:rPr lang="zh-CN" altLang="en-US" sz="2400" b="1" dirty="0">
                <a:latin typeface="Times New Roman" pitchFamily="18" charset="0"/>
                <a:ea typeface="楷体_GB2312" pitchFamily="49" charset="-122"/>
              </a:rPr>
              <a:t>轨道</a:t>
            </a:r>
          </a:p>
        </p:txBody>
      </p:sp>
      <p:sp>
        <p:nvSpPr>
          <p:cNvPr id="1123332" name="Rectangle 4"/>
          <p:cNvSpPr>
            <a:spLocks noChangeArrowheads="1"/>
          </p:cNvSpPr>
          <p:nvPr/>
        </p:nvSpPr>
        <p:spPr bwMode="auto">
          <a:xfrm>
            <a:off x="5456238" y="1079500"/>
            <a:ext cx="303212" cy="457200"/>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z</a:t>
            </a:r>
          </a:p>
        </p:txBody>
      </p:sp>
      <p:sp>
        <p:nvSpPr>
          <p:cNvPr id="58372" name="Line 5"/>
          <p:cNvSpPr>
            <a:spLocks noChangeShapeType="1"/>
          </p:cNvSpPr>
          <p:nvPr/>
        </p:nvSpPr>
        <p:spPr bwMode="auto">
          <a:xfrm flipH="1" flipV="1">
            <a:off x="5638800" y="1517650"/>
            <a:ext cx="0" cy="18446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3334" name="Rectangle 6"/>
          <p:cNvSpPr>
            <a:spLocks noChangeArrowheads="1"/>
          </p:cNvSpPr>
          <p:nvPr/>
        </p:nvSpPr>
        <p:spPr bwMode="auto">
          <a:xfrm>
            <a:off x="4721225" y="2659063"/>
            <a:ext cx="319088" cy="457200"/>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y</a:t>
            </a:r>
          </a:p>
        </p:txBody>
      </p:sp>
      <p:sp>
        <p:nvSpPr>
          <p:cNvPr id="58374" name="Line 7"/>
          <p:cNvSpPr>
            <a:spLocks noChangeShapeType="1"/>
          </p:cNvSpPr>
          <p:nvPr/>
        </p:nvSpPr>
        <p:spPr bwMode="auto">
          <a:xfrm flipV="1">
            <a:off x="4905375" y="2484438"/>
            <a:ext cx="1468438"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3336" name="Rectangle 8"/>
          <p:cNvSpPr>
            <a:spLocks noChangeArrowheads="1"/>
          </p:cNvSpPr>
          <p:nvPr/>
        </p:nvSpPr>
        <p:spPr bwMode="auto">
          <a:xfrm>
            <a:off x="6373813" y="2133600"/>
            <a:ext cx="336550" cy="457200"/>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x</a:t>
            </a:r>
          </a:p>
        </p:txBody>
      </p:sp>
      <p:sp>
        <p:nvSpPr>
          <p:cNvPr id="58376" name="Oval 9"/>
          <p:cNvSpPr>
            <a:spLocks noChangeArrowheads="1"/>
          </p:cNvSpPr>
          <p:nvPr/>
        </p:nvSpPr>
        <p:spPr bwMode="auto">
          <a:xfrm>
            <a:off x="5087938" y="1957388"/>
            <a:ext cx="1009650" cy="965200"/>
          </a:xfrm>
          <a:prstGeom prst="ellipse">
            <a:avLst/>
          </a:prstGeom>
          <a:gradFill rotWithShape="0">
            <a:gsLst>
              <a:gs pos="0">
                <a:schemeClr val="tx1"/>
              </a:gs>
              <a:gs pos="100000">
                <a:srgbClr val="008000"/>
              </a:gs>
            </a:gsLst>
            <a:path path="shape">
              <a:fillToRect l="50000" t="50000" r="50000" b="50000"/>
            </a:path>
          </a:gradFill>
          <a:ln w="2857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23338" name="Rectangle 10"/>
          <p:cNvSpPr>
            <a:spLocks noChangeArrowheads="1"/>
          </p:cNvSpPr>
          <p:nvPr/>
        </p:nvSpPr>
        <p:spPr bwMode="auto">
          <a:xfrm>
            <a:off x="5364163" y="2133600"/>
            <a:ext cx="458787" cy="457200"/>
          </a:xfrm>
          <a:prstGeom prst="rect">
            <a:avLst/>
          </a:prstGeom>
          <a:noFill/>
          <a:ln w="9525">
            <a:noFill/>
            <a:miter lim="800000"/>
            <a:headEnd/>
            <a:tailEnd/>
          </a:ln>
          <a:effectLst/>
        </p:spPr>
        <p:txBody>
          <a:bodyPr>
            <a:spAutoFit/>
          </a:bodyPr>
          <a:lstStyle/>
          <a:p>
            <a:pPr>
              <a:defRPr/>
            </a:pPr>
            <a:r>
              <a:rPr kumimoji="1" lang="en-US" altLang="zh-CN" sz="2400" b="1" i="1">
                <a:solidFill>
                  <a:srgbClr val="0000FF"/>
                </a:solidFill>
                <a:latin typeface="Times New Roman" pitchFamily="18" charset="0"/>
                <a:ea typeface="楷体_GB2312" pitchFamily="49" charset="-122"/>
              </a:rPr>
              <a:t>+</a:t>
            </a:r>
          </a:p>
        </p:txBody>
      </p:sp>
      <p:sp>
        <p:nvSpPr>
          <p:cNvPr id="58378" name="Line 11"/>
          <p:cNvSpPr>
            <a:spLocks noChangeShapeType="1"/>
          </p:cNvSpPr>
          <p:nvPr/>
        </p:nvSpPr>
        <p:spPr bwMode="auto">
          <a:xfrm flipH="1">
            <a:off x="4995863" y="2571750"/>
            <a:ext cx="550862" cy="5270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379" name="Line 12"/>
          <p:cNvSpPr>
            <a:spLocks noChangeShapeType="1"/>
          </p:cNvSpPr>
          <p:nvPr/>
        </p:nvSpPr>
        <p:spPr bwMode="auto">
          <a:xfrm flipV="1">
            <a:off x="6007100" y="1781175"/>
            <a:ext cx="366713" cy="352425"/>
          </a:xfrm>
          <a:prstGeom prst="line">
            <a:avLst/>
          </a:prstGeom>
          <a:noFill/>
          <a:ln w="2857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8380" name="Group 13"/>
          <p:cNvGrpSpPr>
            <a:grpSpLocks/>
          </p:cNvGrpSpPr>
          <p:nvPr/>
        </p:nvGrpSpPr>
        <p:grpSpPr bwMode="auto">
          <a:xfrm>
            <a:off x="2206625" y="1155700"/>
            <a:ext cx="2438400" cy="2362200"/>
            <a:chOff x="2400" y="2352"/>
            <a:chExt cx="1657" cy="1680"/>
          </a:xfrm>
        </p:grpSpPr>
        <p:sp>
          <p:nvSpPr>
            <p:cNvPr id="58420" name="Line 14"/>
            <p:cNvSpPr>
              <a:spLocks noChangeShapeType="1"/>
            </p:cNvSpPr>
            <p:nvPr/>
          </p:nvSpPr>
          <p:spPr bwMode="auto">
            <a:xfrm flipV="1">
              <a:off x="3171" y="2642"/>
              <a:ext cx="0" cy="139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21" name="Line 15"/>
            <p:cNvSpPr>
              <a:spLocks noChangeShapeType="1"/>
            </p:cNvSpPr>
            <p:nvPr/>
          </p:nvSpPr>
          <p:spPr bwMode="auto">
            <a:xfrm>
              <a:off x="2400" y="3312"/>
              <a:ext cx="14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3344" name="Text Box 16"/>
            <p:cNvSpPr txBox="1">
              <a:spLocks noChangeArrowheads="1"/>
            </p:cNvSpPr>
            <p:nvPr/>
          </p:nvSpPr>
          <p:spPr bwMode="auto">
            <a:xfrm>
              <a:off x="3088" y="2352"/>
              <a:ext cx="222" cy="328"/>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a:solidFill>
                    <a:srgbClr val="000000"/>
                  </a:solidFill>
                  <a:latin typeface="Times New Roman" pitchFamily="18" charset="0"/>
                </a:rPr>
                <a:t>z</a:t>
              </a:r>
            </a:p>
          </p:txBody>
        </p:sp>
        <p:sp>
          <p:nvSpPr>
            <p:cNvPr id="1123345" name="Text Box 17"/>
            <p:cNvSpPr txBox="1">
              <a:spLocks noChangeArrowheads="1"/>
            </p:cNvSpPr>
            <p:nvPr/>
          </p:nvSpPr>
          <p:spPr bwMode="auto">
            <a:xfrm>
              <a:off x="3840" y="3120"/>
              <a:ext cx="217" cy="328"/>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a:solidFill>
                    <a:srgbClr val="000000"/>
                  </a:solidFill>
                  <a:latin typeface="Times New Roman" pitchFamily="18" charset="0"/>
                </a:rPr>
                <a:t>x</a:t>
              </a:r>
            </a:p>
          </p:txBody>
        </p:sp>
        <p:sp>
          <p:nvSpPr>
            <p:cNvPr id="1123346" name="Text Box 18"/>
            <p:cNvSpPr txBox="1">
              <a:spLocks noChangeArrowheads="1"/>
            </p:cNvSpPr>
            <p:nvPr/>
          </p:nvSpPr>
          <p:spPr bwMode="auto">
            <a:xfrm>
              <a:off x="2925" y="2931"/>
              <a:ext cx="193" cy="328"/>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a:solidFill>
                    <a:srgbClr val="000000"/>
                  </a:solidFill>
                  <a:latin typeface="Times New Roman" pitchFamily="18" charset="0"/>
                </a:rPr>
                <a:t>+</a:t>
              </a:r>
            </a:p>
          </p:txBody>
        </p:sp>
        <p:sp>
          <p:nvSpPr>
            <p:cNvPr id="58425" name="Oval 19"/>
            <p:cNvSpPr>
              <a:spLocks noChangeArrowheads="1"/>
            </p:cNvSpPr>
            <p:nvPr/>
          </p:nvSpPr>
          <p:spPr bwMode="auto">
            <a:xfrm>
              <a:off x="2762" y="2873"/>
              <a:ext cx="819" cy="811"/>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pSp>
      <p:grpSp>
        <p:nvGrpSpPr>
          <p:cNvPr id="58381" name="Group 20"/>
          <p:cNvGrpSpPr>
            <a:grpSpLocks/>
          </p:cNvGrpSpPr>
          <p:nvPr/>
        </p:nvGrpSpPr>
        <p:grpSpPr bwMode="auto">
          <a:xfrm>
            <a:off x="981075" y="3573463"/>
            <a:ext cx="1555750" cy="2971800"/>
            <a:chOff x="1632" y="2208"/>
            <a:chExt cx="980" cy="1872"/>
          </a:xfrm>
        </p:grpSpPr>
        <p:sp>
          <p:nvSpPr>
            <p:cNvPr id="1123349" name="Rectangle 21"/>
            <p:cNvSpPr>
              <a:spLocks noChangeArrowheads="1"/>
            </p:cNvSpPr>
            <p:nvPr/>
          </p:nvSpPr>
          <p:spPr bwMode="auto">
            <a:xfrm>
              <a:off x="1872" y="3792"/>
              <a:ext cx="720" cy="288"/>
            </a:xfrm>
            <a:prstGeom prst="rect">
              <a:avLst/>
            </a:prstGeom>
            <a:noFill/>
            <a:ln w="9525">
              <a:noFill/>
              <a:miter lim="800000"/>
              <a:headEnd/>
              <a:tailEnd/>
            </a:ln>
            <a:effectLst/>
          </p:spPr>
          <p:txBody>
            <a:bodyPr>
              <a:spAutoFit/>
            </a:bodyPr>
            <a:lstStyle/>
            <a:p>
              <a:pPr>
                <a:spcBef>
                  <a:spcPct val="50000"/>
                </a:spcBef>
                <a:buClr>
                  <a:schemeClr val="hlink"/>
                </a:buClr>
                <a:buSzPct val="65000"/>
                <a:buFont typeface="Wingdings" pitchFamily="2" charset="2"/>
                <a:buNone/>
                <a:defRPr/>
              </a:pPr>
              <a:r>
                <a:rPr lang="en-US" altLang="zh-CN" sz="2400" b="1" i="1" dirty="0" err="1">
                  <a:latin typeface="Times New Roman" pitchFamily="18" charset="0"/>
                  <a:ea typeface="楷体_GB2312" pitchFamily="49" charset="-122"/>
                </a:rPr>
                <a:t>p</a:t>
              </a:r>
              <a:r>
                <a:rPr lang="en-US" altLang="zh-CN" sz="2400" b="1" i="1" baseline="-25000" dirty="0" err="1">
                  <a:latin typeface="Times New Roman" pitchFamily="18" charset="0"/>
                  <a:ea typeface="楷体_GB2312" pitchFamily="49" charset="-122"/>
                </a:rPr>
                <a:t>z</a:t>
              </a:r>
              <a:r>
                <a:rPr lang="zh-CN" altLang="en-US" sz="2400" b="1" dirty="0">
                  <a:latin typeface="Times New Roman" pitchFamily="18" charset="0"/>
                  <a:ea typeface="楷体_GB2312" pitchFamily="49" charset="-122"/>
                </a:rPr>
                <a:t>轨道</a:t>
              </a:r>
            </a:p>
          </p:txBody>
        </p:sp>
        <p:sp>
          <p:nvSpPr>
            <p:cNvPr id="58410" name="Line 22"/>
            <p:cNvSpPr>
              <a:spLocks noChangeShapeType="1"/>
            </p:cNvSpPr>
            <p:nvPr/>
          </p:nvSpPr>
          <p:spPr bwMode="auto">
            <a:xfrm flipH="1" flipV="1">
              <a:off x="2160" y="2352"/>
              <a:ext cx="0" cy="14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411" name="Line 23"/>
            <p:cNvSpPr>
              <a:spLocks noChangeShapeType="1"/>
            </p:cNvSpPr>
            <p:nvPr/>
          </p:nvSpPr>
          <p:spPr bwMode="auto">
            <a:xfrm flipH="1">
              <a:off x="1680" y="2736"/>
              <a:ext cx="816" cy="864"/>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3352" name="Rectangle 24"/>
            <p:cNvSpPr>
              <a:spLocks noChangeArrowheads="1"/>
            </p:cNvSpPr>
            <p:nvPr/>
          </p:nvSpPr>
          <p:spPr bwMode="auto">
            <a:xfrm>
              <a:off x="1632" y="3216"/>
              <a:ext cx="201" cy="288"/>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y</a:t>
              </a:r>
            </a:p>
          </p:txBody>
        </p:sp>
        <p:sp>
          <p:nvSpPr>
            <p:cNvPr id="58413" name="Oval 25"/>
            <p:cNvSpPr>
              <a:spLocks noChangeArrowheads="1"/>
            </p:cNvSpPr>
            <p:nvPr/>
          </p:nvSpPr>
          <p:spPr bwMode="auto">
            <a:xfrm>
              <a:off x="1872" y="3120"/>
              <a:ext cx="528" cy="528"/>
            </a:xfrm>
            <a:prstGeom prst="ellipse">
              <a:avLst/>
            </a:prstGeom>
            <a:gradFill rotWithShape="0">
              <a:gsLst>
                <a:gs pos="0">
                  <a:srgbClr val="FFFFFF"/>
                </a:gs>
                <a:gs pos="100000">
                  <a:srgbClr val="008000"/>
                </a:gs>
              </a:gsLst>
              <a:path path="shape">
                <a:fillToRect l="50000" t="50000" r="50000" b="50000"/>
              </a:path>
            </a:gradFill>
            <a:ln w="2857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23354" name="Rectangle 26"/>
            <p:cNvSpPr>
              <a:spLocks noChangeArrowheads="1"/>
            </p:cNvSpPr>
            <p:nvPr/>
          </p:nvSpPr>
          <p:spPr bwMode="auto">
            <a:xfrm>
              <a:off x="1920" y="2208"/>
              <a:ext cx="191" cy="288"/>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z</a:t>
              </a:r>
            </a:p>
          </p:txBody>
        </p:sp>
        <p:sp>
          <p:nvSpPr>
            <p:cNvPr id="58415" name="Line 27"/>
            <p:cNvSpPr>
              <a:spLocks noChangeShapeType="1"/>
            </p:cNvSpPr>
            <p:nvPr/>
          </p:nvSpPr>
          <p:spPr bwMode="auto">
            <a:xfrm flipV="1">
              <a:off x="1680" y="3120"/>
              <a:ext cx="86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3356" name="Rectangle 28"/>
            <p:cNvSpPr>
              <a:spLocks noChangeArrowheads="1"/>
            </p:cNvSpPr>
            <p:nvPr/>
          </p:nvSpPr>
          <p:spPr bwMode="auto">
            <a:xfrm>
              <a:off x="2400" y="2832"/>
              <a:ext cx="212" cy="288"/>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x</a:t>
              </a:r>
            </a:p>
          </p:txBody>
        </p:sp>
        <p:sp>
          <p:nvSpPr>
            <p:cNvPr id="58417" name="Oval 29"/>
            <p:cNvSpPr>
              <a:spLocks noChangeArrowheads="1"/>
            </p:cNvSpPr>
            <p:nvPr/>
          </p:nvSpPr>
          <p:spPr bwMode="auto">
            <a:xfrm>
              <a:off x="1872" y="2592"/>
              <a:ext cx="528" cy="528"/>
            </a:xfrm>
            <a:prstGeom prst="ellipse">
              <a:avLst/>
            </a:prstGeom>
            <a:gradFill rotWithShape="0">
              <a:gsLst>
                <a:gs pos="0">
                  <a:schemeClr val="tx1"/>
                </a:gs>
                <a:gs pos="100000">
                  <a:srgbClr val="008000"/>
                </a:gs>
              </a:gsLst>
              <a:path path="shape">
                <a:fillToRect l="50000" t="50000" r="50000" b="50000"/>
              </a:path>
            </a:gradFill>
            <a:ln w="2857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23358" name="Rectangle 30"/>
            <p:cNvSpPr>
              <a:spLocks noChangeArrowheads="1"/>
            </p:cNvSpPr>
            <p:nvPr/>
          </p:nvSpPr>
          <p:spPr bwMode="auto">
            <a:xfrm>
              <a:off x="2064" y="3216"/>
              <a:ext cx="180" cy="288"/>
            </a:xfrm>
            <a:prstGeom prst="rect">
              <a:avLst/>
            </a:prstGeom>
            <a:noFill/>
            <a:ln w="9525">
              <a:noFill/>
              <a:miter lim="800000"/>
              <a:headEnd/>
              <a:tailEnd/>
            </a:ln>
            <a:effectLst/>
          </p:spPr>
          <p:txBody>
            <a:bodyPr>
              <a:spAutoFit/>
            </a:bodyPr>
            <a:lstStyle/>
            <a:p>
              <a:pPr>
                <a:defRPr/>
              </a:pPr>
              <a:r>
                <a:rPr kumimoji="1" lang="en-US" altLang="zh-CN" sz="2400" b="1" i="1">
                  <a:latin typeface="Times New Roman" pitchFamily="18" charset="0"/>
                  <a:ea typeface="楷体_GB2312" pitchFamily="49" charset="-122"/>
                </a:rPr>
                <a:t>-</a:t>
              </a:r>
            </a:p>
          </p:txBody>
        </p:sp>
        <p:sp>
          <p:nvSpPr>
            <p:cNvPr id="1123359" name="Rectangle 31"/>
            <p:cNvSpPr>
              <a:spLocks noChangeArrowheads="1"/>
            </p:cNvSpPr>
            <p:nvPr/>
          </p:nvSpPr>
          <p:spPr bwMode="auto">
            <a:xfrm>
              <a:off x="2016" y="2688"/>
              <a:ext cx="240" cy="288"/>
            </a:xfrm>
            <a:prstGeom prst="rect">
              <a:avLst/>
            </a:prstGeom>
            <a:noFill/>
            <a:ln w="9525">
              <a:noFill/>
              <a:miter lim="800000"/>
              <a:headEnd/>
              <a:tailEnd/>
            </a:ln>
            <a:effectLst/>
          </p:spPr>
          <p:txBody>
            <a:bodyPr>
              <a:spAutoFit/>
            </a:bodyPr>
            <a:lstStyle/>
            <a:p>
              <a:pPr>
                <a:defRPr/>
              </a:pPr>
              <a:r>
                <a:rPr kumimoji="1" lang="en-US" altLang="zh-CN" sz="2400" b="1" i="1">
                  <a:latin typeface="Times New Roman" pitchFamily="18" charset="0"/>
                  <a:ea typeface="楷体_GB2312" pitchFamily="49" charset="-122"/>
                </a:rPr>
                <a:t>+</a:t>
              </a:r>
            </a:p>
          </p:txBody>
        </p:sp>
      </p:grpSp>
      <p:grpSp>
        <p:nvGrpSpPr>
          <p:cNvPr id="58382" name="Group 32"/>
          <p:cNvGrpSpPr>
            <a:grpSpLocks/>
          </p:cNvGrpSpPr>
          <p:nvPr/>
        </p:nvGrpSpPr>
        <p:grpSpPr bwMode="auto">
          <a:xfrm>
            <a:off x="3419475" y="3573463"/>
            <a:ext cx="2420938" cy="2971800"/>
            <a:chOff x="2784" y="2208"/>
            <a:chExt cx="1450" cy="1872"/>
          </a:xfrm>
        </p:grpSpPr>
        <p:sp>
          <p:nvSpPr>
            <p:cNvPr id="58398" name="Line 33"/>
            <p:cNvSpPr>
              <a:spLocks noChangeShapeType="1"/>
            </p:cNvSpPr>
            <p:nvPr/>
          </p:nvSpPr>
          <p:spPr bwMode="auto">
            <a:xfrm flipH="1" flipV="1">
              <a:off x="3456" y="2352"/>
              <a:ext cx="1" cy="14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399" name="Line 34"/>
            <p:cNvSpPr>
              <a:spLocks noChangeShapeType="1"/>
            </p:cNvSpPr>
            <p:nvPr/>
          </p:nvSpPr>
          <p:spPr bwMode="auto">
            <a:xfrm flipH="1">
              <a:off x="2976" y="2736"/>
              <a:ext cx="816"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3363" name="Rectangle 35"/>
            <p:cNvSpPr>
              <a:spLocks noChangeArrowheads="1"/>
            </p:cNvSpPr>
            <p:nvPr/>
          </p:nvSpPr>
          <p:spPr bwMode="auto">
            <a:xfrm>
              <a:off x="2928" y="3216"/>
              <a:ext cx="191" cy="288"/>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y</a:t>
              </a:r>
            </a:p>
          </p:txBody>
        </p:sp>
        <p:sp>
          <p:nvSpPr>
            <p:cNvPr id="1123364" name="Rectangle 36"/>
            <p:cNvSpPr>
              <a:spLocks noChangeArrowheads="1"/>
            </p:cNvSpPr>
            <p:nvPr/>
          </p:nvSpPr>
          <p:spPr bwMode="auto">
            <a:xfrm>
              <a:off x="3216" y="2208"/>
              <a:ext cx="184" cy="288"/>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z</a:t>
              </a:r>
            </a:p>
          </p:txBody>
        </p:sp>
        <p:sp>
          <p:nvSpPr>
            <p:cNvPr id="58402" name="Line 37"/>
            <p:cNvSpPr>
              <a:spLocks noChangeShapeType="1"/>
            </p:cNvSpPr>
            <p:nvPr/>
          </p:nvSpPr>
          <p:spPr bwMode="auto">
            <a:xfrm flipV="1">
              <a:off x="2784" y="3120"/>
              <a:ext cx="12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3366" name="Rectangle 38"/>
            <p:cNvSpPr>
              <a:spLocks noChangeArrowheads="1"/>
            </p:cNvSpPr>
            <p:nvPr/>
          </p:nvSpPr>
          <p:spPr bwMode="auto">
            <a:xfrm>
              <a:off x="4032" y="2832"/>
              <a:ext cx="202" cy="288"/>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x</a:t>
              </a:r>
            </a:p>
          </p:txBody>
        </p:sp>
        <p:sp>
          <p:nvSpPr>
            <p:cNvPr id="58404" name="Oval 39"/>
            <p:cNvSpPr>
              <a:spLocks noChangeArrowheads="1"/>
            </p:cNvSpPr>
            <p:nvPr/>
          </p:nvSpPr>
          <p:spPr bwMode="auto">
            <a:xfrm>
              <a:off x="2928" y="2832"/>
              <a:ext cx="528" cy="528"/>
            </a:xfrm>
            <a:prstGeom prst="ellipse">
              <a:avLst/>
            </a:prstGeom>
            <a:gradFill rotWithShape="0">
              <a:gsLst>
                <a:gs pos="0">
                  <a:schemeClr val="tx1"/>
                </a:gs>
                <a:gs pos="100000">
                  <a:srgbClr val="008000"/>
                </a:gs>
              </a:gsLst>
              <a:path path="shape">
                <a:fillToRect l="50000" t="50000" r="50000" b="50000"/>
              </a:path>
            </a:gradFill>
            <a:ln w="2857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23368" name="Rectangle 40"/>
            <p:cNvSpPr>
              <a:spLocks noChangeArrowheads="1"/>
            </p:cNvSpPr>
            <p:nvPr/>
          </p:nvSpPr>
          <p:spPr bwMode="auto">
            <a:xfrm>
              <a:off x="3120" y="2928"/>
              <a:ext cx="184" cy="288"/>
            </a:xfrm>
            <a:prstGeom prst="rect">
              <a:avLst/>
            </a:prstGeom>
            <a:noFill/>
            <a:ln w="9525">
              <a:noFill/>
              <a:miter lim="800000"/>
              <a:headEnd/>
              <a:tailEnd/>
            </a:ln>
            <a:effectLst/>
          </p:spPr>
          <p:txBody>
            <a:bodyPr>
              <a:spAutoFit/>
            </a:bodyPr>
            <a:lstStyle/>
            <a:p>
              <a:pPr>
                <a:defRPr/>
              </a:pPr>
              <a:r>
                <a:rPr kumimoji="1" lang="en-US" altLang="zh-CN" sz="2400" b="1" i="1">
                  <a:latin typeface="Times New Roman" pitchFamily="18" charset="0"/>
                  <a:ea typeface="楷体_GB2312" pitchFamily="49" charset="-122"/>
                </a:rPr>
                <a:t>-</a:t>
              </a:r>
            </a:p>
          </p:txBody>
        </p:sp>
        <p:sp>
          <p:nvSpPr>
            <p:cNvPr id="58406" name="Oval 41"/>
            <p:cNvSpPr>
              <a:spLocks noChangeArrowheads="1"/>
            </p:cNvSpPr>
            <p:nvPr/>
          </p:nvSpPr>
          <p:spPr bwMode="auto">
            <a:xfrm>
              <a:off x="3456" y="2832"/>
              <a:ext cx="528" cy="528"/>
            </a:xfrm>
            <a:prstGeom prst="ellipse">
              <a:avLst/>
            </a:prstGeom>
            <a:gradFill rotWithShape="0">
              <a:gsLst>
                <a:gs pos="0">
                  <a:srgbClr val="FFFFFF"/>
                </a:gs>
                <a:gs pos="100000">
                  <a:srgbClr val="008000"/>
                </a:gs>
              </a:gsLst>
              <a:path path="shape">
                <a:fillToRect l="50000" t="50000" r="50000" b="50000"/>
              </a:path>
            </a:gradFill>
            <a:ln w="2857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23370" name="Rectangle 42"/>
            <p:cNvSpPr>
              <a:spLocks noChangeArrowheads="1"/>
            </p:cNvSpPr>
            <p:nvPr/>
          </p:nvSpPr>
          <p:spPr bwMode="auto">
            <a:xfrm>
              <a:off x="3648" y="2928"/>
              <a:ext cx="240" cy="288"/>
            </a:xfrm>
            <a:prstGeom prst="rect">
              <a:avLst/>
            </a:prstGeom>
            <a:noFill/>
            <a:ln w="9525">
              <a:noFill/>
              <a:miter lim="800000"/>
              <a:headEnd/>
              <a:tailEnd/>
            </a:ln>
            <a:effectLst/>
          </p:spPr>
          <p:txBody>
            <a:bodyPr>
              <a:spAutoFit/>
            </a:bodyPr>
            <a:lstStyle/>
            <a:p>
              <a:pPr>
                <a:defRPr/>
              </a:pPr>
              <a:r>
                <a:rPr kumimoji="1" lang="en-US" altLang="zh-CN" sz="2400" b="1" i="1">
                  <a:latin typeface="Times New Roman" pitchFamily="18" charset="0"/>
                  <a:ea typeface="楷体_GB2312" pitchFamily="49" charset="-122"/>
                </a:rPr>
                <a:t>+</a:t>
              </a:r>
            </a:p>
          </p:txBody>
        </p:sp>
        <p:sp>
          <p:nvSpPr>
            <p:cNvPr id="1123371" name="Rectangle 43"/>
            <p:cNvSpPr>
              <a:spLocks noChangeArrowheads="1"/>
            </p:cNvSpPr>
            <p:nvPr/>
          </p:nvSpPr>
          <p:spPr bwMode="auto">
            <a:xfrm>
              <a:off x="3120" y="3792"/>
              <a:ext cx="725" cy="288"/>
            </a:xfrm>
            <a:prstGeom prst="rect">
              <a:avLst/>
            </a:prstGeom>
            <a:noFill/>
            <a:ln w="9525">
              <a:noFill/>
              <a:miter lim="800000"/>
              <a:headEnd/>
              <a:tailEnd/>
            </a:ln>
            <a:effectLst/>
          </p:spPr>
          <p:txBody>
            <a:bodyPr>
              <a:spAutoFit/>
            </a:bodyPr>
            <a:lstStyle/>
            <a:p>
              <a:pPr>
                <a:spcBef>
                  <a:spcPct val="50000"/>
                </a:spcBef>
                <a:buClr>
                  <a:schemeClr val="hlink"/>
                </a:buClr>
                <a:buSzPct val="65000"/>
                <a:buFont typeface="Wingdings" pitchFamily="2" charset="2"/>
                <a:buNone/>
                <a:defRPr/>
              </a:pPr>
              <a:r>
                <a:rPr lang="en-US" altLang="zh-CN" sz="2400" b="1" i="1" dirty="0">
                  <a:latin typeface="Times New Roman" pitchFamily="18" charset="0"/>
                  <a:ea typeface="楷体_GB2312" pitchFamily="49" charset="-122"/>
                </a:rPr>
                <a:t>p</a:t>
              </a:r>
              <a:r>
                <a:rPr lang="en-US" altLang="zh-CN" sz="2400" b="1" i="1" baseline="-25000" dirty="0">
                  <a:latin typeface="Times New Roman" pitchFamily="18" charset="0"/>
                  <a:ea typeface="楷体_GB2312" pitchFamily="49" charset="-122"/>
                </a:rPr>
                <a:t>x</a:t>
              </a:r>
              <a:r>
                <a:rPr lang="zh-CN" altLang="en-US" sz="2400" b="1" dirty="0">
                  <a:latin typeface="Times New Roman" pitchFamily="18" charset="0"/>
                  <a:ea typeface="楷体_GB2312" pitchFamily="49" charset="-122"/>
                </a:rPr>
                <a:t>轨道</a:t>
              </a:r>
            </a:p>
          </p:txBody>
        </p:sp>
      </p:grpSp>
      <p:grpSp>
        <p:nvGrpSpPr>
          <p:cNvPr id="58383" name="Group 44"/>
          <p:cNvGrpSpPr>
            <a:grpSpLocks/>
          </p:cNvGrpSpPr>
          <p:nvPr/>
        </p:nvGrpSpPr>
        <p:grpSpPr bwMode="auto">
          <a:xfrm>
            <a:off x="6238875" y="3573463"/>
            <a:ext cx="2120900" cy="2971800"/>
            <a:chOff x="4272" y="2208"/>
            <a:chExt cx="1336" cy="1872"/>
          </a:xfrm>
        </p:grpSpPr>
        <p:sp>
          <p:nvSpPr>
            <p:cNvPr id="58387" name="Line 45"/>
            <p:cNvSpPr>
              <a:spLocks noChangeShapeType="1"/>
            </p:cNvSpPr>
            <p:nvPr/>
          </p:nvSpPr>
          <p:spPr bwMode="auto">
            <a:xfrm flipH="1" flipV="1">
              <a:off x="4944" y="2352"/>
              <a:ext cx="1" cy="14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388" name="Line 46"/>
            <p:cNvSpPr>
              <a:spLocks noChangeShapeType="1"/>
            </p:cNvSpPr>
            <p:nvPr/>
          </p:nvSpPr>
          <p:spPr bwMode="auto">
            <a:xfrm flipH="1">
              <a:off x="4464" y="2640"/>
              <a:ext cx="932" cy="9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3375" name="Rectangle 47"/>
            <p:cNvSpPr>
              <a:spLocks noChangeArrowheads="1"/>
            </p:cNvSpPr>
            <p:nvPr/>
          </p:nvSpPr>
          <p:spPr bwMode="auto">
            <a:xfrm>
              <a:off x="4340" y="3264"/>
              <a:ext cx="201" cy="288"/>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y</a:t>
              </a:r>
            </a:p>
          </p:txBody>
        </p:sp>
        <p:sp>
          <p:nvSpPr>
            <p:cNvPr id="1123376" name="Rectangle 48"/>
            <p:cNvSpPr>
              <a:spLocks noChangeArrowheads="1"/>
            </p:cNvSpPr>
            <p:nvPr/>
          </p:nvSpPr>
          <p:spPr bwMode="auto">
            <a:xfrm>
              <a:off x="4704" y="2208"/>
              <a:ext cx="191" cy="288"/>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z</a:t>
              </a:r>
            </a:p>
          </p:txBody>
        </p:sp>
        <p:sp>
          <p:nvSpPr>
            <p:cNvPr id="58391" name="Line 49"/>
            <p:cNvSpPr>
              <a:spLocks noChangeShapeType="1"/>
            </p:cNvSpPr>
            <p:nvPr/>
          </p:nvSpPr>
          <p:spPr bwMode="auto">
            <a:xfrm flipV="1">
              <a:off x="4272" y="3120"/>
              <a:ext cx="12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23378" name="Rectangle 50"/>
            <p:cNvSpPr>
              <a:spLocks noChangeArrowheads="1"/>
            </p:cNvSpPr>
            <p:nvPr/>
          </p:nvSpPr>
          <p:spPr bwMode="auto">
            <a:xfrm>
              <a:off x="5396" y="2832"/>
              <a:ext cx="212" cy="288"/>
            </a:xfrm>
            <a:prstGeom prst="rect">
              <a:avLst/>
            </a:prstGeom>
            <a:noFill/>
            <a:ln w="9525">
              <a:noFill/>
              <a:miter lim="800000"/>
              <a:headEnd/>
              <a:tailEnd/>
            </a:ln>
            <a:effectLst/>
          </p:spPr>
          <p:txBody>
            <a:bodyPr wrap="none">
              <a:spAutoFit/>
            </a:bodyPr>
            <a:lstStyle/>
            <a:p>
              <a:pPr>
                <a:defRPr/>
              </a:pPr>
              <a:r>
                <a:rPr kumimoji="1" lang="en-US" altLang="zh-CN" sz="2400" b="1" i="1">
                  <a:latin typeface="Times New Roman" pitchFamily="18" charset="0"/>
                  <a:ea typeface="楷体_GB2312" pitchFamily="49" charset="-122"/>
                </a:rPr>
                <a:t>x</a:t>
              </a:r>
            </a:p>
          </p:txBody>
        </p:sp>
        <p:sp>
          <p:nvSpPr>
            <p:cNvPr id="58393" name="Oval 51"/>
            <p:cNvSpPr>
              <a:spLocks noChangeArrowheads="1"/>
            </p:cNvSpPr>
            <p:nvPr/>
          </p:nvSpPr>
          <p:spPr bwMode="auto">
            <a:xfrm rot="-2101128">
              <a:off x="4484" y="3072"/>
              <a:ext cx="528" cy="411"/>
            </a:xfrm>
            <a:prstGeom prst="ellipse">
              <a:avLst/>
            </a:prstGeom>
            <a:gradFill rotWithShape="0">
              <a:gsLst>
                <a:gs pos="0">
                  <a:schemeClr val="tx1"/>
                </a:gs>
                <a:gs pos="100000">
                  <a:srgbClr val="008000"/>
                </a:gs>
              </a:gsLst>
              <a:path path="shape">
                <a:fillToRect l="50000" t="50000" r="50000" b="50000"/>
              </a:path>
            </a:gradFill>
            <a:ln w="2857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23380" name="Rectangle 52"/>
            <p:cNvSpPr>
              <a:spLocks noChangeArrowheads="1"/>
            </p:cNvSpPr>
            <p:nvPr/>
          </p:nvSpPr>
          <p:spPr bwMode="auto">
            <a:xfrm>
              <a:off x="4580" y="3168"/>
              <a:ext cx="240" cy="288"/>
            </a:xfrm>
            <a:prstGeom prst="rect">
              <a:avLst/>
            </a:prstGeom>
            <a:noFill/>
            <a:ln w="9525">
              <a:noFill/>
              <a:miter lim="800000"/>
              <a:headEnd/>
              <a:tailEnd/>
            </a:ln>
            <a:effectLst/>
          </p:spPr>
          <p:txBody>
            <a:bodyPr>
              <a:spAutoFit/>
            </a:bodyPr>
            <a:lstStyle/>
            <a:p>
              <a:pPr>
                <a:defRPr/>
              </a:pPr>
              <a:r>
                <a:rPr kumimoji="1" lang="en-US" altLang="zh-CN" sz="2400" b="1" i="1">
                  <a:latin typeface="Times New Roman" pitchFamily="18" charset="0"/>
                  <a:ea typeface="楷体_GB2312" pitchFamily="49" charset="-122"/>
                </a:rPr>
                <a:t>+</a:t>
              </a:r>
            </a:p>
          </p:txBody>
        </p:sp>
        <p:sp>
          <p:nvSpPr>
            <p:cNvPr id="58395" name="Oval 53"/>
            <p:cNvSpPr>
              <a:spLocks noChangeArrowheads="1"/>
            </p:cNvSpPr>
            <p:nvPr/>
          </p:nvSpPr>
          <p:spPr bwMode="auto">
            <a:xfrm rot="-2336762">
              <a:off x="4868" y="2736"/>
              <a:ext cx="528" cy="411"/>
            </a:xfrm>
            <a:prstGeom prst="ellipse">
              <a:avLst/>
            </a:prstGeom>
            <a:gradFill rotWithShape="0">
              <a:gsLst>
                <a:gs pos="0">
                  <a:schemeClr val="tx1"/>
                </a:gs>
                <a:gs pos="100000">
                  <a:srgbClr val="008000"/>
                </a:gs>
              </a:gsLst>
              <a:path path="shape">
                <a:fillToRect l="50000" t="50000" r="50000" b="50000"/>
              </a:path>
            </a:gradFill>
            <a:ln w="28575">
              <a:solidFill>
                <a:srgbClr val="000000"/>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endParaRPr lang="zh-CN" altLang="en-US" b="0" i="1">
                <a:latin typeface="Tahoma" pitchFamily="34" charset="0"/>
                <a:ea typeface="宋体" pitchFamily="2" charset="-122"/>
              </a:endParaRPr>
            </a:p>
          </p:txBody>
        </p:sp>
        <p:sp>
          <p:nvSpPr>
            <p:cNvPr id="1123382" name="Rectangle 54"/>
            <p:cNvSpPr>
              <a:spLocks noChangeArrowheads="1"/>
            </p:cNvSpPr>
            <p:nvPr/>
          </p:nvSpPr>
          <p:spPr bwMode="auto">
            <a:xfrm>
              <a:off x="5060" y="2784"/>
              <a:ext cx="180" cy="288"/>
            </a:xfrm>
            <a:prstGeom prst="rect">
              <a:avLst/>
            </a:prstGeom>
            <a:noFill/>
            <a:ln w="9525">
              <a:noFill/>
              <a:miter lim="800000"/>
              <a:headEnd/>
              <a:tailEnd/>
            </a:ln>
            <a:effectLst/>
          </p:spPr>
          <p:txBody>
            <a:bodyPr>
              <a:spAutoFit/>
            </a:bodyPr>
            <a:lstStyle/>
            <a:p>
              <a:pPr>
                <a:defRPr/>
              </a:pPr>
              <a:r>
                <a:rPr kumimoji="1" lang="en-US" altLang="zh-CN" sz="2400" b="1" i="1">
                  <a:latin typeface="Times New Roman" pitchFamily="18" charset="0"/>
                  <a:ea typeface="楷体_GB2312" pitchFamily="49" charset="-122"/>
                </a:rPr>
                <a:t>-</a:t>
              </a:r>
            </a:p>
          </p:txBody>
        </p:sp>
        <p:sp>
          <p:nvSpPr>
            <p:cNvPr id="1123383" name="Rectangle 55"/>
            <p:cNvSpPr>
              <a:spLocks noChangeArrowheads="1"/>
            </p:cNvSpPr>
            <p:nvPr/>
          </p:nvSpPr>
          <p:spPr bwMode="auto">
            <a:xfrm>
              <a:off x="4608" y="3792"/>
              <a:ext cx="720" cy="288"/>
            </a:xfrm>
            <a:prstGeom prst="rect">
              <a:avLst/>
            </a:prstGeom>
            <a:noFill/>
            <a:ln w="9525">
              <a:noFill/>
              <a:miter lim="800000"/>
              <a:headEnd/>
              <a:tailEnd/>
            </a:ln>
            <a:effectLst/>
          </p:spPr>
          <p:txBody>
            <a:bodyPr>
              <a:spAutoFit/>
            </a:bodyPr>
            <a:lstStyle/>
            <a:p>
              <a:pPr>
                <a:spcBef>
                  <a:spcPct val="50000"/>
                </a:spcBef>
                <a:buClr>
                  <a:schemeClr val="hlink"/>
                </a:buClr>
                <a:buSzPct val="65000"/>
                <a:buFont typeface="Wingdings" pitchFamily="2" charset="2"/>
                <a:buNone/>
                <a:defRPr/>
              </a:pPr>
              <a:r>
                <a:rPr lang="en-US" altLang="zh-CN" sz="2400" b="1" i="1" dirty="0" err="1">
                  <a:latin typeface="Times New Roman" pitchFamily="18" charset="0"/>
                  <a:ea typeface="楷体_GB2312" pitchFamily="49" charset="-122"/>
                </a:rPr>
                <a:t>p</a:t>
              </a:r>
              <a:r>
                <a:rPr lang="en-US" altLang="zh-CN" sz="2400" b="1" i="1" baseline="-25000" dirty="0" err="1">
                  <a:latin typeface="Times New Roman" pitchFamily="18" charset="0"/>
                  <a:ea typeface="楷体_GB2312" pitchFamily="49" charset="-122"/>
                </a:rPr>
                <a:t>y</a:t>
              </a:r>
              <a:r>
                <a:rPr lang="zh-CN" altLang="en-US" sz="2400" b="1" dirty="0">
                  <a:latin typeface="Times New Roman" pitchFamily="18" charset="0"/>
                  <a:ea typeface="楷体_GB2312" pitchFamily="49" charset="-122"/>
                </a:rPr>
                <a:t>轨道</a:t>
              </a:r>
            </a:p>
          </p:txBody>
        </p:sp>
      </p:grpSp>
      <p:sp>
        <p:nvSpPr>
          <p:cNvPr id="58384" name="Rectangle 56"/>
          <p:cNvSpPr>
            <a:spLocks noChangeArrowheads="1"/>
          </p:cNvSpPr>
          <p:nvPr/>
        </p:nvSpPr>
        <p:spPr bwMode="auto">
          <a:xfrm>
            <a:off x="0" y="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buClr>
                <a:schemeClr val="hlink"/>
              </a:buClr>
              <a:buSzPct val="65000"/>
              <a:buFont typeface="Wingdings" pitchFamily="2" charset="2"/>
              <a:buNone/>
            </a:pPr>
            <a:endParaRPr kumimoji="1" lang="en-US" altLang="zh-CN" b="0">
              <a:solidFill>
                <a:srgbClr val="FFFF00"/>
              </a:solidFill>
              <a:latin typeface="黑体" pitchFamily="49" charset="-122"/>
              <a:ea typeface="黑体" pitchFamily="49" charset="-122"/>
            </a:endParaRPr>
          </a:p>
        </p:txBody>
      </p:sp>
      <p:sp>
        <p:nvSpPr>
          <p:cNvPr id="58385" name="Rectangle 57"/>
          <p:cNvSpPr>
            <a:spLocks noGrp="1" noChangeArrowheads="1"/>
          </p:cNvSpPr>
          <p:nvPr>
            <p:ph type="title" idx="4294967295"/>
          </p:nvPr>
        </p:nvSpPr>
        <p:spPr>
          <a:xfrm>
            <a:off x="251520" y="315913"/>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58" name="矩形 57"/>
          <p:cNvSpPr/>
          <p:nvPr/>
        </p:nvSpPr>
        <p:spPr>
          <a:xfrm>
            <a:off x="179388" y="950913"/>
            <a:ext cx="4652962" cy="461962"/>
          </a:xfrm>
          <a:prstGeom prst="rect">
            <a:avLst/>
          </a:prstGeom>
        </p:spPr>
        <p:txBody>
          <a:bodyPr wrap="none">
            <a:spAutoFit/>
          </a:bodyPr>
          <a:lstStyle/>
          <a:p>
            <a:pPr eaLnBrk="0" hangingPunct="0">
              <a:defRPr/>
            </a:pPr>
            <a:r>
              <a:rPr lang="zh-CN" altLang="en-US" sz="2400" b="1" dirty="0">
                <a:solidFill>
                  <a:srgbClr val="FF0000"/>
                </a:solidFill>
                <a:latin typeface="Times New Roman" panose="02020603050405020304" pitchFamily="18" charset="0"/>
                <a:ea typeface="华文仿宋" pitchFamily="2" charset="-122"/>
                <a:cs typeface="Times New Roman" panose="02020603050405020304" pitchFamily="18" charset="0"/>
              </a:rPr>
              <a:t>波函数（</a:t>
            </a:r>
            <a:r>
              <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s, p</a:t>
            </a:r>
            <a:r>
              <a:rPr lang="zh-CN" altLang="en-US" sz="2400" b="1" dirty="0">
                <a:solidFill>
                  <a:srgbClr val="FF0000"/>
                </a:solidFill>
                <a:latin typeface="Times New Roman" panose="02020603050405020304" pitchFamily="18" charset="0"/>
                <a:ea typeface="华文仿宋" pitchFamily="2" charset="-122"/>
                <a:cs typeface="Times New Roman" panose="02020603050405020304" pitchFamily="18" charset="0"/>
              </a:rPr>
              <a:t>轨道）的角度分布图</a:t>
            </a:r>
          </a:p>
        </p:txBody>
      </p:sp>
    </p:spTree>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2"/>
          <p:cNvGrpSpPr>
            <a:grpSpLocks/>
          </p:cNvGrpSpPr>
          <p:nvPr/>
        </p:nvGrpSpPr>
        <p:grpSpPr bwMode="auto">
          <a:xfrm>
            <a:off x="971550" y="1484313"/>
            <a:ext cx="7488238" cy="5276850"/>
            <a:chOff x="432" y="288"/>
            <a:chExt cx="5040" cy="3757"/>
          </a:xfrm>
        </p:grpSpPr>
        <p:sp>
          <p:nvSpPr>
            <p:cNvPr id="1124355" name="Text Box 3"/>
            <p:cNvSpPr txBox="1">
              <a:spLocks noChangeArrowheads="1"/>
            </p:cNvSpPr>
            <p:nvPr/>
          </p:nvSpPr>
          <p:spPr bwMode="auto">
            <a:xfrm>
              <a:off x="1776" y="2064"/>
              <a:ext cx="176" cy="303"/>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a:solidFill>
                    <a:srgbClr val="000000"/>
                  </a:solidFill>
                  <a:effectLst>
                    <a:outerShdw blurRad="38100" dist="38100" dir="2700000" algn="tl">
                      <a:srgbClr val="C0C0C0"/>
                    </a:outerShdw>
                  </a:effectLst>
                  <a:latin typeface="Times New Roman" pitchFamily="18" charset="0"/>
                </a:rPr>
                <a:t>y</a:t>
              </a:r>
            </a:p>
          </p:txBody>
        </p:sp>
        <p:grpSp>
          <p:nvGrpSpPr>
            <p:cNvPr id="59399" name="Group 4"/>
            <p:cNvGrpSpPr>
              <a:grpSpLocks/>
            </p:cNvGrpSpPr>
            <p:nvPr/>
          </p:nvGrpSpPr>
          <p:grpSpPr bwMode="auto">
            <a:xfrm>
              <a:off x="432" y="288"/>
              <a:ext cx="1529" cy="1883"/>
              <a:chOff x="528" y="288"/>
              <a:chExt cx="1529" cy="1883"/>
            </a:xfrm>
          </p:grpSpPr>
          <p:sp>
            <p:nvSpPr>
              <p:cNvPr id="59455" name="Freeform 5"/>
              <p:cNvSpPr>
                <a:spLocks/>
              </p:cNvSpPr>
              <p:nvPr/>
            </p:nvSpPr>
            <p:spPr bwMode="auto">
              <a:xfrm rot="-2660723" flipH="1" flipV="1">
                <a:off x="695" y="1321"/>
                <a:ext cx="662" cy="440"/>
              </a:xfrm>
              <a:custGeom>
                <a:avLst/>
                <a:gdLst>
                  <a:gd name="T0" fmla="*/ 0 w 952"/>
                  <a:gd name="T1" fmla="*/ 16 h 616"/>
                  <a:gd name="T2" fmla="*/ 31 w 952"/>
                  <a:gd name="T3" fmla="*/ 2 h 616"/>
                  <a:gd name="T4" fmla="*/ 31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59456" name="Line 6"/>
              <p:cNvSpPr>
                <a:spLocks noChangeShapeType="1"/>
              </p:cNvSpPr>
              <p:nvPr/>
            </p:nvSpPr>
            <p:spPr bwMode="auto">
              <a:xfrm flipV="1">
                <a:off x="1263" y="571"/>
                <a:ext cx="0" cy="136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57" name="Line 7"/>
              <p:cNvSpPr>
                <a:spLocks noChangeShapeType="1"/>
              </p:cNvSpPr>
              <p:nvPr/>
            </p:nvSpPr>
            <p:spPr bwMode="auto">
              <a:xfrm>
                <a:off x="528" y="1300"/>
                <a:ext cx="1413"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4360" name="Text Box 8"/>
              <p:cNvSpPr txBox="1">
                <a:spLocks noChangeArrowheads="1"/>
              </p:cNvSpPr>
              <p:nvPr/>
            </p:nvSpPr>
            <p:spPr bwMode="auto">
              <a:xfrm>
                <a:off x="1200" y="288"/>
                <a:ext cx="136" cy="301"/>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dirty="0">
                    <a:solidFill>
                      <a:srgbClr val="000000"/>
                    </a:solidFill>
                    <a:effectLst>
                      <a:outerShdw blurRad="38100" dist="38100" dir="2700000" algn="tl">
                        <a:srgbClr val="C0C0C0"/>
                      </a:outerShdw>
                    </a:effectLst>
                    <a:latin typeface="Times New Roman" pitchFamily="18" charset="0"/>
                  </a:rPr>
                  <a:t>y</a:t>
                </a:r>
              </a:p>
            </p:txBody>
          </p:sp>
          <p:sp>
            <p:nvSpPr>
              <p:cNvPr id="1124361" name="Text Box 9"/>
              <p:cNvSpPr txBox="1">
                <a:spLocks noChangeArrowheads="1"/>
              </p:cNvSpPr>
              <p:nvPr/>
            </p:nvSpPr>
            <p:spPr bwMode="auto">
              <a:xfrm>
                <a:off x="1920" y="1104"/>
                <a:ext cx="137" cy="302"/>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a:solidFill>
                      <a:srgbClr val="000000"/>
                    </a:solidFill>
                    <a:effectLst>
                      <a:outerShdw blurRad="38100" dist="38100" dir="2700000" algn="tl">
                        <a:srgbClr val="C0C0C0"/>
                      </a:outerShdw>
                    </a:effectLst>
                    <a:latin typeface="Times New Roman" pitchFamily="18" charset="0"/>
                  </a:rPr>
                  <a:t>x</a:t>
                </a:r>
              </a:p>
            </p:txBody>
          </p:sp>
          <p:sp>
            <p:nvSpPr>
              <p:cNvPr id="59460" name="Freeform 10"/>
              <p:cNvSpPr>
                <a:spLocks/>
              </p:cNvSpPr>
              <p:nvPr/>
            </p:nvSpPr>
            <p:spPr bwMode="auto">
              <a:xfrm rot="-2660723">
                <a:off x="1169" y="837"/>
                <a:ext cx="662" cy="440"/>
              </a:xfrm>
              <a:custGeom>
                <a:avLst/>
                <a:gdLst>
                  <a:gd name="T0" fmla="*/ 0 w 952"/>
                  <a:gd name="T1" fmla="*/ 16 h 616"/>
                  <a:gd name="T2" fmla="*/ 31 w 952"/>
                  <a:gd name="T3" fmla="*/ 2 h 616"/>
                  <a:gd name="T4" fmla="*/ 31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59461" name="Freeform 11"/>
              <p:cNvSpPr>
                <a:spLocks/>
              </p:cNvSpPr>
              <p:nvPr/>
            </p:nvSpPr>
            <p:spPr bwMode="auto">
              <a:xfrm rot="2660723" flipV="1">
                <a:off x="1161" y="1325"/>
                <a:ext cx="679" cy="440"/>
              </a:xfrm>
              <a:custGeom>
                <a:avLst/>
                <a:gdLst>
                  <a:gd name="T0" fmla="*/ 0 w 952"/>
                  <a:gd name="T1" fmla="*/ 16 h 616"/>
                  <a:gd name="T2" fmla="*/ 39 w 952"/>
                  <a:gd name="T3" fmla="*/ 2 h 616"/>
                  <a:gd name="T4" fmla="*/ 39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59462" name="Freeform 12"/>
              <p:cNvSpPr>
                <a:spLocks/>
              </p:cNvSpPr>
              <p:nvPr/>
            </p:nvSpPr>
            <p:spPr bwMode="auto">
              <a:xfrm rot="2660723" flipH="1">
                <a:off x="694" y="840"/>
                <a:ext cx="662" cy="441"/>
              </a:xfrm>
              <a:custGeom>
                <a:avLst/>
                <a:gdLst>
                  <a:gd name="T0" fmla="*/ 0 w 952"/>
                  <a:gd name="T1" fmla="*/ 16 h 616"/>
                  <a:gd name="T2" fmla="*/ 31 w 952"/>
                  <a:gd name="T3" fmla="*/ 2 h 616"/>
                  <a:gd name="T4" fmla="*/ 31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1124365" name="Text Box 13"/>
              <p:cNvSpPr txBox="1">
                <a:spLocks noChangeArrowheads="1"/>
              </p:cNvSpPr>
              <p:nvPr/>
            </p:nvSpPr>
            <p:spPr bwMode="auto">
              <a:xfrm>
                <a:off x="1152" y="1869"/>
                <a:ext cx="361" cy="302"/>
              </a:xfrm>
              <a:prstGeom prst="rect">
                <a:avLst/>
              </a:prstGeom>
              <a:noFill/>
              <a:ln w="28575">
                <a:noFill/>
                <a:miter lim="800000"/>
                <a:headEnd/>
                <a:tailEnd/>
              </a:ln>
              <a:effectLst/>
            </p:spPr>
            <p:txBody>
              <a:bodyPr anchor="ctr">
                <a:spAutoFit/>
              </a:bodyPr>
              <a:lstStyle/>
              <a:p>
                <a:pPr algn="ctr">
                  <a:spcBef>
                    <a:spcPct val="50000"/>
                  </a:spcBef>
                  <a:defRPr/>
                </a:pPr>
                <a:r>
                  <a:rPr kumimoji="1" lang="en-US" altLang="zh-CN" sz="2400" b="1" i="1">
                    <a:solidFill>
                      <a:srgbClr val="000000"/>
                    </a:solidFill>
                    <a:effectLst>
                      <a:outerShdw blurRad="38100" dist="38100" dir="2700000" algn="tl">
                        <a:srgbClr val="FFFFFF"/>
                      </a:outerShdw>
                    </a:effectLst>
                    <a:latin typeface="Times New Roman" pitchFamily="18" charset="0"/>
                  </a:rPr>
                  <a:t>d</a:t>
                </a:r>
                <a:r>
                  <a:rPr kumimoji="1" lang="en-US" altLang="zh-CN" sz="2400" b="1" i="1" baseline="-25000">
                    <a:solidFill>
                      <a:srgbClr val="000000"/>
                    </a:solidFill>
                    <a:effectLst>
                      <a:outerShdw blurRad="38100" dist="38100" dir="2700000" algn="tl">
                        <a:srgbClr val="FFFFFF"/>
                      </a:outerShdw>
                    </a:effectLst>
                    <a:latin typeface="Times New Roman" pitchFamily="18" charset="0"/>
                  </a:rPr>
                  <a:t>xy</a:t>
                </a:r>
              </a:p>
            </p:txBody>
          </p:sp>
          <p:sp>
            <p:nvSpPr>
              <p:cNvPr id="1124366" name="Text Box 14"/>
              <p:cNvSpPr txBox="1">
                <a:spLocks noChangeArrowheads="1"/>
              </p:cNvSpPr>
              <p:nvPr/>
            </p:nvSpPr>
            <p:spPr bwMode="auto">
              <a:xfrm>
                <a:off x="1440" y="864"/>
                <a:ext cx="242" cy="329"/>
              </a:xfrm>
              <a:prstGeom prst="rect">
                <a:avLst/>
              </a:prstGeom>
              <a:noFill/>
              <a:ln w="2857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kumimoji="1" lang="en-US" altLang="zh-CN" sz="2400" b="1" i="1" dirty="0">
                    <a:solidFill>
                      <a:schemeClr val="bg1"/>
                    </a:solidFill>
                    <a:latin typeface="Times New Roman" pitchFamily="18" charset="0"/>
                  </a:rPr>
                  <a:t>+</a:t>
                </a:r>
              </a:p>
            </p:txBody>
          </p:sp>
          <p:sp>
            <p:nvSpPr>
              <p:cNvPr id="1124367" name="Text Box 15"/>
              <p:cNvSpPr txBox="1">
                <a:spLocks noChangeArrowheads="1"/>
              </p:cNvSpPr>
              <p:nvPr/>
            </p:nvSpPr>
            <p:spPr bwMode="auto">
              <a:xfrm>
                <a:off x="1440" y="1392"/>
                <a:ext cx="244" cy="329"/>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kumimoji="1" lang="en-US" altLang="zh-CN" sz="2400" b="1" dirty="0">
                    <a:solidFill>
                      <a:schemeClr val="bg1"/>
                    </a:solidFill>
                    <a:latin typeface="Times New Roman" pitchFamily="18" charset="0"/>
                  </a:rPr>
                  <a:t>-</a:t>
                </a:r>
              </a:p>
            </p:txBody>
          </p:sp>
          <p:sp>
            <p:nvSpPr>
              <p:cNvPr id="1124368" name="Text Box 16"/>
              <p:cNvSpPr txBox="1">
                <a:spLocks noChangeArrowheads="1"/>
              </p:cNvSpPr>
              <p:nvPr/>
            </p:nvSpPr>
            <p:spPr bwMode="auto">
              <a:xfrm>
                <a:off x="912" y="864"/>
                <a:ext cx="264" cy="329"/>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a:solidFill>
                      <a:schemeClr val="bg1"/>
                    </a:solidFill>
                    <a:latin typeface="Times New Roman" pitchFamily="18" charset="0"/>
                  </a:rPr>
                  <a:t>-</a:t>
                </a:r>
              </a:p>
            </p:txBody>
          </p:sp>
          <p:sp>
            <p:nvSpPr>
              <p:cNvPr id="1124369" name="Text Box 17"/>
              <p:cNvSpPr txBox="1">
                <a:spLocks noChangeArrowheads="1"/>
              </p:cNvSpPr>
              <p:nvPr/>
            </p:nvSpPr>
            <p:spPr bwMode="auto">
              <a:xfrm>
                <a:off x="864" y="1441"/>
                <a:ext cx="173" cy="329"/>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dirty="0">
                    <a:solidFill>
                      <a:schemeClr val="bg1"/>
                    </a:solidFill>
                    <a:latin typeface="Times New Roman" pitchFamily="18" charset="0"/>
                  </a:rPr>
                  <a:t>+</a:t>
                </a:r>
              </a:p>
            </p:txBody>
          </p:sp>
        </p:grpSp>
        <p:sp>
          <p:nvSpPr>
            <p:cNvPr id="1124370" name="Text Box 18"/>
            <p:cNvSpPr txBox="1">
              <a:spLocks noChangeArrowheads="1"/>
            </p:cNvSpPr>
            <p:nvPr/>
          </p:nvSpPr>
          <p:spPr bwMode="auto">
            <a:xfrm>
              <a:off x="2976" y="288"/>
              <a:ext cx="136" cy="301"/>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a:solidFill>
                    <a:srgbClr val="000000"/>
                  </a:solidFill>
                  <a:effectLst>
                    <a:outerShdw blurRad="38100" dist="38100" dir="2700000" algn="tl">
                      <a:srgbClr val="C0C0C0"/>
                    </a:outerShdw>
                  </a:effectLst>
                  <a:latin typeface="Times New Roman" pitchFamily="18" charset="0"/>
                </a:rPr>
                <a:t>z</a:t>
              </a:r>
            </a:p>
          </p:txBody>
        </p:sp>
        <p:grpSp>
          <p:nvGrpSpPr>
            <p:cNvPr id="59401" name="Group 19"/>
            <p:cNvGrpSpPr>
              <a:grpSpLocks/>
            </p:cNvGrpSpPr>
            <p:nvPr/>
          </p:nvGrpSpPr>
          <p:grpSpPr bwMode="auto">
            <a:xfrm>
              <a:off x="2112" y="576"/>
              <a:ext cx="1533" cy="1595"/>
              <a:chOff x="2304" y="571"/>
              <a:chExt cx="1533" cy="1595"/>
            </a:xfrm>
          </p:grpSpPr>
          <p:sp>
            <p:nvSpPr>
              <p:cNvPr id="59443" name="Freeform 20"/>
              <p:cNvSpPr>
                <a:spLocks/>
              </p:cNvSpPr>
              <p:nvPr/>
            </p:nvSpPr>
            <p:spPr bwMode="auto">
              <a:xfrm rot="-2660723" flipH="1" flipV="1">
                <a:off x="2471" y="1321"/>
                <a:ext cx="662" cy="440"/>
              </a:xfrm>
              <a:custGeom>
                <a:avLst/>
                <a:gdLst>
                  <a:gd name="T0" fmla="*/ 0 w 952"/>
                  <a:gd name="T1" fmla="*/ 16 h 616"/>
                  <a:gd name="T2" fmla="*/ 31 w 952"/>
                  <a:gd name="T3" fmla="*/ 2 h 616"/>
                  <a:gd name="T4" fmla="*/ 31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59444" name="Line 21"/>
              <p:cNvSpPr>
                <a:spLocks noChangeShapeType="1"/>
              </p:cNvSpPr>
              <p:nvPr/>
            </p:nvSpPr>
            <p:spPr bwMode="auto">
              <a:xfrm flipV="1">
                <a:off x="3039" y="571"/>
                <a:ext cx="0" cy="136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45" name="Line 22"/>
              <p:cNvSpPr>
                <a:spLocks noChangeShapeType="1"/>
              </p:cNvSpPr>
              <p:nvPr/>
            </p:nvSpPr>
            <p:spPr bwMode="auto">
              <a:xfrm>
                <a:off x="2304" y="1300"/>
                <a:ext cx="1413"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4375" name="Text Box 23"/>
              <p:cNvSpPr txBox="1">
                <a:spLocks noChangeArrowheads="1"/>
              </p:cNvSpPr>
              <p:nvPr/>
            </p:nvSpPr>
            <p:spPr bwMode="auto">
              <a:xfrm>
                <a:off x="3700" y="1105"/>
                <a:ext cx="137" cy="303"/>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a:solidFill>
                      <a:srgbClr val="000000"/>
                    </a:solidFill>
                    <a:effectLst>
                      <a:outerShdw blurRad="38100" dist="38100" dir="2700000" algn="tl">
                        <a:srgbClr val="C0C0C0"/>
                      </a:outerShdw>
                    </a:effectLst>
                    <a:latin typeface="Times New Roman" pitchFamily="18" charset="0"/>
                  </a:rPr>
                  <a:t>x</a:t>
                </a:r>
              </a:p>
            </p:txBody>
          </p:sp>
          <p:sp>
            <p:nvSpPr>
              <p:cNvPr id="59447" name="Freeform 24"/>
              <p:cNvSpPr>
                <a:spLocks/>
              </p:cNvSpPr>
              <p:nvPr/>
            </p:nvSpPr>
            <p:spPr bwMode="auto">
              <a:xfrm rot="-2660723">
                <a:off x="2945" y="837"/>
                <a:ext cx="662" cy="440"/>
              </a:xfrm>
              <a:custGeom>
                <a:avLst/>
                <a:gdLst>
                  <a:gd name="T0" fmla="*/ 0 w 952"/>
                  <a:gd name="T1" fmla="*/ 16 h 616"/>
                  <a:gd name="T2" fmla="*/ 31 w 952"/>
                  <a:gd name="T3" fmla="*/ 2 h 616"/>
                  <a:gd name="T4" fmla="*/ 31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59448" name="Freeform 25"/>
              <p:cNvSpPr>
                <a:spLocks/>
              </p:cNvSpPr>
              <p:nvPr/>
            </p:nvSpPr>
            <p:spPr bwMode="auto">
              <a:xfrm rot="2660723" flipV="1">
                <a:off x="2937" y="1325"/>
                <a:ext cx="679" cy="440"/>
              </a:xfrm>
              <a:custGeom>
                <a:avLst/>
                <a:gdLst>
                  <a:gd name="T0" fmla="*/ 0 w 952"/>
                  <a:gd name="T1" fmla="*/ 16 h 616"/>
                  <a:gd name="T2" fmla="*/ 39 w 952"/>
                  <a:gd name="T3" fmla="*/ 2 h 616"/>
                  <a:gd name="T4" fmla="*/ 39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59449" name="Freeform 26"/>
              <p:cNvSpPr>
                <a:spLocks/>
              </p:cNvSpPr>
              <p:nvPr/>
            </p:nvSpPr>
            <p:spPr bwMode="auto">
              <a:xfrm rot="2660723" flipH="1">
                <a:off x="2470" y="840"/>
                <a:ext cx="662" cy="441"/>
              </a:xfrm>
              <a:custGeom>
                <a:avLst/>
                <a:gdLst>
                  <a:gd name="T0" fmla="*/ 0 w 952"/>
                  <a:gd name="T1" fmla="*/ 16 h 616"/>
                  <a:gd name="T2" fmla="*/ 31 w 952"/>
                  <a:gd name="T3" fmla="*/ 2 h 616"/>
                  <a:gd name="T4" fmla="*/ 31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1124379" name="Text Box 27"/>
              <p:cNvSpPr txBox="1">
                <a:spLocks noChangeArrowheads="1"/>
              </p:cNvSpPr>
              <p:nvPr/>
            </p:nvSpPr>
            <p:spPr bwMode="auto">
              <a:xfrm>
                <a:off x="2928" y="1865"/>
                <a:ext cx="361" cy="301"/>
              </a:xfrm>
              <a:prstGeom prst="rect">
                <a:avLst/>
              </a:prstGeom>
              <a:noFill/>
              <a:ln w="28575">
                <a:noFill/>
                <a:miter lim="800000"/>
                <a:headEnd/>
                <a:tailEnd/>
              </a:ln>
              <a:effectLst/>
            </p:spPr>
            <p:txBody>
              <a:bodyPr anchor="ctr">
                <a:spAutoFit/>
              </a:bodyPr>
              <a:lstStyle/>
              <a:p>
                <a:pPr algn="ctr">
                  <a:spcBef>
                    <a:spcPct val="50000"/>
                  </a:spcBef>
                  <a:defRPr/>
                </a:pPr>
                <a:r>
                  <a:rPr kumimoji="1" lang="en-US" altLang="zh-CN" sz="2400" b="1" i="1">
                    <a:solidFill>
                      <a:srgbClr val="000000"/>
                    </a:solidFill>
                    <a:effectLst>
                      <a:outerShdw blurRad="38100" dist="38100" dir="2700000" algn="tl">
                        <a:srgbClr val="FFFFFF"/>
                      </a:outerShdw>
                    </a:effectLst>
                    <a:latin typeface="Times New Roman" pitchFamily="18" charset="0"/>
                  </a:rPr>
                  <a:t>d</a:t>
                </a:r>
                <a:r>
                  <a:rPr kumimoji="1" lang="en-US" altLang="zh-CN" sz="2400" b="1" i="1" baseline="-25000">
                    <a:solidFill>
                      <a:srgbClr val="000000"/>
                    </a:solidFill>
                    <a:effectLst>
                      <a:outerShdw blurRad="38100" dist="38100" dir="2700000" algn="tl">
                        <a:srgbClr val="FFFFFF"/>
                      </a:outerShdw>
                    </a:effectLst>
                    <a:latin typeface="Times New Roman" pitchFamily="18" charset="0"/>
                  </a:rPr>
                  <a:t>xz</a:t>
                </a:r>
              </a:p>
            </p:txBody>
          </p:sp>
          <p:sp>
            <p:nvSpPr>
              <p:cNvPr id="1124380" name="Text Box 28"/>
              <p:cNvSpPr txBox="1">
                <a:spLocks noChangeArrowheads="1"/>
              </p:cNvSpPr>
              <p:nvPr/>
            </p:nvSpPr>
            <p:spPr bwMode="auto">
              <a:xfrm>
                <a:off x="3216" y="864"/>
                <a:ext cx="242" cy="329"/>
              </a:xfrm>
              <a:prstGeom prst="rect">
                <a:avLst/>
              </a:prstGeom>
              <a:noFill/>
              <a:ln w="2857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kumimoji="1" lang="en-US" altLang="zh-CN" sz="2400" b="1" dirty="0">
                    <a:solidFill>
                      <a:schemeClr val="bg1"/>
                    </a:solidFill>
                    <a:latin typeface="Times New Roman" pitchFamily="18" charset="0"/>
                  </a:rPr>
                  <a:t>+</a:t>
                </a:r>
              </a:p>
            </p:txBody>
          </p:sp>
          <p:sp>
            <p:nvSpPr>
              <p:cNvPr id="1124381" name="Text Box 29"/>
              <p:cNvSpPr txBox="1">
                <a:spLocks noChangeArrowheads="1"/>
              </p:cNvSpPr>
              <p:nvPr/>
            </p:nvSpPr>
            <p:spPr bwMode="auto">
              <a:xfrm>
                <a:off x="3216" y="1392"/>
                <a:ext cx="244" cy="329"/>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kumimoji="1" lang="en-US" altLang="zh-CN" sz="2400" b="1">
                    <a:solidFill>
                      <a:schemeClr val="bg1"/>
                    </a:solidFill>
                    <a:latin typeface="Times New Roman" pitchFamily="18" charset="0"/>
                  </a:rPr>
                  <a:t>-</a:t>
                </a:r>
              </a:p>
            </p:txBody>
          </p:sp>
          <p:sp>
            <p:nvSpPr>
              <p:cNvPr id="1124382" name="Text Box 30"/>
              <p:cNvSpPr txBox="1">
                <a:spLocks noChangeArrowheads="1"/>
              </p:cNvSpPr>
              <p:nvPr/>
            </p:nvSpPr>
            <p:spPr bwMode="auto">
              <a:xfrm>
                <a:off x="2686" y="864"/>
                <a:ext cx="260" cy="329"/>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dirty="0">
                    <a:solidFill>
                      <a:schemeClr val="bg1"/>
                    </a:solidFill>
                    <a:latin typeface="Times New Roman" pitchFamily="18" charset="0"/>
                  </a:rPr>
                  <a:t>-</a:t>
                </a:r>
              </a:p>
            </p:txBody>
          </p:sp>
          <p:sp>
            <p:nvSpPr>
              <p:cNvPr id="1124383" name="Text Box 31"/>
              <p:cNvSpPr txBox="1">
                <a:spLocks noChangeArrowheads="1"/>
              </p:cNvSpPr>
              <p:nvPr/>
            </p:nvSpPr>
            <p:spPr bwMode="auto">
              <a:xfrm>
                <a:off x="2639" y="1440"/>
                <a:ext cx="172" cy="329"/>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dirty="0">
                    <a:solidFill>
                      <a:schemeClr val="bg1"/>
                    </a:solidFill>
                    <a:latin typeface="Times New Roman" pitchFamily="18" charset="0"/>
                  </a:rPr>
                  <a:t>+</a:t>
                </a:r>
              </a:p>
            </p:txBody>
          </p:sp>
        </p:grpSp>
        <p:sp>
          <p:nvSpPr>
            <p:cNvPr id="1124384" name="Text Box 32"/>
            <p:cNvSpPr txBox="1">
              <a:spLocks noChangeArrowheads="1"/>
            </p:cNvSpPr>
            <p:nvPr/>
          </p:nvSpPr>
          <p:spPr bwMode="auto">
            <a:xfrm>
              <a:off x="4513" y="335"/>
              <a:ext cx="191" cy="302"/>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a:solidFill>
                    <a:srgbClr val="000000"/>
                  </a:solidFill>
                  <a:effectLst>
                    <a:outerShdw blurRad="38100" dist="38100" dir="2700000" algn="tl">
                      <a:srgbClr val="C0C0C0"/>
                    </a:outerShdw>
                  </a:effectLst>
                  <a:latin typeface="Times New Roman" pitchFamily="18" charset="0"/>
                </a:rPr>
                <a:t>z</a:t>
              </a:r>
            </a:p>
          </p:txBody>
        </p:sp>
        <p:grpSp>
          <p:nvGrpSpPr>
            <p:cNvPr id="59403" name="Group 33"/>
            <p:cNvGrpSpPr>
              <a:grpSpLocks/>
            </p:cNvGrpSpPr>
            <p:nvPr/>
          </p:nvGrpSpPr>
          <p:grpSpPr bwMode="auto">
            <a:xfrm>
              <a:off x="3840" y="571"/>
              <a:ext cx="1632" cy="1600"/>
              <a:chOff x="3840" y="571"/>
              <a:chExt cx="1632" cy="1600"/>
            </a:xfrm>
          </p:grpSpPr>
          <p:sp>
            <p:nvSpPr>
              <p:cNvPr id="59431" name="Freeform 34"/>
              <p:cNvSpPr>
                <a:spLocks/>
              </p:cNvSpPr>
              <p:nvPr/>
            </p:nvSpPr>
            <p:spPr bwMode="auto">
              <a:xfrm rot="-2660723" flipH="1" flipV="1">
                <a:off x="4007" y="1321"/>
                <a:ext cx="662" cy="440"/>
              </a:xfrm>
              <a:custGeom>
                <a:avLst/>
                <a:gdLst>
                  <a:gd name="T0" fmla="*/ 0 w 952"/>
                  <a:gd name="T1" fmla="*/ 16 h 616"/>
                  <a:gd name="T2" fmla="*/ 31 w 952"/>
                  <a:gd name="T3" fmla="*/ 2 h 616"/>
                  <a:gd name="T4" fmla="*/ 31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59432" name="Line 35"/>
              <p:cNvSpPr>
                <a:spLocks noChangeShapeType="1"/>
              </p:cNvSpPr>
              <p:nvPr/>
            </p:nvSpPr>
            <p:spPr bwMode="auto">
              <a:xfrm flipV="1">
                <a:off x="4575" y="571"/>
                <a:ext cx="0" cy="136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33" name="Line 36"/>
              <p:cNvSpPr>
                <a:spLocks noChangeShapeType="1"/>
              </p:cNvSpPr>
              <p:nvPr/>
            </p:nvSpPr>
            <p:spPr bwMode="auto">
              <a:xfrm>
                <a:off x="3840" y="1300"/>
                <a:ext cx="1413"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4389" name="Text Box 37"/>
              <p:cNvSpPr txBox="1">
                <a:spLocks noChangeArrowheads="1"/>
              </p:cNvSpPr>
              <p:nvPr/>
            </p:nvSpPr>
            <p:spPr bwMode="auto">
              <a:xfrm>
                <a:off x="5280" y="1104"/>
                <a:ext cx="192" cy="301"/>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a:solidFill>
                      <a:srgbClr val="000000"/>
                    </a:solidFill>
                    <a:effectLst>
                      <a:outerShdw blurRad="38100" dist="38100" dir="2700000" algn="tl">
                        <a:srgbClr val="C0C0C0"/>
                      </a:outerShdw>
                    </a:effectLst>
                    <a:latin typeface="Times New Roman" pitchFamily="18" charset="0"/>
                  </a:rPr>
                  <a:t>y</a:t>
                </a:r>
              </a:p>
            </p:txBody>
          </p:sp>
          <p:sp>
            <p:nvSpPr>
              <p:cNvPr id="59435" name="Freeform 38"/>
              <p:cNvSpPr>
                <a:spLocks/>
              </p:cNvSpPr>
              <p:nvPr/>
            </p:nvSpPr>
            <p:spPr bwMode="auto">
              <a:xfrm rot="-2660723">
                <a:off x="4481" y="837"/>
                <a:ext cx="662" cy="440"/>
              </a:xfrm>
              <a:custGeom>
                <a:avLst/>
                <a:gdLst>
                  <a:gd name="T0" fmla="*/ 0 w 952"/>
                  <a:gd name="T1" fmla="*/ 16 h 616"/>
                  <a:gd name="T2" fmla="*/ 31 w 952"/>
                  <a:gd name="T3" fmla="*/ 2 h 616"/>
                  <a:gd name="T4" fmla="*/ 31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59436" name="Freeform 39"/>
              <p:cNvSpPr>
                <a:spLocks/>
              </p:cNvSpPr>
              <p:nvPr/>
            </p:nvSpPr>
            <p:spPr bwMode="auto">
              <a:xfrm rot="2660723" flipV="1">
                <a:off x="4473" y="1325"/>
                <a:ext cx="679" cy="440"/>
              </a:xfrm>
              <a:custGeom>
                <a:avLst/>
                <a:gdLst>
                  <a:gd name="T0" fmla="*/ 0 w 952"/>
                  <a:gd name="T1" fmla="*/ 16 h 616"/>
                  <a:gd name="T2" fmla="*/ 39 w 952"/>
                  <a:gd name="T3" fmla="*/ 2 h 616"/>
                  <a:gd name="T4" fmla="*/ 39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59437" name="Freeform 40"/>
              <p:cNvSpPr>
                <a:spLocks/>
              </p:cNvSpPr>
              <p:nvPr/>
            </p:nvSpPr>
            <p:spPr bwMode="auto">
              <a:xfrm rot="2660723" flipH="1">
                <a:off x="4006" y="840"/>
                <a:ext cx="662" cy="441"/>
              </a:xfrm>
              <a:custGeom>
                <a:avLst/>
                <a:gdLst>
                  <a:gd name="T0" fmla="*/ 0 w 952"/>
                  <a:gd name="T1" fmla="*/ 16 h 616"/>
                  <a:gd name="T2" fmla="*/ 31 w 952"/>
                  <a:gd name="T3" fmla="*/ 2 h 616"/>
                  <a:gd name="T4" fmla="*/ 31 w 952"/>
                  <a:gd name="T5" fmla="*/ 28 h 616"/>
                  <a:gd name="T6" fmla="*/ 0 w 952"/>
                  <a:gd name="T7" fmla="*/ 16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1124393" name="Text Box 41"/>
              <p:cNvSpPr txBox="1">
                <a:spLocks noChangeArrowheads="1"/>
              </p:cNvSpPr>
              <p:nvPr/>
            </p:nvSpPr>
            <p:spPr bwMode="auto">
              <a:xfrm>
                <a:off x="4464" y="1869"/>
                <a:ext cx="361" cy="302"/>
              </a:xfrm>
              <a:prstGeom prst="rect">
                <a:avLst/>
              </a:prstGeom>
              <a:noFill/>
              <a:ln w="28575">
                <a:noFill/>
                <a:miter lim="800000"/>
                <a:headEnd/>
                <a:tailEnd/>
              </a:ln>
              <a:effectLst/>
            </p:spPr>
            <p:txBody>
              <a:bodyPr anchor="ctr">
                <a:spAutoFit/>
              </a:bodyPr>
              <a:lstStyle/>
              <a:p>
                <a:pPr algn="ctr">
                  <a:spcBef>
                    <a:spcPct val="50000"/>
                  </a:spcBef>
                  <a:defRPr/>
                </a:pPr>
                <a:r>
                  <a:rPr kumimoji="1" lang="en-US" altLang="zh-CN" sz="2400" b="1" i="1">
                    <a:solidFill>
                      <a:srgbClr val="000000"/>
                    </a:solidFill>
                    <a:effectLst>
                      <a:outerShdw blurRad="38100" dist="38100" dir="2700000" algn="tl">
                        <a:srgbClr val="FFFFFF"/>
                      </a:outerShdw>
                    </a:effectLst>
                    <a:latin typeface="Times New Roman" pitchFamily="18" charset="0"/>
                  </a:rPr>
                  <a:t>d</a:t>
                </a:r>
                <a:r>
                  <a:rPr kumimoji="1" lang="en-US" altLang="zh-CN" sz="2400" b="1" i="1" baseline="-25000">
                    <a:solidFill>
                      <a:srgbClr val="000000"/>
                    </a:solidFill>
                    <a:effectLst>
                      <a:outerShdw blurRad="38100" dist="38100" dir="2700000" algn="tl">
                        <a:srgbClr val="FFFFFF"/>
                      </a:outerShdw>
                    </a:effectLst>
                    <a:latin typeface="Times New Roman" pitchFamily="18" charset="0"/>
                  </a:rPr>
                  <a:t>yz</a:t>
                </a:r>
              </a:p>
            </p:txBody>
          </p:sp>
          <p:sp>
            <p:nvSpPr>
              <p:cNvPr id="1124394" name="Text Box 42"/>
              <p:cNvSpPr txBox="1">
                <a:spLocks noChangeArrowheads="1"/>
              </p:cNvSpPr>
              <p:nvPr/>
            </p:nvSpPr>
            <p:spPr bwMode="auto">
              <a:xfrm>
                <a:off x="4752" y="862"/>
                <a:ext cx="242" cy="329"/>
              </a:xfrm>
              <a:prstGeom prst="rect">
                <a:avLst/>
              </a:prstGeom>
              <a:noFill/>
              <a:ln w="2857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kumimoji="1" lang="en-US" altLang="zh-CN" sz="2400" b="1">
                    <a:solidFill>
                      <a:schemeClr val="bg1"/>
                    </a:solidFill>
                    <a:latin typeface="Times New Roman" pitchFamily="18" charset="0"/>
                  </a:rPr>
                  <a:t>+</a:t>
                </a:r>
              </a:p>
            </p:txBody>
          </p:sp>
          <p:sp>
            <p:nvSpPr>
              <p:cNvPr id="1124395" name="Text Box 43"/>
              <p:cNvSpPr txBox="1">
                <a:spLocks noChangeArrowheads="1"/>
              </p:cNvSpPr>
              <p:nvPr/>
            </p:nvSpPr>
            <p:spPr bwMode="auto">
              <a:xfrm>
                <a:off x="4752" y="1392"/>
                <a:ext cx="246" cy="329"/>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kumimoji="1" lang="en-US" altLang="zh-CN" sz="2400" b="1" dirty="0">
                    <a:solidFill>
                      <a:schemeClr val="bg1"/>
                    </a:solidFill>
                    <a:latin typeface="Times New Roman" pitchFamily="18" charset="0"/>
                  </a:rPr>
                  <a:t>-</a:t>
                </a:r>
              </a:p>
            </p:txBody>
          </p:sp>
          <p:sp>
            <p:nvSpPr>
              <p:cNvPr id="1124396" name="Text Box 44"/>
              <p:cNvSpPr txBox="1">
                <a:spLocks noChangeArrowheads="1"/>
              </p:cNvSpPr>
              <p:nvPr/>
            </p:nvSpPr>
            <p:spPr bwMode="auto">
              <a:xfrm>
                <a:off x="4224" y="862"/>
                <a:ext cx="262" cy="329"/>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dirty="0">
                    <a:solidFill>
                      <a:schemeClr val="bg1"/>
                    </a:solidFill>
                    <a:latin typeface="Times New Roman" pitchFamily="18" charset="0"/>
                  </a:rPr>
                  <a:t>-</a:t>
                </a:r>
              </a:p>
            </p:txBody>
          </p:sp>
          <p:sp>
            <p:nvSpPr>
              <p:cNvPr id="1124397" name="Text Box 45"/>
              <p:cNvSpPr txBox="1">
                <a:spLocks noChangeArrowheads="1"/>
              </p:cNvSpPr>
              <p:nvPr/>
            </p:nvSpPr>
            <p:spPr bwMode="auto">
              <a:xfrm>
                <a:off x="4176" y="1440"/>
                <a:ext cx="173" cy="329"/>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dirty="0">
                    <a:solidFill>
                      <a:schemeClr val="bg1"/>
                    </a:solidFill>
                    <a:latin typeface="Times New Roman" pitchFamily="18" charset="0"/>
                  </a:rPr>
                  <a:t>+</a:t>
                </a:r>
              </a:p>
            </p:txBody>
          </p:sp>
        </p:grpSp>
        <p:grpSp>
          <p:nvGrpSpPr>
            <p:cNvPr id="59404" name="Group 46"/>
            <p:cNvGrpSpPr>
              <a:grpSpLocks/>
            </p:cNvGrpSpPr>
            <p:nvPr/>
          </p:nvGrpSpPr>
          <p:grpSpPr bwMode="auto">
            <a:xfrm>
              <a:off x="1008" y="2256"/>
              <a:ext cx="1936" cy="1686"/>
              <a:chOff x="874" y="2448"/>
              <a:chExt cx="1936" cy="1686"/>
            </a:xfrm>
          </p:grpSpPr>
          <p:sp>
            <p:nvSpPr>
              <p:cNvPr id="59419" name="Line 47"/>
              <p:cNvSpPr>
                <a:spLocks noChangeShapeType="1"/>
              </p:cNvSpPr>
              <p:nvPr/>
            </p:nvSpPr>
            <p:spPr bwMode="auto">
              <a:xfrm flipV="1">
                <a:off x="1776" y="2448"/>
                <a:ext cx="13" cy="14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0" name="Freeform 48"/>
              <p:cNvSpPr>
                <a:spLocks/>
              </p:cNvSpPr>
              <p:nvPr/>
            </p:nvSpPr>
            <p:spPr bwMode="auto">
              <a:xfrm rot="-5229542">
                <a:off x="1483" y="2636"/>
                <a:ext cx="609" cy="469"/>
              </a:xfrm>
              <a:custGeom>
                <a:avLst/>
                <a:gdLst>
                  <a:gd name="T0" fmla="*/ 0 w 952"/>
                  <a:gd name="T1" fmla="*/ 28 h 616"/>
                  <a:gd name="T2" fmla="*/ 15 w 952"/>
                  <a:gd name="T3" fmla="*/ 4 h 616"/>
                  <a:gd name="T4" fmla="*/ 15 w 952"/>
                  <a:gd name="T5" fmla="*/ 49 h 616"/>
                  <a:gd name="T6" fmla="*/ 0 w 952"/>
                  <a:gd name="T7" fmla="*/ 28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59421" name="Freeform 49"/>
              <p:cNvSpPr>
                <a:spLocks/>
              </p:cNvSpPr>
              <p:nvPr/>
            </p:nvSpPr>
            <p:spPr bwMode="auto">
              <a:xfrm rot="5229542" flipV="1">
                <a:off x="1485" y="3249"/>
                <a:ext cx="609" cy="469"/>
              </a:xfrm>
              <a:custGeom>
                <a:avLst/>
                <a:gdLst>
                  <a:gd name="T0" fmla="*/ 0 w 952"/>
                  <a:gd name="T1" fmla="*/ 28 h 616"/>
                  <a:gd name="T2" fmla="*/ 15 w 952"/>
                  <a:gd name="T3" fmla="*/ 4 h 616"/>
                  <a:gd name="T4" fmla="*/ 15 w 952"/>
                  <a:gd name="T5" fmla="*/ 49 h 616"/>
                  <a:gd name="T6" fmla="*/ 0 w 952"/>
                  <a:gd name="T7" fmla="*/ 28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1124402" name="Text Box 50"/>
              <p:cNvSpPr txBox="1">
                <a:spLocks noChangeArrowheads="1"/>
              </p:cNvSpPr>
              <p:nvPr/>
            </p:nvSpPr>
            <p:spPr bwMode="auto">
              <a:xfrm>
                <a:off x="1466" y="3833"/>
                <a:ext cx="519" cy="301"/>
              </a:xfrm>
              <a:prstGeom prst="rect">
                <a:avLst/>
              </a:prstGeom>
              <a:noFill/>
              <a:ln w="28575">
                <a:noFill/>
                <a:miter lim="800000"/>
                <a:headEnd/>
                <a:tailEnd/>
              </a:ln>
              <a:effectLst/>
            </p:spPr>
            <p:txBody>
              <a:bodyPr wrap="none" anchor="ctr">
                <a:spAutoFit/>
              </a:bodyPr>
              <a:lstStyle/>
              <a:p>
                <a:pPr algn="ctr">
                  <a:spcBef>
                    <a:spcPct val="50000"/>
                  </a:spcBef>
                  <a:defRPr/>
                </a:pPr>
                <a:r>
                  <a:rPr kumimoji="1" lang="en-US" altLang="zh-CN" sz="2400" b="1" i="1">
                    <a:solidFill>
                      <a:srgbClr val="000000"/>
                    </a:solidFill>
                    <a:effectLst>
                      <a:outerShdw blurRad="38100" dist="38100" dir="2700000" algn="tl">
                        <a:srgbClr val="FFFFFF"/>
                      </a:outerShdw>
                    </a:effectLst>
                    <a:latin typeface="Times New Roman" pitchFamily="18" charset="0"/>
                  </a:rPr>
                  <a:t>d</a:t>
                </a:r>
                <a:r>
                  <a:rPr kumimoji="1" lang="en-US" altLang="zh-CN" sz="2400" b="1" i="1" baseline="-40000">
                    <a:solidFill>
                      <a:srgbClr val="000000"/>
                    </a:solidFill>
                    <a:effectLst>
                      <a:outerShdw blurRad="38100" dist="38100" dir="2700000" algn="tl">
                        <a:srgbClr val="FFFFFF"/>
                      </a:outerShdw>
                    </a:effectLst>
                    <a:latin typeface="Times New Roman" pitchFamily="18" charset="0"/>
                  </a:rPr>
                  <a:t>x</a:t>
                </a:r>
                <a:r>
                  <a:rPr kumimoji="1" lang="en-US" altLang="zh-CN" sz="2400" b="1" i="1" baseline="-25000">
                    <a:solidFill>
                      <a:srgbClr val="000000"/>
                    </a:solidFill>
                    <a:effectLst>
                      <a:outerShdw blurRad="38100" dist="38100" dir="2700000" algn="tl">
                        <a:srgbClr val="FFFFFF"/>
                      </a:outerShdw>
                    </a:effectLst>
                    <a:latin typeface="Times New Roman" pitchFamily="18" charset="0"/>
                  </a:rPr>
                  <a:t>2-</a:t>
                </a:r>
                <a:r>
                  <a:rPr kumimoji="1" lang="en-US" altLang="zh-CN" sz="2400" b="1" i="1" baseline="-40000">
                    <a:solidFill>
                      <a:srgbClr val="000000"/>
                    </a:solidFill>
                    <a:effectLst>
                      <a:outerShdw blurRad="38100" dist="38100" dir="2700000" algn="tl">
                        <a:srgbClr val="FFFFFF"/>
                      </a:outerShdw>
                    </a:effectLst>
                    <a:latin typeface="Times New Roman" pitchFamily="18" charset="0"/>
                  </a:rPr>
                  <a:t>y</a:t>
                </a:r>
                <a:r>
                  <a:rPr kumimoji="1" lang="en-US" altLang="zh-CN" sz="2400" b="1" i="1" baseline="-25000">
                    <a:solidFill>
                      <a:srgbClr val="000000"/>
                    </a:solidFill>
                    <a:effectLst>
                      <a:outerShdw blurRad="38100" dist="38100" dir="2700000" algn="tl">
                        <a:srgbClr val="FFFFFF"/>
                      </a:outerShdw>
                    </a:effectLst>
                    <a:latin typeface="Times New Roman" pitchFamily="18" charset="0"/>
                  </a:rPr>
                  <a:t>2</a:t>
                </a:r>
              </a:p>
            </p:txBody>
          </p:sp>
          <p:sp>
            <p:nvSpPr>
              <p:cNvPr id="59423" name="Line 51"/>
              <p:cNvSpPr>
                <a:spLocks noChangeShapeType="1"/>
              </p:cNvSpPr>
              <p:nvPr/>
            </p:nvSpPr>
            <p:spPr bwMode="auto">
              <a:xfrm>
                <a:off x="874" y="3174"/>
                <a:ext cx="1758"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4404" name="Text Box 52"/>
              <p:cNvSpPr txBox="1">
                <a:spLocks noChangeArrowheads="1"/>
              </p:cNvSpPr>
              <p:nvPr/>
            </p:nvSpPr>
            <p:spPr bwMode="auto">
              <a:xfrm>
                <a:off x="2640" y="2976"/>
                <a:ext cx="170" cy="302"/>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a:solidFill>
                      <a:srgbClr val="000000"/>
                    </a:solidFill>
                    <a:effectLst>
                      <a:outerShdw blurRad="38100" dist="38100" dir="2700000" algn="tl">
                        <a:srgbClr val="C0C0C0"/>
                      </a:outerShdw>
                    </a:effectLst>
                    <a:latin typeface="Times New Roman" pitchFamily="18" charset="0"/>
                  </a:rPr>
                  <a:t>x</a:t>
                </a:r>
              </a:p>
            </p:txBody>
          </p:sp>
          <p:sp>
            <p:nvSpPr>
              <p:cNvPr id="59425" name="Freeform 53"/>
              <p:cNvSpPr>
                <a:spLocks/>
              </p:cNvSpPr>
              <p:nvPr/>
            </p:nvSpPr>
            <p:spPr bwMode="auto">
              <a:xfrm rot="-10629542" flipH="1" flipV="1">
                <a:off x="1796" y="2971"/>
                <a:ext cx="680" cy="419"/>
              </a:xfrm>
              <a:custGeom>
                <a:avLst/>
                <a:gdLst>
                  <a:gd name="T0" fmla="*/ 0 w 952"/>
                  <a:gd name="T1" fmla="*/ 10 h 616"/>
                  <a:gd name="T2" fmla="*/ 39 w 952"/>
                  <a:gd name="T3" fmla="*/ 1 h 616"/>
                  <a:gd name="T4" fmla="*/ 39 w 952"/>
                  <a:gd name="T5" fmla="*/ 18 h 616"/>
                  <a:gd name="T6" fmla="*/ 0 w 952"/>
                  <a:gd name="T7" fmla="*/ 10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1124406" name="Text Box 54"/>
              <p:cNvSpPr txBox="1">
                <a:spLocks noChangeArrowheads="1"/>
              </p:cNvSpPr>
              <p:nvPr/>
            </p:nvSpPr>
            <p:spPr bwMode="auto">
              <a:xfrm>
                <a:off x="2151" y="3003"/>
                <a:ext cx="242" cy="329"/>
              </a:xfrm>
              <a:prstGeom prst="rect">
                <a:avLst/>
              </a:prstGeom>
              <a:noFill/>
              <a:ln w="28575">
                <a:noFill/>
                <a:miter lim="800000"/>
                <a:headEnd/>
                <a:tailEnd/>
              </a:ln>
              <a:effec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kumimoji="1" lang="en-US" altLang="zh-CN" sz="2400" b="1" dirty="0">
                    <a:solidFill>
                      <a:schemeClr val="bg1"/>
                    </a:solidFill>
                    <a:latin typeface="Times New Roman" pitchFamily="18" charset="0"/>
                  </a:rPr>
                  <a:t>+</a:t>
                </a:r>
              </a:p>
            </p:txBody>
          </p:sp>
          <p:sp>
            <p:nvSpPr>
              <p:cNvPr id="59427" name="Freeform 55"/>
              <p:cNvSpPr>
                <a:spLocks/>
              </p:cNvSpPr>
              <p:nvPr/>
            </p:nvSpPr>
            <p:spPr bwMode="auto">
              <a:xfrm rot="10629542" flipV="1">
                <a:off x="1097" y="2971"/>
                <a:ext cx="680" cy="419"/>
              </a:xfrm>
              <a:custGeom>
                <a:avLst/>
                <a:gdLst>
                  <a:gd name="T0" fmla="*/ 0 w 952"/>
                  <a:gd name="T1" fmla="*/ 10 h 616"/>
                  <a:gd name="T2" fmla="*/ 39 w 952"/>
                  <a:gd name="T3" fmla="*/ 1 h 616"/>
                  <a:gd name="T4" fmla="*/ 39 w 952"/>
                  <a:gd name="T5" fmla="*/ 18 h 616"/>
                  <a:gd name="T6" fmla="*/ 0 w 952"/>
                  <a:gd name="T7" fmla="*/ 10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1124408" name="Text Box 56"/>
              <p:cNvSpPr txBox="1">
                <a:spLocks noChangeArrowheads="1"/>
              </p:cNvSpPr>
              <p:nvPr/>
            </p:nvSpPr>
            <p:spPr bwMode="auto">
              <a:xfrm>
                <a:off x="1200" y="3003"/>
                <a:ext cx="216" cy="329"/>
              </a:xfrm>
              <a:prstGeom prst="rect">
                <a:avLst/>
              </a:prstGeom>
              <a:noFill/>
              <a:ln w="28575">
                <a:noFill/>
                <a:miter lim="800000"/>
                <a:headEnd/>
                <a:tailEnd/>
              </a:ln>
              <a:effec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kumimoji="1" lang="en-US" altLang="zh-CN" sz="2400" b="1" dirty="0">
                    <a:solidFill>
                      <a:schemeClr val="bg1"/>
                    </a:solidFill>
                    <a:latin typeface="Times New Roman" pitchFamily="18" charset="0"/>
                  </a:rPr>
                  <a:t>+</a:t>
                </a:r>
              </a:p>
            </p:txBody>
          </p:sp>
          <p:sp>
            <p:nvSpPr>
              <p:cNvPr id="1124409" name="Text Box 57"/>
              <p:cNvSpPr txBox="1">
                <a:spLocks noChangeArrowheads="1"/>
              </p:cNvSpPr>
              <p:nvPr/>
            </p:nvSpPr>
            <p:spPr bwMode="auto">
              <a:xfrm>
                <a:off x="1728" y="3389"/>
                <a:ext cx="144" cy="329"/>
              </a:xfrm>
              <a:prstGeom prst="rect">
                <a:avLst/>
              </a:prstGeom>
              <a:noFill/>
              <a:ln w="28575">
                <a:noFill/>
                <a:miter lim="800000"/>
                <a:headEnd/>
                <a:tailEnd/>
              </a:ln>
              <a:effec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kumimoji="1" lang="en-US" altLang="zh-CN" sz="2400" b="1" dirty="0">
                    <a:solidFill>
                      <a:schemeClr val="bg1"/>
                    </a:solidFill>
                    <a:latin typeface="Times New Roman" pitchFamily="18" charset="0"/>
                  </a:rPr>
                  <a:t>-</a:t>
                </a:r>
              </a:p>
            </p:txBody>
          </p:sp>
          <p:sp>
            <p:nvSpPr>
              <p:cNvPr id="1124410" name="Text Box 58"/>
              <p:cNvSpPr txBox="1">
                <a:spLocks noChangeArrowheads="1"/>
              </p:cNvSpPr>
              <p:nvPr/>
            </p:nvSpPr>
            <p:spPr bwMode="auto">
              <a:xfrm>
                <a:off x="1680" y="2572"/>
                <a:ext cx="235" cy="329"/>
              </a:xfrm>
              <a:prstGeom prst="rect">
                <a:avLst/>
              </a:prstGeom>
              <a:noFill/>
              <a:ln w="28575">
                <a:noFill/>
                <a:miter lim="800000"/>
                <a:headEnd/>
                <a:tailEnd/>
              </a:ln>
              <a:effec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kumimoji="1" lang="en-US" altLang="zh-CN" sz="2400" b="1" dirty="0">
                    <a:solidFill>
                      <a:schemeClr val="bg1"/>
                    </a:solidFill>
                    <a:latin typeface="Times New Roman" pitchFamily="18" charset="0"/>
                  </a:rPr>
                  <a:t>-</a:t>
                </a:r>
              </a:p>
            </p:txBody>
          </p:sp>
        </p:grpSp>
        <p:grpSp>
          <p:nvGrpSpPr>
            <p:cNvPr id="59405" name="Group 59"/>
            <p:cNvGrpSpPr>
              <a:grpSpLocks/>
            </p:cNvGrpSpPr>
            <p:nvPr/>
          </p:nvGrpSpPr>
          <p:grpSpPr bwMode="auto">
            <a:xfrm>
              <a:off x="3360" y="1920"/>
              <a:ext cx="1423" cy="2125"/>
              <a:chOff x="3360" y="1920"/>
              <a:chExt cx="1423" cy="2125"/>
            </a:xfrm>
          </p:grpSpPr>
          <p:sp>
            <p:nvSpPr>
              <p:cNvPr id="59406" name="Line 60"/>
              <p:cNvSpPr>
                <a:spLocks noChangeShapeType="1"/>
              </p:cNvSpPr>
              <p:nvPr/>
            </p:nvSpPr>
            <p:spPr bwMode="auto">
              <a:xfrm flipV="1">
                <a:off x="3984" y="2135"/>
                <a:ext cx="19" cy="170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7" name="Line 61"/>
              <p:cNvSpPr>
                <a:spLocks noChangeShapeType="1"/>
              </p:cNvSpPr>
              <p:nvPr/>
            </p:nvSpPr>
            <p:spPr bwMode="auto">
              <a:xfrm>
                <a:off x="3360" y="2976"/>
                <a:ext cx="1248" cy="1"/>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4414" name="Text Box 62"/>
              <p:cNvSpPr txBox="1">
                <a:spLocks noChangeArrowheads="1"/>
              </p:cNvSpPr>
              <p:nvPr/>
            </p:nvSpPr>
            <p:spPr bwMode="auto">
              <a:xfrm>
                <a:off x="3940" y="1920"/>
                <a:ext cx="171" cy="301"/>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a:solidFill>
                      <a:srgbClr val="000000"/>
                    </a:solidFill>
                    <a:effectLst>
                      <a:outerShdw blurRad="38100" dist="38100" dir="2700000" algn="tl">
                        <a:srgbClr val="C0C0C0"/>
                      </a:outerShdw>
                    </a:effectLst>
                    <a:latin typeface="Times New Roman" pitchFamily="18" charset="0"/>
                  </a:rPr>
                  <a:t>z</a:t>
                </a:r>
              </a:p>
            </p:txBody>
          </p:sp>
          <p:sp>
            <p:nvSpPr>
              <p:cNvPr id="1124415" name="Text Box 63"/>
              <p:cNvSpPr txBox="1">
                <a:spLocks noChangeArrowheads="1"/>
              </p:cNvSpPr>
              <p:nvPr/>
            </p:nvSpPr>
            <p:spPr bwMode="auto">
              <a:xfrm>
                <a:off x="4612" y="2784"/>
                <a:ext cx="171" cy="303"/>
              </a:xfrm>
              <a:prstGeom prst="rect">
                <a:avLst/>
              </a:prstGeom>
              <a:noFill/>
              <a:ln w="2857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i="1">
                    <a:solidFill>
                      <a:srgbClr val="000000"/>
                    </a:solidFill>
                    <a:effectLst>
                      <a:outerShdw blurRad="38100" dist="38100" dir="2700000" algn="tl">
                        <a:srgbClr val="C0C0C0"/>
                      </a:outerShdw>
                    </a:effectLst>
                    <a:latin typeface="Times New Roman" pitchFamily="18" charset="0"/>
                  </a:rPr>
                  <a:t>x</a:t>
                </a:r>
              </a:p>
            </p:txBody>
          </p:sp>
          <p:sp>
            <p:nvSpPr>
              <p:cNvPr id="59410" name="Freeform 64"/>
              <p:cNvSpPr>
                <a:spLocks/>
              </p:cNvSpPr>
              <p:nvPr/>
            </p:nvSpPr>
            <p:spPr bwMode="auto">
              <a:xfrm rot="10547378" flipV="1">
                <a:off x="3552" y="2784"/>
                <a:ext cx="436" cy="339"/>
              </a:xfrm>
              <a:custGeom>
                <a:avLst/>
                <a:gdLst>
                  <a:gd name="T0" fmla="*/ 0 w 952"/>
                  <a:gd name="T1" fmla="*/ 2 h 616"/>
                  <a:gd name="T2" fmla="*/ 0 w 952"/>
                  <a:gd name="T3" fmla="*/ 1 h 616"/>
                  <a:gd name="T4" fmla="*/ 0 w 952"/>
                  <a:gd name="T5" fmla="*/ 3 h 616"/>
                  <a:gd name="T6" fmla="*/ 0 w 952"/>
                  <a:gd name="T7" fmla="*/ 2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59411" name="Freeform 65"/>
              <p:cNvSpPr>
                <a:spLocks/>
              </p:cNvSpPr>
              <p:nvPr/>
            </p:nvSpPr>
            <p:spPr bwMode="auto">
              <a:xfrm rot="-10547378" flipH="1" flipV="1">
                <a:off x="4017" y="2784"/>
                <a:ext cx="436" cy="352"/>
              </a:xfrm>
              <a:custGeom>
                <a:avLst/>
                <a:gdLst>
                  <a:gd name="T0" fmla="*/ 0 w 952"/>
                  <a:gd name="T1" fmla="*/ 2 h 616"/>
                  <a:gd name="T2" fmla="*/ 0 w 952"/>
                  <a:gd name="T3" fmla="*/ 1 h 616"/>
                  <a:gd name="T4" fmla="*/ 0 w 952"/>
                  <a:gd name="T5" fmla="*/ 3 h 616"/>
                  <a:gd name="T6" fmla="*/ 0 w 952"/>
                  <a:gd name="T7" fmla="*/ 2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1124418" name="Text Box 66"/>
              <p:cNvSpPr txBox="1">
                <a:spLocks noChangeArrowheads="1"/>
              </p:cNvSpPr>
              <p:nvPr/>
            </p:nvSpPr>
            <p:spPr bwMode="auto">
              <a:xfrm>
                <a:off x="4225" y="2832"/>
                <a:ext cx="193" cy="329"/>
              </a:xfrm>
              <a:prstGeom prst="rect">
                <a:avLst/>
              </a:prstGeom>
              <a:noFill/>
              <a:ln w="2857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dirty="0">
                    <a:solidFill>
                      <a:schemeClr val="bg1"/>
                    </a:solidFill>
                    <a:latin typeface="Times New Roman" pitchFamily="18" charset="0"/>
                  </a:rPr>
                  <a:t>-</a:t>
                </a:r>
              </a:p>
            </p:txBody>
          </p:sp>
          <p:sp>
            <p:nvSpPr>
              <p:cNvPr id="1124419" name="Text Box 67"/>
              <p:cNvSpPr txBox="1">
                <a:spLocks noChangeArrowheads="1"/>
              </p:cNvSpPr>
              <p:nvPr/>
            </p:nvSpPr>
            <p:spPr bwMode="auto">
              <a:xfrm>
                <a:off x="3600" y="2795"/>
                <a:ext cx="193" cy="329"/>
              </a:xfrm>
              <a:prstGeom prst="rect">
                <a:avLst/>
              </a:prstGeom>
              <a:noFill/>
              <a:ln w="2857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defRPr/>
                </a:pPr>
                <a:r>
                  <a:rPr kumimoji="1" lang="en-US" altLang="zh-CN" sz="2400" b="1" dirty="0">
                    <a:solidFill>
                      <a:schemeClr val="bg1"/>
                    </a:solidFill>
                    <a:latin typeface="Times New Roman" pitchFamily="18" charset="0"/>
                  </a:rPr>
                  <a:t>-</a:t>
                </a:r>
              </a:p>
            </p:txBody>
          </p:sp>
          <p:sp>
            <p:nvSpPr>
              <p:cNvPr id="59414" name="Freeform 68"/>
              <p:cNvSpPr>
                <a:spLocks/>
              </p:cNvSpPr>
              <p:nvPr/>
            </p:nvSpPr>
            <p:spPr bwMode="auto">
              <a:xfrm rot="5147378" flipV="1">
                <a:off x="3645" y="3119"/>
                <a:ext cx="703" cy="455"/>
              </a:xfrm>
              <a:custGeom>
                <a:avLst/>
                <a:gdLst>
                  <a:gd name="T0" fmla="*/ 0 w 952"/>
                  <a:gd name="T1" fmla="*/ 21 h 616"/>
                  <a:gd name="T2" fmla="*/ 53 w 952"/>
                  <a:gd name="T3" fmla="*/ 3 h 616"/>
                  <a:gd name="T4" fmla="*/ 53 w 952"/>
                  <a:gd name="T5" fmla="*/ 37 h 616"/>
                  <a:gd name="T6" fmla="*/ 0 w 952"/>
                  <a:gd name="T7" fmla="*/ 21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1124421" name="Text Box 69"/>
              <p:cNvSpPr txBox="1">
                <a:spLocks noChangeArrowheads="1"/>
              </p:cNvSpPr>
              <p:nvPr/>
            </p:nvSpPr>
            <p:spPr bwMode="auto">
              <a:xfrm>
                <a:off x="3882" y="3292"/>
                <a:ext cx="240" cy="329"/>
              </a:xfrm>
              <a:prstGeom prst="rect">
                <a:avLst/>
              </a:prstGeom>
              <a:noFill/>
              <a:ln w="28575">
                <a:noFill/>
                <a:miter lim="800000"/>
                <a:headEnd/>
                <a:tailEnd/>
              </a:ln>
              <a:effec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kumimoji="1" lang="en-US" altLang="zh-CN" sz="2400" b="1">
                    <a:solidFill>
                      <a:schemeClr val="bg1"/>
                    </a:solidFill>
                    <a:latin typeface="Times New Roman" pitchFamily="18" charset="0"/>
                  </a:rPr>
                  <a:t>+</a:t>
                </a:r>
              </a:p>
            </p:txBody>
          </p:sp>
          <p:sp>
            <p:nvSpPr>
              <p:cNvPr id="59416" name="Freeform 70"/>
              <p:cNvSpPr>
                <a:spLocks/>
              </p:cNvSpPr>
              <p:nvPr/>
            </p:nvSpPr>
            <p:spPr bwMode="auto">
              <a:xfrm rot="-5147378">
                <a:off x="3644" y="2405"/>
                <a:ext cx="703" cy="456"/>
              </a:xfrm>
              <a:custGeom>
                <a:avLst/>
                <a:gdLst>
                  <a:gd name="T0" fmla="*/ 0 w 952"/>
                  <a:gd name="T1" fmla="*/ 22 h 616"/>
                  <a:gd name="T2" fmla="*/ 53 w 952"/>
                  <a:gd name="T3" fmla="*/ 3 h 616"/>
                  <a:gd name="T4" fmla="*/ 53 w 952"/>
                  <a:gd name="T5" fmla="*/ 38 h 616"/>
                  <a:gd name="T6" fmla="*/ 0 w 952"/>
                  <a:gd name="T7" fmla="*/ 22 h 616"/>
                  <a:gd name="T8" fmla="*/ 0 60000 65536"/>
                  <a:gd name="T9" fmla="*/ 0 60000 65536"/>
                  <a:gd name="T10" fmla="*/ 0 60000 65536"/>
                  <a:gd name="T11" fmla="*/ 0 60000 65536"/>
                  <a:gd name="T12" fmla="*/ 0 w 952"/>
                  <a:gd name="T13" fmla="*/ 0 h 616"/>
                  <a:gd name="T14" fmla="*/ 952 w 952"/>
                  <a:gd name="T15" fmla="*/ 616 h 616"/>
                </a:gdLst>
                <a:ahLst/>
                <a:cxnLst>
                  <a:cxn ang="T8">
                    <a:pos x="T0" y="T1"/>
                  </a:cxn>
                  <a:cxn ang="T9">
                    <a:pos x="T2" y="T3"/>
                  </a:cxn>
                  <a:cxn ang="T10">
                    <a:pos x="T4" y="T5"/>
                  </a:cxn>
                  <a:cxn ang="T11">
                    <a:pos x="T6" y="T7"/>
                  </a:cxn>
                </a:cxnLst>
                <a:rect l="T12" t="T13" r="T14" b="T15"/>
                <a:pathLst>
                  <a:path w="952" h="616">
                    <a:moveTo>
                      <a:pt x="0" y="328"/>
                    </a:moveTo>
                    <a:cubicBezTo>
                      <a:pt x="0" y="240"/>
                      <a:pt x="680" y="0"/>
                      <a:pt x="816" y="40"/>
                    </a:cubicBezTo>
                    <a:cubicBezTo>
                      <a:pt x="952" y="80"/>
                      <a:pt x="952" y="520"/>
                      <a:pt x="816" y="568"/>
                    </a:cubicBezTo>
                    <a:cubicBezTo>
                      <a:pt x="680" y="616"/>
                      <a:pt x="0" y="416"/>
                      <a:pt x="0" y="328"/>
                    </a:cubicBezTo>
                    <a:close/>
                  </a:path>
                </a:pathLst>
              </a:custGeom>
              <a:gradFill rotWithShape="0">
                <a:gsLst>
                  <a:gs pos="0">
                    <a:schemeClr val="tx1"/>
                  </a:gs>
                  <a:gs pos="100000">
                    <a:srgbClr val="009900"/>
                  </a:gs>
                </a:gsLst>
                <a:path path="rect">
                  <a:fillToRect l="50000" t="50000" r="50000" b="50000"/>
                </a:path>
              </a:gradFill>
              <a:ln w="28575">
                <a:solidFill>
                  <a:srgbClr val="000000"/>
                </a:solidFill>
                <a:round/>
                <a:headEnd/>
                <a:tailEnd/>
              </a:ln>
            </p:spPr>
            <p:txBody>
              <a:bodyPr wrap="none" anchor="ctr"/>
              <a:lstStyle/>
              <a:p>
                <a:endParaRPr lang="zh-CN" altLang="en-US"/>
              </a:p>
            </p:txBody>
          </p:sp>
          <p:sp>
            <p:nvSpPr>
              <p:cNvPr id="1124423" name="Text Box 71"/>
              <p:cNvSpPr txBox="1">
                <a:spLocks noChangeArrowheads="1"/>
              </p:cNvSpPr>
              <p:nvPr/>
            </p:nvSpPr>
            <p:spPr bwMode="auto">
              <a:xfrm>
                <a:off x="3878" y="2332"/>
                <a:ext cx="242" cy="329"/>
              </a:xfrm>
              <a:prstGeom prst="rect">
                <a:avLst/>
              </a:prstGeom>
              <a:noFill/>
              <a:ln w="28575">
                <a:noFill/>
                <a:miter lim="800000"/>
                <a:headEnd/>
                <a:tailEnd/>
              </a:ln>
              <a:effec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kumimoji="1" lang="en-US" altLang="zh-CN" sz="2400" b="1" dirty="0">
                    <a:solidFill>
                      <a:schemeClr val="bg1"/>
                    </a:solidFill>
                    <a:latin typeface="Times New Roman" pitchFamily="18" charset="0"/>
                  </a:rPr>
                  <a:t>+</a:t>
                </a:r>
              </a:p>
            </p:txBody>
          </p:sp>
          <p:sp>
            <p:nvSpPr>
              <p:cNvPr id="1124424" name="Rectangle 72"/>
              <p:cNvSpPr>
                <a:spLocks noChangeArrowheads="1"/>
              </p:cNvSpPr>
              <p:nvPr/>
            </p:nvSpPr>
            <p:spPr bwMode="auto">
              <a:xfrm>
                <a:off x="3835" y="3744"/>
                <a:ext cx="340" cy="301"/>
              </a:xfrm>
              <a:prstGeom prst="rect">
                <a:avLst/>
              </a:prstGeom>
              <a:noFill/>
              <a:ln w="9525">
                <a:noFill/>
                <a:miter lim="800000"/>
                <a:headEnd/>
                <a:tailEnd/>
              </a:ln>
              <a:effectLst/>
            </p:spPr>
            <p:txBody>
              <a:bodyPr wrap="none">
                <a:spAutoFit/>
              </a:bodyPr>
              <a:lstStyle/>
              <a:p>
                <a:pPr>
                  <a:defRPr/>
                </a:pPr>
                <a:r>
                  <a:rPr kumimoji="1" lang="en-US" altLang="zh-CN" sz="2400" b="1" i="1">
                    <a:solidFill>
                      <a:srgbClr val="000000"/>
                    </a:solidFill>
                    <a:effectLst>
                      <a:outerShdw blurRad="38100" dist="38100" dir="2700000" algn="tl">
                        <a:srgbClr val="FFFFFF"/>
                      </a:outerShdw>
                    </a:effectLst>
                    <a:latin typeface="Times New Roman" pitchFamily="18" charset="0"/>
                  </a:rPr>
                  <a:t>d</a:t>
                </a:r>
                <a:r>
                  <a:rPr kumimoji="1" lang="en-US" altLang="zh-CN" sz="2400" b="1" i="1" baseline="-40000">
                    <a:solidFill>
                      <a:srgbClr val="000000"/>
                    </a:solidFill>
                    <a:effectLst>
                      <a:outerShdw blurRad="38100" dist="38100" dir="2700000" algn="tl">
                        <a:srgbClr val="FFFFFF"/>
                      </a:outerShdw>
                    </a:effectLst>
                    <a:latin typeface="Times New Roman" pitchFamily="18" charset="0"/>
                  </a:rPr>
                  <a:t>z</a:t>
                </a:r>
                <a:r>
                  <a:rPr kumimoji="1" lang="en-US" altLang="zh-CN" sz="2400" b="1" i="1" baseline="-25000">
                    <a:solidFill>
                      <a:srgbClr val="000000"/>
                    </a:solidFill>
                    <a:effectLst>
                      <a:outerShdw blurRad="38100" dist="38100" dir="2700000" algn="tl">
                        <a:srgbClr val="FFFFFF"/>
                      </a:outerShdw>
                    </a:effectLst>
                    <a:latin typeface="Times New Roman" pitchFamily="18" charset="0"/>
                  </a:rPr>
                  <a:t>2</a:t>
                </a:r>
              </a:p>
            </p:txBody>
          </p:sp>
        </p:grpSp>
      </p:grpSp>
      <p:sp>
        <p:nvSpPr>
          <p:cNvPr id="59395" name="Rectangle 73"/>
          <p:cNvSpPr>
            <a:spLocks noChangeArrowheads="1"/>
          </p:cNvSpPr>
          <p:nvPr/>
        </p:nvSpPr>
        <p:spPr bwMode="auto">
          <a:xfrm>
            <a:off x="0" y="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buClr>
                <a:schemeClr val="hlink"/>
              </a:buClr>
              <a:buSzPct val="65000"/>
              <a:buFont typeface="Wingdings" pitchFamily="2" charset="2"/>
              <a:buNone/>
            </a:pPr>
            <a:endParaRPr kumimoji="1" lang="en-US" altLang="zh-CN" b="0">
              <a:solidFill>
                <a:srgbClr val="FFFF00"/>
              </a:solidFill>
              <a:latin typeface="黑体" pitchFamily="49" charset="-122"/>
              <a:ea typeface="黑体" pitchFamily="49" charset="-122"/>
            </a:endParaRPr>
          </a:p>
        </p:txBody>
      </p:sp>
      <p:sp>
        <p:nvSpPr>
          <p:cNvPr id="59396" name="Rectangle 74"/>
          <p:cNvSpPr>
            <a:spLocks noGrp="1" noChangeArrowheads="1"/>
          </p:cNvSpPr>
          <p:nvPr>
            <p:ph type="title" idx="4294967295"/>
          </p:nvPr>
        </p:nvSpPr>
        <p:spPr>
          <a:xfrm>
            <a:off x="251520" y="315913"/>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75" name="矩形 74"/>
          <p:cNvSpPr/>
          <p:nvPr/>
        </p:nvSpPr>
        <p:spPr>
          <a:xfrm>
            <a:off x="179388" y="981075"/>
            <a:ext cx="4341812" cy="461963"/>
          </a:xfrm>
          <a:prstGeom prst="rect">
            <a:avLst/>
          </a:prstGeom>
        </p:spPr>
        <p:txBody>
          <a:bodyPr wrap="none">
            <a:spAutoFit/>
          </a:bodyPr>
          <a:lstStyle/>
          <a:p>
            <a:pPr eaLnBrk="0" hangingPunct="0">
              <a:defRPr/>
            </a:pPr>
            <a:r>
              <a:rPr lang="zh-CN" altLang="en-US" sz="2400" b="1" dirty="0">
                <a:solidFill>
                  <a:srgbClr val="FF0000"/>
                </a:solidFill>
                <a:latin typeface="黑体" pitchFamily="49" charset="-122"/>
                <a:ea typeface="华文仿宋" pitchFamily="2" charset="-122"/>
              </a:rPr>
              <a:t>波函数（</a:t>
            </a:r>
            <a:r>
              <a:rPr lang="en-US" altLang="zh-CN" sz="2400" b="1" dirty="0">
                <a:solidFill>
                  <a:srgbClr val="FF0000"/>
                </a:solidFill>
                <a:latin typeface="黑体" pitchFamily="49" charset="-122"/>
                <a:ea typeface="华文仿宋" pitchFamily="2" charset="-122"/>
              </a:rPr>
              <a:t>d</a:t>
            </a:r>
            <a:r>
              <a:rPr lang="zh-CN" altLang="en-US" sz="2400" b="1" dirty="0">
                <a:solidFill>
                  <a:srgbClr val="FF0000"/>
                </a:solidFill>
                <a:latin typeface="黑体" pitchFamily="49" charset="-122"/>
                <a:ea typeface="华文仿宋" pitchFamily="2" charset="-122"/>
              </a:rPr>
              <a:t>轨道）的角度分布图</a:t>
            </a:r>
          </a:p>
        </p:txBody>
      </p:sp>
    </p:spTree>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304800" y="30797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buClr>
                <a:schemeClr val="hlink"/>
              </a:buClr>
              <a:buSzPct val="65000"/>
              <a:buFont typeface="Wingdings" pitchFamily="2" charset="2"/>
              <a:buNone/>
            </a:pPr>
            <a:endParaRPr kumimoji="1" lang="zh-CN" altLang="en-US" b="0">
              <a:solidFill>
                <a:srgbClr val="FFFF00"/>
              </a:solidFill>
              <a:latin typeface="黑体" pitchFamily="49" charset="-122"/>
              <a:ea typeface="黑体" pitchFamily="49" charset="-122"/>
            </a:endParaRPr>
          </a:p>
        </p:txBody>
      </p:sp>
      <p:grpSp>
        <p:nvGrpSpPr>
          <p:cNvPr id="60419" name="Group 3"/>
          <p:cNvGrpSpPr>
            <a:grpSpLocks/>
          </p:cNvGrpSpPr>
          <p:nvPr/>
        </p:nvGrpSpPr>
        <p:grpSpPr bwMode="auto">
          <a:xfrm>
            <a:off x="1182825" y="2259710"/>
            <a:ext cx="2947713" cy="2025785"/>
            <a:chOff x="2973" y="1861"/>
            <a:chExt cx="1912" cy="1329"/>
          </a:xfrm>
        </p:grpSpPr>
        <p:sp>
          <p:nvSpPr>
            <p:cNvPr id="60472" name="Freeform 4"/>
            <p:cNvSpPr>
              <a:spLocks/>
            </p:cNvSpPr>
            <p:nvPr/>
          </p:nvSpPr>
          <p:spPr bwMode="auto">
            <a:xfrm>
              <a:off x="3256" y="2256"/>
              <a:ext cx="1256" cy="672"/>
            </a:xfrm>
            <a:custGeom>
              <a:avLst/>
              <a:gdLst>
                <a:gd name="T0" fmla="*/ 0 w 2496"/>
                <a:gd name="T1" fmla="*/ 0 h 1488"/>
                <a:gd name="T2" fmla="*/ 1 w 2496"/>
                <a:gd name="T3" fmla="*/ 0 h 1488"/>
                <a:gd name="T4" fmla="*/ 2 w 2496"/>
                <a:gd name="T5" fmla="*/ 0 h 1488"/>
                <a:gd name="T6" fmla="*/ 2 w 2496"/>
                <a:gd name="T7" fmla="*/ 1 h 1488"/>
                <a:gd name="T8" fmla="*/ 3 w 2496"/>
                <a:gd name="T9" fmla="*/ 1 h 1488"/>
                <a:gd name="T10" fmla="*/ 5 w 2496"/>
                <a:gd name="T11" fmla="*/ 1 h 1488"/>
                <a:gd name="T12" fmla="*/ 6 w 2496"/>
                <a:gd name="T13" fmla="*/ 1 h 1488"/>
                <a:gd name="T14" fmla="*/ 0 60000 65536"/>
                <a:gd name="T15" fmla="*/ 0 60000 65536"/>
                <a:gd name="T16" fmla="*/ 0 60000 65536"/>
                <a:gd name="T17" fmla="*/ 0 60000 65536"/>
                <a:gd name="T18" fmla="*/ 0 60000 65536"/>
                <a:gd name="T19" fmla="*/ 0 60000 65536"/>
                <a:gd name="T20" fmla="*/ 0 60000 65536"/>
                <a:gd name="T21" fmla="*/ 0 w 2496"/>
                <a:gd name="T22" fmla="*/ 0 h 1488"/>
                <a:gd name="T23" fmla="*/ 2496 w 2496"/>
                <a:gd name="T24" fmla="*/ 1488 h 14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6" h="1488">
                  <a:moveTo>
                    <a:pt x="0" y="0"/>
                  </a:moveTo>
                  <a:cubicBezTo>
                    <a:pt x="28" y="68"/>
                    <a:pt x="56" y="136"/>
                    <a:pt x="144" y="240"/>
                  </a:cubicBezTo>
                  <a:cubicBezTo>
                    <a:pt x="232" y="344"/>
                    <a:pt x="400" y="512"/>
                    <a:pt x="528" y="624"/>
                  </a:cubicBezTo>
                  <a:cubicBezTo>
                    <a:pt x="656" y="736"/>
                    <a:pt x="752" y="816"/>
                    <a:pt x="912" y="912"/>
                  </a:cubicBezTo>
                  <a:cubicBezTo>
                    <a:pt x="1072" y="1008"/>
                    <a:pt x="1272" y="1120"/>
                    <a:pt x="1488" y="1200"/>
                  </a:cubicBezTo>
                  <a:cubicBezTo>
                    <a:pt x="1704" y="1280"/>
                    <a:pt x="2040" y="1344"/>
                    <a:pt x="2208" y="1392"/>
                  </a:cubicBezTo>
                  <a:cubicBezTo>
                    <a:pt x="2376" y="1440"/>
                    <a:pt x="2436" y="1464"/>
                    <a:pt x="2496" y="1488"/>
                  </a:cubicBezTo>
                </a:path>
              </a:pathLst>
            </a:custGeom>
            <a:noFill/>
            <a:ln w="222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73" name="Line 5"/>
            <p:cNvSpPr>
              <a:spLocks noChangeShapeType="1"/>
            </p:cNvSpPr>
            <p:nvPr/>
          </p:nvSpPr>
          <p:spPr bwMode="auto">
            <a:xfrm flipV="1">
              <a:off x="3256" y="2016"/>
              <a:ext cx="8" cy="912"/>
            </a:xfrm>
            <a:prstGeom prst="line">
              <a:avLst/>
            </a:prstGeom>
            <a:noFill/>
            <a:ln w="222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74" name="Line 6"/>
            <p:cNvSpPr>
              <a:spLocks noChangeShapeType="1"/>
            </p:cNvSpPr>
            <p:nvPr/>
          </p:nvSpPr>
          <p:spPr bwMode="auto">
            <a:xfrm flipV="1">
              <a:off x="3256" y="2928"/>
              <a:ext cx="1448" cy="0"/>
            </a:xfrm>
            <a:prstGeom prst="line">
              <a:avLst/>
            </a:prstGeom>
            <a:noFill/>
            <a:ln w="222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1287" name="Rectangle 7"/>
            <p:cNvSpPr>
              <a:spLocks noChangeArrowheads="1"/>
            </p:cNvSpPr>
            <p:nvPr/>
          </p:nvSpPr>
          <p:spPr bwMode="auto">
            <a:xfrm>
              <a:off x="3070" y="2736"/>
              <a:ext cx="203" cy="26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anose="02020603050405020304" pitchFamily="18" charset="0"/>
                  <a:cs typeface="Times New Roman" pitchFamily="18" charset="0"/>
                  <a:sym typeface="Wingdings" pitchFamily="2" charset="2"/>
                </a:rPr>
                <a:t>0</a:t>
              </a:r>
            </a:p>
          </p:txBody>
        </p:sp>
        <p:sp>
          <p:nvSpPr>
            <p:cNvPr id="1121288" name="Rectangle 8"/>
            <p:cNvSpPr>
              <a:spLocks noChangeArrowheads="1"/>
            </p:cNvSpPr>
            <p:nvPr/>
          </p:nvSpPr>
          <p:spPr bwMode="auto">
            <a:xfrm>
              <a:off x="4701" y="2784"/>
              <a:ext cx="184" cy="262"/>
            </a:xfrm>
            <a:prstGeom prst="rect">
              <a:avLst/>
            </a:prstGeom>
            <a:noFill/>
            <a:ln w="9525">
              <a:noFill/>
              <a:miter lim="800000"/>
              <a:headEnd/>
              <a:tailEnd/>
            </a:ln>
            <a:effectLst/>
          </p:spPr>
          <p:txBody>
            <a:bodyPr wrap="none">
              <a:spAutoFit/>
            </a:bodyPr>
            <a:lstStyle/>
            <a:p>
              <a:pPr algn="ctr">
                <a:defRPr/>
              </a:pPr>
              <a:r>
                <a:rPr kumimoji="1" lang="en-US" altLang="zh-CN" sz="2000" b="1" i="1">
                  <a:solidFill>
                    <a:srgbClr val="000000"/>
                  </a:solidFill>
                  <a:latin typeface="Times New Roman" panose="02020603050405020304" pitchFamily="18" charset="0"/>
                  <a:cs typeface="Times New Roman" pitchFamily="18" charset="0"/>
                  <a:sym typeface="Wingdings" pitchFamily="2" charset="2"/>
                </a:rPr>
                <a:t>r</a:t>
              </a:r>
            </a:p>
          </p:txBody>
        </p:sp>
        <p:sp>
          <p:nvSpPr>
            <p:cNvPr id="1121289" name="Rectangle 9"/>
            <p:cNvSpPr>
              <a:spLocks noChangeArrowheads="1"/>
            </p:cNvSpPr>
            <p:nvPr/>
          </p:nvSpPr>
          <p:spPr bwMode="auto">
            <a:xfrm rot="16200000">
              <a:off x="2898" y="1936"/>
              <a:ext cx="410" cy="260"/>
            </a:xfrm>
            <a:prstGeom prst="rect">
              <a:avLst/>
            </a:prstGeom>
            <a:noFill/>
            <a:ln w="9525">
              <a:noFill/>
              <a:miter lim="800000"/>
              <a:headEnd/>
              <a:tailEnd/>
            </a:ln>
            <a:effectLst/>
          </p:spPr>
          <p:txBody>
            <a:bodyPr wrap="none">
              <a:spAutoFit/>
            </a:bodyPr>
            <a:lstStyle/>
            <a:p>
              <a:pPr algn="ctr">
                <a:defRPr/>
              </a:pPr>
              <a:r>
                <a:rPr kumimoji="1" lang="en-US" altLang="zh-CN" sz="2000" b="1" i="1">
                  <a:solidFill>
                    <a:srgbClr val="000000"/>
                  </a:solidFill>
                  <a:latin typeface="Times New Roman" panose="02020603050405020304" pitchFamily="18" charset="0"/>
                  <a:cs typeface="Times New Roman" pitchFamily="18" charset="0"/>
                  <a:sym typeface="Wingdings" pitchFamily="2" charset="2"/>
                </a:rPr>
                <a:t>R(r)</a:t>
              </a:r>
            </a:p>
          </p:txBody>
        </p:sp>
        <p:grpSp>
          <p:nvGrpSpPr>
            <p:cNvPr id="60478" name="Group 10"/>
            <p:cNvGrpSpPr>
              <a:grpSpLocks/>
            </p:cNvGrpSpPr>
            <p:nvPr/>
          </p:nvGrpSpPr>
          <p:grpSpPr bwMode="auto">
            <a:xfrm>
              <a:off x="3261" y="2016"/>
              <a:ext cx="523" cy="454"/>
              <a:chOff x="3261" y="1968"/>
              <a:chExt cx="523" cy="454"/>
            </a:xfrm>
          </p:grpSpPr>
          <p:sp>
            <p:nvSpPr>
              <p:cNvPr id="1121291" name="Rectangle 11"/>
              <p:cNvSpPr>
                <a:spLocks noChangeArrowheads="1"/>
              </p:cNvSpPr>
              <p:nvPr/>
            </p:nvSpPr>
            <p:spPr bwMode="auto">
              <a:xfrm>
                <a:off x="3261" y="2016"/>
                <a:ext cx="203" cy="26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anose="02020603050405020304" pitchFamily="18" charset="0"/>
                    <a:cs typeface="Times New Roman" pitchFamily="18" charset="0"/>
                    <a:sym typeface="Wingdings" pitchFamily="2" charset="2"/>
                  </a:rPr>
                  <a:t>2</a:t>
                </a:r>
              </a:p>
            </p:txBody>
          </p:sp>
          <p:sp>
            <p:nvSpPr>
              <p:cNvPr id="60481" name="Line 12"/>
              <p:cNvSpPr>
                <a:spLocks noChangeShapeType="1"/>
              </p:cNvSpPr>
              <p:nvPr/>
            </p:nvSpPr>
            <p:spPr bwMode="auto">
              <a:xfrm flipV="1">
                <a:off x="3410" y="2016"/>
                <a:ext cx="94" cy="2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82" name="Line 13"/>
              <p:cNvSpPr>
                <a:spLocks noChangeShapeType="1"/>
              </p:cNvSpPr>
              <p:nvPr/>
            </p:nvSpPr>
            <p:spPr bwMode="auto">
              <a:xfrm>
                <a:off x="3504" y="2016"/>
                <a:ext cx="2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83" name="Line 14"/>
              <p:cNvSpPr>
                <a:spLocks noChangeShapeType="1"/>
              </p:cNvSpPr>
              <p:nvPr/>
            </p:nvSpPr>
            <p:spPr bwMode="auto">
              <a:xfrm>
                <a:off x="3362" y="2256"/>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84" name="Line 15"/>
              <p:cNvSpPr>
                <a:spLocks noChangeShapeType="1"/>
              </p:cNvSpPr>
              <p:nvPr/>
            </p:nvSpPr>
            <p:spPr bwMode="auto">
              <a:xfrm flipV="1">
                <a:off x="3362" y="2256"/>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1296" name="Rectangle 16"/>
              <p:cNvSpPr>
                <a:spLocks noChangeArrowheads="1"/>
              </p:cNvSpPr>
              <p:nvPr/>
            </p:nvSpPr>
            <p:spPr bwMode="auto">
              <a:xfrm>
                <a:off x="3408" y="2160"/>
                <a:ext cx="376" cy="262"/>
              </a:xfrm>
              <a:prstGeom prst="rect">
                <a:avLst/>
              </a:prstGeom>
              <a:noFill/>
              <a:ln w="9525">
                <a:noFill/>
                <a:miter lim="800000"/>
                <a:headEnd/>
                <a:tailEnd/>
              </a:ln>
              <a:effectLst/>
            </p:spPr>
            <p:txBody>
              <a:bodyPr>
                <a:spAutoFit/>
              </a:bodyPr>
              <a:lstStyle/>
              <a:p>
                <a:pPr algn="ctr">
                  <a:defRPr/>
                </a:pPr>
                <a:r>
                  <a:rPr kumimoji="1" lang="en-US" altLang="zh-CN" sz="2000" b="1" i="1">
                    <a:solidFill>
                      <a:srgbClr val="000000"/>
                    </a:solidFill>
                    <a:latin typeface="Times New Roman" panose="02020603050405020304" pitchFamily="18" charset="0"/>
                    <a:cs typeface="Times New Roman" pitchFamily="18" charset="0"/>
                    <a:sym typeface="Wingdings" pitchFamily="2" charset="2"/>
                  </a:rPr>
                  <a:t>a</a:t>
                </a:r>
                <a:r>
                  <a:rPr kumimoji="1" lang="en-US" altLang="zh-CN" sz="2000" b="1" baseline="-25000">
                    <a:solidFill>
                      <a:srgbClr val="000000"/>
                    </a:solidFill>
                    <a:latin typeface="Times New Roman" pitchFamily="18" charset="0"/>
                    <a:cs typeface="Times New Roman" pitchFamily="18" charset="0"/>
                    <a:sym typeface="Wingdings" pitchFamily="2" charset="2"/>
                  </a:rPr>
                  <a:t>0</a:t>
                </a:r>
                <a:r>
                  <a:rPr kumimoji="1" lang="en-US" altLang="zh-CN" sz="2000" b="1" baseline="30000">
                    <a:solidFill>
                      <a:srgbClr val="000000"/>
                    </a:solidFill>
                    <a:latin typeface="Times New Roman" pitchFamily="18" charset="0"/>
                    <a:cs typeface="Times New Roman" pitchFamily="18" charset="0"/>
                    <a:sym typeface="Wingdings" pitchFamily="2" charset="2"/>
                  </a:rPr>
                  <a:t>3</a:t>
                </a:r>
                <a:endParaRPr kumimoji="1" lang="en-US" altLang="zh-CN" sz="2000" b="1" baseline="3000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sp>
            <p:nvSpPr>
              <p:cNvPr id="60486" name="Line 17"/>
              <p:cNvSpPr>
                <a:spLocks noChangeShapeType="1"/>
              </p:cNvSpPr>
              <p:nvPr/>
            </p:nvSpPr>
            <p:spPr bwMode="auto">
              <a:xfrm flipV="1">
                <a:off x="3508" y="2177"/>
                <a:ext cx="24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1298" name="Rectangle 18"/>
              <p:cNvSpPr>
                <a:spLocks noChangeArrowheads="1"/>
              </p:cNvSpPr>
              <p:nvPr/>
            </p:nvSpPr>
            <p:spPr bwMode="auto">
              <a:xfrm>
                <a:off x="3501" y="1968"/>
                <a:ext cx="203" cy="262"/>
              </a:xfrm>
              <a:prstGeom prst="rect">
                <a:avLst/>
              </a:prstGeom>
              <a:noFill/>
              <a:ln w="9525">
                <a:noFill/>
                <a:miter lim="800000"/>
                <a:headEnd/>
                <a:tailEnd/>
              </a:ln>
              <a:effectLst/>
            </p:spPr>
            <p:txBody>
              <a:bodyPr wrap="none">
                <a:spAutoFit/>
              </a:bodyPr>
              <a:lstStyle/>
              <a:p>
                <a:pPr algn="ctr">
                  <a:defRPr/>
                </a:pPr>
                <a:r>
                  <a:rPr kumimoji="1" lang="en-US" altLang="zh-CN" sz="2000" b="1">
                    <a:solidFill>
                      <a:srgbClr val="000000"/>
                    </a:solidFill>
                    <a:latin typeface="Times New Roman" panose="02020603050405020304" pitchFamily="18" charset="0"/>
                    <a:cs typeface="Times New Roman" pitchFamily="18" charset="0"/>
                    <a:sym typeface="Wingdings" pitchFamily="2" charset="2"/>
                  </a:rPr>
                  <a:t>1</a:t>
                </a:r>
                <a:endParaRPr kumimoji="1" lang="en-US" altLang="zh-CN" sz="2000" b="1" baseline="3000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grpSp>
        <p:sp>
          <p:nvSpPr>
            <p:cNvPr id="1121299" name="Rectangle 19"/>
            <p:cNvSpPr>
              <a:spLocks noChangeArrowheads="1"/>
            </p:cNvSpPr>
            <p:nvPr/>
          </p:nvSpPr>
          <p:spPr bwMode="auto">
            <a:xfrm>
              <a:off x="3072" y="2928"/>
              <a:ext cx="1759" cy="262"/>
            </a:xfrm>
            <a:prstGeom prst="rect">
              <a:avLst/>
            </a:prstGeom>
            <a:noFill/>
            <a:ln w="9525">
              <a:noFill/>
              <a:miter lim="800000"/>
              <a:headEnd/>
              <a:tailEnd/>
            </a:ln>
            <a:effectLst/>
          </p:spPr>
          <p:txBody>
            <a:bodyPr>
              <a:spAutoFit/>
            </a:bodyPr>
            <a:lstStyle/>
            <a:p>
              <a:pPr algn="ctr">
                <a:defRPr/>
              </a:pPr>
              <a:r>
                <a:rPr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1</a:t>
              </a:r>
              <a:r>
                <a:rPr lang="en-US" altLang="zh-CN" sz="2000" b="1" i="1" dirty="0">
                  <a:solidFill>
                    <a:srgbClr val="000000"/>
                  </a:solidFill>
                  <a:latin typeface="Times New Roman" panose="02020603050405020304" pitchFamily="18" charset="0"/>
                  <a:ea typeface="楷体_GB2312" pitchFamily="49" charset="-122"/>
                  <a:cs typeface="Times New Roman" panose="02020603050405020304" pitchFamily="18" charset="0"/>
                </a:rPr>
                <a:t>s</a:t>
              </a:r>
              <a:r>
                <a:rPr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rPr>
                <a:t>波函数</a:t>
              </a:r>
              <a:r>
                <a:rPr kumimoji="1" lang="en-US" altLang="zh-CN" sz="2000" b="1" i="1" dirty="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R</a:t>
              </a:r>
              <a:r>
                <a:rPr kumimoji="1"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a:t>
              </a:r>
              <a:r>
                <a:rPr kumimoji="1" lang="en-US" altLang="zh-CN" sz="2000" b="1" i="1" dirty="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r</a:t>
              </a:r>
              <a:r>
                <a:rPr kumimoji="1"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a:t>
              </a:r>
              <a:r>
                <a:rPr kumimoji="1" lang="en-US" altLang="zh-CN" sz="2000" b="1" i="1" dirty="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r</a:t>
              </a:r>
              <a:r>
                <a:rPr kumimoji="1" lang="zh-CN" altLang="en-US" sz="2000" b="1" dirty="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图</a:t>
              </a:r>
            </a:p>
          </p:txBody>
        </p:sp>
      </p:grpSp>
      <p:grpSp>
        <p:nvGrpSpPr>
          <p:cNvPr id="60420" name="Group 20"/>
          <p:cNvGrpSpPr>
            <a:grpSpLocks/>
          </p:cNvGrpSpPr>
          <p:nvPr/>
        </p:nvGrpSpPr>
        <p:grpSpPr bwMode="auto">
          <a:xfrm>
            <a:off x="684213" y="1412875"/>
            <a:ext cx="2674937" cy="887413"/>
            <a:chOff x="3411" y="480"/>
            <a:chExt cx="1685" cy="559"/>
          </a:xfrm>
        </p:grpSpPr>
        <p:sp>
          <p:nvSpPr>
            <p:cNvPr id="1121301" name="Rectangle 21"/>
            <p:cNvSpPr>
              <a:spLocks noChangeArrowheads="1"/>
            </p:cNvSpPr>
            <p:nvPr/>
          </p:nvSpPr>
          <p:spPr bwMode="auto">
            <a:xfrm>
              <a:off x="3411" y="624"/>
              <a:ext cx="718" cy="288"/>
            </a:xfrm>
            <a:prstGeom prst="rect">
              <a:avLst/>
            </a:prstGeom>
            <a:noFill/>
            <a:ln w="9525">
              <a:noFill/>
              <a:miter lim="800000"/>
              <a:headEnd/>
              <a:tailEnd/>
            </a:ln>
            <a:effectLst/>
          </p:spPr>
          <p:txBody>
            <a:bodyPr wrap="none">
              <a:spAutoFit/>
            </a:bodyPr>
            <a:lstStyle/>
            <a:p>
              <a:pPr algn="ctr">
                <a:defRPr/>
              </a:pPr>
              <a:r>
                <a:rPr kumimoji="1" lang="en-US" altLang="zh-CN" sz="2400" b="1" i="1" dirty="0">
                  <a:solidFill>
                    <a:srgbClr val="000000"/>
                  </a:solidFill>
                  <a:latin typeface="Times New Roman" panose="02020603050405020304" pitchFamily="18" charset="0"/>
                  <a:cs typeface="Times New Roman" pitchFamily="18" charset="0"/>
                  <a:sym typeface="Wingdings" pitchFamily="2" charset="2"/>
                </a:rPr>
                <a:t>R</a:t>
              </a:r>
              <a:r>
                <a:rPr kumimoji="1" lang="en-US" altLang="zh-CN" sz="2400" b="1" baseline="-25000" dirty="0">
                  <a:solidFill>
                    <a:srgbClr val="000000"/>
                  </a:solidFill>
                  <a:latin typeface="Times New Roman" panose="02020603050405020304" pitchFamily="18" charset="0"/>
                  <a:cs typeface="Times New Roman" panose="02020603050405020304" pitchFamily="18" charset="0"/>
                  <a:sym typeface="Wingdings" pitchFamily="2" charset="2"/>
                </a:rPr>
                <a:t>1</a:t>
              </a:r>
              <a:r>
                <a:rPr kumimoji="1" lang="en-US" altLang="zh-CN" sz="2400" b="1" i="1" baseline="-25000" dirty="0">
                  <a:solidFill>
                    <a:srgbClr val="000000"/>
                  </a:solidFill>
                  <a:latin typeface="Times New Roman" panose="02020603050405020304" pitchFamily="18" charset="0"/>
                  <a:cs typeface="Times New Roman" panose="02020603050405020304" pitchFamily="18" charset="0"/>
                  <a:sym typeface="Wingdings" pitchFamily="2" charset="2"/>
                </a:rPr>
                <a:t>s</a:t>
              </a:r>
              <a:r>
                <a:rPr kumimoji="1" lang="en-US" altLang="zh-CN" sz="2400" b="1" dirty="0">
                  <a:solidFill>
                    <a:srgbClr val="000000"/>
                  </a:solidFill>
                  <a:latin typeface="Times New Roman" pitchFamily="18" charset="0"/>
                  <a:cs typeface="Times New Roman" pitchFamily="18" charset="0"/>
                  <a:sym typeface="Wingdings" pitchFamily="2" charset="2"/>
                </a:rPr>
                <a:t>(</a:t>
              </a:r>
              <a:r>
                <a:rPr kumimoji="1" lang="en-US" altLang="zh-CN" sz="2400" b="1" i="1" dirty="0">
                  <a:solidFill>
                    <a:srgbClr val="000000"/>
                  </a:solidFill>
                  <a:latin typeface="Times New Roman" pitchFamily="18" charset="0"/>
                  <a:cs typeface="Times New Roman" pitchFamily="18" charset="0"/>
                  <a:sym typeface="Wingdings" pitchFamily="2" charset="2"/>
                </a:rPr>
                <a:t>r</a:t>
              </a:r>
              <a:r>
                <a:rPr kumimoji="1" lang="en-US" altLang="zh-CN" sz="2400" b="1" dirty="0">
                  <a:solidFill>
                    <a:srgbClr val="000000"/>
                  </a:solidFill>
                  <a:latin typeface="Times New Roman" pitchFamily="18" charset="0"/>
                  <a:cs typeface="Times New Roman" pitchFamily="18" charset="0"/>
                  <a:sym typeface="Wingdings" pitchFamily="2" charset="2"/>
                </a:rPr>
                <a:t>) =</a:t>
              </a:r>
            </a:p>
          </p:txBody>
        </p:sp>
        <p:sp>
          <p:nvSpPr>
            <p:cNvPr id="1121302" name="Rectangle 22"/>
            <p:cNvSpPr>
              <a:spLocks noChangeArrowheads="1"/>
            </p:cNvSpPr>
            <p:nvPr/>
          </p:nvSpPr>
          <p:spPr bwMode="auto">
            <a:xfrm>
              <a:off x="4080" y="576"/>
              <a:ext cx="212" cy="288"/>
            </a:xfrm>
            <a:prstGeom prst="rect">
              <a:avLst/>
            </a:prstGeom>
            <a:noFill/>
            <a:ln w="9525">
              <a:noFill/>
              <a:miter lim="800000"/>
              <a:headEnd/>
              <a:tailEnd/>
            </a:ln>
            <a:effectLst/>
          </p:spPr>
          <p:txBody>
            <a:bodyPr wrap="none">
              <a:spAutoFit/>
            </a:bodyPr>
            <a:lstStyle/>
            <a:p>
              <a:pPr algn="ctr">
                <a:defRPr/>
              </a:pPr>
              <a:r>
                <a:rPr kumimoji="1" lang="en-US" altLang="zh-CN" sz="2400" b="1">
                  <a:solidFill>
                    <a:srgbClr val="000000"/>
                  </a:solidFill>
                  <a:latin typeface="Times New Roman" panose="02020603050405020304" pitchFamily="18" charset="0"/>
                  <a:cs typeface="Times New Roman" pitchFamily="18" charset="0"/>
                  <a:sym typeface="Wingdings" pitchFamily="2" charset="2"/>
                </a:rPr>
                <a:t>2</a:t>
              </a:r>
            </a:p>
          </p:txBody>
        </p:sp>
        <p:sp>
          <p:nvSpPr>
            <p:cNvPr id="60464" name="Line 23"/>
            <p:cNvSpPr>
              <a:spLocks noChangeShapeType="1"/>
            </p:cNvSpPr>
            <p:nvPr/>
          </p:nvSpPr>
          <p:spPr bwMode="auto">
            <a:xfrm flipV="1">
              <a:off x="4234" y="528"/>
              <a:ext cx="86" cy="3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65" name="Line 24"/>
            <p:cNvSpPr>
              <a:spLocks noChangeShapeType="1"/>
            </p:cNvSpPr>
            <p:nvPr/>
          </p:nvSpPr>
          <p:spPr bwMode="auto">
            <a:xfrm>
              <a:off x="4320" y="528"/>
              <a:ext cx="28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66" name="Line 25"/>
            <p:cNvSpPr>
              <a:spLocks noChangeShapeType="1"/>
            </p:cNvSpPr>
            <p:nvPr/>
          </p:nvSpPr>
          <p:spPr bwMode="auto">
            <a:xfrm>
              <a:off x="4186" y="847"/>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67" name="Line 26"/>
            <p:cNvSpPr>
              <a:spLocks noChangeShapeType="1"/>
            </p:cNvSpPr>
            <p:nvPr/>
          </p:nvSpPr>
          <p:spPr bwMode="auto">
            <a:xfrm flipV="1">
              <a:off x="4186" y="847"/>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1307" name="Rectangle 27"/>
            <p:cNvSpPr>
              <a:spLocks noChangeArrowheads="1"/>
            </p:cNvSpPr>
            <p:nvPr/>
          </p:nvSpPr>
          <p:spPr bwMode="auto">
            <a:xfrm>
              <a:off x="4328" y="751"/>
              <a:ext cx="376" cy="288"/>
            </a:xfrm>
            <a:prstGeom prst="rect">
              <a:avLst/>
            </a:prstGeom>
            <a:noFill/>
            <a:ln w="9525">
              <a:noFill/>
              <a:miter lim="800000"/>
              <a:headEnd/>
              <a:tailEnd/>
            </a:ln>
            <a:effectLst/>
          </p:spPr>
          <p:txBody>
            <a:bodyPr>
              <a:spAutoFit/>
            </a:bodyPr>
            <a:lstStyle/>
            <a:p>
              <a:pPr algn="ctr">
                <a:defRPr/>
              </a:pPr>
              <a:r>
                <a:rPr kumimoji="1" lang="en-US" altLang="zh-CN" sz="2400" b="1" i="1">
                  <a:solidFill>
                    <a:srgbClr val="000000"/>
                  </a:solidFill>
                  <a:latin typeface="Times New Roman" panose="02020603050405020304" pitchFamily="18" charset="0"/>
                  <a:cs typeface="Times New Roman" pitchFamily="18" charset="0"/>
                  <a:sym typeface="Wingdings" pitchFamily="2" charset="2"/>
                </a:rPr>
                <a:t>a</a:t>
              </a:r>
              <a:r>
                <a:rPr kumimoji="1" lang="en-US" altLang="zh-CN" sz="2400" b="1" baseline="-25000">
                  <a:solidFill>
                    <a:srgbClr val="000000"/>
                  </a:solidFill>
                  <a:latin typeface="Times New Roman" pitchFamily="18" charset="0"/>
                  <a:cs typeface="Times New Roman" pitchFamily="18" charset="0"/>
                  <a:sym typeface="Wingdings" pitchFamily="2" charset="2"/>
                </a:rPr>
                <a:t>0</a:t>
              </a:r>
              <a:r>
                <a:rPr kumimoji="1" lang="en-US" altLang="zh-CN" sz="2400" b="1" baseline="30000">
                  <a:solidFill>
                    <a:srgbClr val="000000"/>
                  </a:solidFill>
                  <a:latin typeface="Times New Roman" pitchFamily="18" charset="0"/>
                  <a:cs typeface="Times New Roman" pitchFamily="18" charset="0"/>
                  <a:sym typeface="Wingdings" pitchFamily="2" charset="2"/>
                </a:rPr>
                <a:t>3</a:t>
              </a:r>
              <a:endParaRPr kumimoji="1" lang="en-US" altLang="zh-CN" sz="2400" b="1" baseline="3000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sp>
          <p:nvSpPr>
            <p:cNvPr id="60469" name="Line 28"/>
            <p:cNvSpPr>
              <a:spLocks noChangeShapeType="1"/>
            </p:cNvSpPr>
            <p:nvPr/>
          </p:nvSpPr>
          <p:spPr bwMode="auto">
            <a:xfrm flipV="1">
              <a:off x="4330" y="751"/>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1309" name="Rectangle 29"/>
            <p:cNvSpPr>
              <a:spLocks noChangeArrowheads="1"/>
            </p:cNvSpPr>
            <p:nvPr/>
          </p:nvSpPr>
          <p:spPr bwMode="auto">
            <a:xfrm>
              <a:off x="4368" y="480"/>
              <a:ext cx="212" cy="288"/>
            </a:xfrm>
            <a:prstGeom prst="rect">
              <a:avLst/>
            </a:prstGeom>
            <a:noFill/>
            <a:ln w="9525">
              <a:noFill/>
              <a:miter lim="800000"/>
              <a:headEnd/>
              <a:tailEnd/>
            </a:ln>
            <a:effectLst/>
          </p:spPr>
          <p:txBody>
            <a:bodyPr wrap="none">
              <a:spAutoFit/>
            </a:bodyPr>
            <a:lstStyle/>
            <a:p>
              <a:pPr algn="ctr">
                <a:defRPr/>
              </a:pPr>
              <a:r>
                <a:rPr kumimoji="1" lang="en-US" altLang="zh-CN" sz="2400" b="1">
                  <a:solidFill>
                    <a:srgbClr val="000000"/>
                  </a:solidFill>
                  <a:latin typeface="Times New Roman" panose="02020603050405020304" pitchFamily="18" charset="0"/>
                  <a:cs typeface="Times New Roman" pitchFamily="18" charset="0"/>
                  <a:sym typeface="Wingdings" pitchFamily="2" charset="2"/>
                </a:rPr>
                <a:t>1</a:t>
              </a:r>
              <a:endParaRPr kumimoji="1" lang="en-US" altLang="zh-CN" sz="2400" b="1" baseline="3000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sp>
          <p:nvSpPr>
            <p:cNvPr id="1121310" name="Rectangle 30"/>
            <p:cNvSpPr>
              <a:spLocks noChangeArrowheads="1"/>
            </p:cNvSpPr>
            <p:nvPr/>
          </p:nvSpPr>
          <p:spPr bwMode="auto">
            <a:xfrm>
              <a:off x="4616" y="607"/>
              <a:ext cx="480" cy="288"/>
            </a:xfrm>
            <a:prstGeom prst="rect">
              <a:avLst/>
            </a:prstGeom>
            <a:noFill/>
            <a:ln w="9525">
              <a:noFill/>
              <a:miter lim="800000"/>
              <a:headEnd/>
              <a:tailEnd/>
            </a:ln>
            <a:effectLst/>
          </p:spPr>
          <p:txBody>
            <a:bodyPr>
              <a:spAutoFit/>
            </a:bodyPr>
            <a:lstStyle/>
            <a:p>
              <a:pPr>
                <a:defRPr/>
              </a:pPr>
              <a:r>
                <a:rPr kumimoji="1" lang="en-US" altLang="zh-CN" sz="2400" b="1" i="1" dirty="0">
                  <a:solidFill>
                    <a:srgbClr val="000000"/>
                  </a:solidFill>
                  <a:latin typeface="Times New Roman" panose="02020603050405020304" pitchFamily="18" charset="0"/>
                  <a:cs typeface="Times New Roman" pitchFamily="18" charset="0"/>
                  <a:sym typeface="Wingdings" pitchFamily="2" charset="2"/>
                </a:rPr>
                <a:t>e</a:t>
              </a:r>
              <a:r>
                <a:rPr kumimoji="1" lang="en-US" altLang="zh-CN" sz="2400" b="1" i="1" baseline="30000" dirty="0">
                  <a:solidFill>
                    <a:srgbClr val="000000"/>
                  </a:solidFill>
                  <a:latin typeface="Times New Roman" pitchFamily="18" charset="0"/>
                  <a:cs typeface="Times New Roman" pitchFamily="18" charset="0"/>
                  <a:sym typeface="Wingdings" pitchFamily="2" charset="2"/>
                </a:rPr>
                <a:t>-r/a</a:t>
              </a:r>
              <a:r>
                <a:rPr kumimoji="1" lang="en-US" altLang="zh-CN" sz="2400" b="1" baseline="14000" dirty="0">
                  <a:solidFill>
                    <a:srgbClr val="000000"/>
                  </a:solidFill>
                  <a:latin typeface="Times New Roman" pitchFamily="18" charset="0"/>
                  <a:cs typeface="Times New Roman" pitchFamily="18" charset="0"/>
                  <a:sym typeface="Wingdings" pitchFamily="2" charset="2"/>
                </a:rPr>
                <a:t>0</a:t>
              </a:r>
              <a:endParaRPr kumimoji="1" lang="en-US" altLang="zh-CN" sz="2400" b="1" dirty="0">
                <a:solidFill>
                  <a:srgbClr val="000000"/>
                </a:solidFill>
                <a:latin typeface="Times New Roman" pitchFamily="18" charset="0"/>
                <a:cs typeface="Times New Roman" pitchFamily="18" charset="0"/>
                <a:sym typeface="Wingdings" pitchFamily="2" charset="2"/>
              </a:endParaRPr>
            </a:p>
          </p:txBody>
        </p:sp>
      </p:grpSp>
      <p:grpSp>
        <p:nvGrpSpPr>
          <p:cNvPr id="60421" name="Group 31"/>
          <p:cNvGrpSpPr>
            <a:grpSpLocks/>
          </p:cNvGrpSpPr>
          <p:nvPr/>
        </p:nvGrpSpPr>
        <p:grpSpPr bwMode="auto">
          <a:xfrm>
            <a:off x="3995738" y="1412875"/>
            <a:ext cx="3813175" cy="838200"/>
            <a:chOff x="576" y="2736"/>
            <a:chExt cx="2402" cy="528"/>
          </a:xfrm>
        </p:grpSpPr>
        <p:sp>
          <p:nvSpPr>
            <p:cNvPr id="60447" name="Line 32"/>
            <p:cNvSpPr>
              <a:spLocks noChangeShapeType="1"/>
            </p:cNvSpPr>
            <p:nvPr/>
          </p:nvSpPr>
          <p:spPr bwMode="auto">
            <a:xfrm flipV="1">
              <a:off x="1296" y="2784"/>
              <a:ext cx="96" cy="3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48" name="Line 33"/>
            <p:cNvSpPr>
              <a:spLocks noChangeShapeType="1"/>
            </p:cNvSpPr>
            <p:nvPr/>
          </p:nvSpPr>
          <p:spPr bwMode="auto">
            <a:xfrm>
              <a:off x="1392" y="2784"/>
              <a:ext cx="28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49" name="Line 34"/>
            <p:cNvSpPr>
              <a:spLocks noChangeShapeType="1"/>
            </p:cNvSpPr>
            <p:nvPr/>
          </p:nvSpPr>
          <p:spPr bwMode="auto">
            <a:xfrm>
              <a:off x="1248" y="3072"/>
              <a:ext cx="48"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50" name="Line 35"/>
            <p:cNvSpPr>
              <a:spLocks noChangeShapeType="1"/>
            </p:cNvSpPr>
            <p:nvPr/>
          </p:nvSpPr>
          <p:spPr bwMode="auto">
            <a:xfrm flipV="1">
              <a:off x="1248" y="3072"/>
              <a:ext cx="0" cy="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1316" name="Rectangle 36"/>
            <p:cNvSpPr>
              <a:spLocks noChangeArrowheads="1"/>
            </p:cNvSpPr>
            <p:nvPr/>
          </p:nvSpPr>
          <p:spPr bwMode="auto">
            <a:xfrm>
              <a:off x="1296" y="2976"/>
              <a:ext cx="480" cy="288"/>
            </a:xfrm>
            <a:prstGeom prst="rect">
              <a:avLst/>
            </a:prstGeom>
            <a:noFill/>
            <a:ln w="9525">
              <a:noFill/>
              <a:miter lim="800000"/>
              <a:headEnd/>
              <a:tailEnd/>
            </a:ln>
            <a:effectLst/>
          </p:spPr>
          <p:txBody>
            <a:bodyPr>
              <a:spAutoFit/>
            </a:bodyPr>
            <a:lstStyle/>
            <a:p>
              <a:pPr algn="ctr">
                <a:defRPr/>
              </a:pPr>
              <a:r>
                <a:rPr kumimoji="1" lang="en-US" altLang="zh-CN" sz="2400" b="1" dirty="0">
                  <a:solidFill>
                    <a:srgbClr val="000000"/>
                  </a:solidFill>
                  <a:latin typeface="Times New Roman" panose="02020603050405020304" pitchFamily="18" charset="0"/>
                  <a:cs typeface="Times New Roman" pitchFamily="18" charset="0"/>
                  <a:sym typeface="Wingdings" pitchFamily="2" charset="2"/>
                </a:rPr>
                <a:t>8</a:t>
              </a:r>
              <a:r>
                <a:rPr kumimoji="1" lang="en-US" altLang="zh-CN" sz="2400" b="1" i="1" dirty="0">
                  <a:solidFill>
                    <a:srgbClr val="000000"/>
                  </a:solidFill>
                  <a:latin typeface="Times New Roman" pitchFamily="18" charset="0"/>
                  <a:cs typeface="Times New Roman" pitchFamily="18" charset="0"/>
                  <a:sym typeface="Wingdings" pitchFamily="2" charset="2"/>
                </a:rPr>
                <a:t>a</a:t>
              </a:r>
              <a:r>
                <a:rPr kumimoji="1" lang="en-US" altLang="zh-CN" sz="2400" b="1" baseline="-25000" dirty="0">
                  <a:solidFill>
                    <a:srgbClr val="000000"/>
                  </a:solidFill>
                  <a:latin typeface="Times New Roman" pitchFamily="18" charset="0"/>
                  <a:cs typeface="Times New Roman" pitchFamily="18" charset="0"/>
                  <a:sym typeface="Wingdings" pitchFamily="2" charset="2"/>
                </a:rPr>
                <a:t>0</a:t>
              </a:r>
              <a:r>
                <a:rPr kumimoji="1" lang="en-US" altLang="zh-CN" sz="2400" b="1" baseline="30000" dirty="0">
                  <a:solidFill>
                    <a:srgbClr val="000000"/>
                  </a:solidFill>
                  <a:latin typeface="Times New Roman" pitchFamily="18" charset="0"/>
                  <a:cs typeface="Times New Roman" pitchFamily="18" charset="0"/>
                  <a:sym typeface="Wingdings" pitchFamily="2" charset="2"/>
                </a:rPr>
                <a:t>3</a:t>
              </a:r>
              <a:endParaRPr kumimoji="1" lang="en-US" altLang="zh-CN" sz="2400" b="1" baseline="30000" dirty="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sp>
          <p:nvSpPr>
            <p:cNvPr id="60452" name="Line 37"/>
            <p:cNvSpPr>
              <a:spLocks noChangeShapeType="1"/>
            </p:cNvSpPr>
            <p:nvPr/>
          </p:nvSpPr>
          <p:spPr bwMode="auto">
            <a:xfrm flipV="1">
              <a:off x="1392" y="2976"/>
              <a:ext cx="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1318" name="Rectangle 38"/>
            <p:cNvSpPr>
              <a:spLocks noChangeArrowheads="1"/>
            </p:cNvSpPr>
            <p:nvPr/>
          </p:nvSpPr>
          <p:spPr bwMode="auto">
            <a:xfrm>
              <a:off x="1440" y="2736"/>
              <a:ext cx="212" cy="288"/>
            </a:xfrm>
            <a:prstGeom prst="rect">
              <a:avLst/>
            </a:prstGeom>
            <a:noFill/>
            <a:ln w="9525">
              <a:noFill/>
              <a:miter lim="800000"/>
              <a:headEnd/>
              <a:tailEnd/>
            </a:ln>
            <a:effectLst/>
          </p:spPr>
          <p:txBody>
            <a:bodyPr wrap="none">
              <a:spAutoFit/>
            </a:bodyPr>
            <a:lstStyle/>
            <a:p>
              <a:pPr algn="ctr">
                <a:defRPr/>
              </a:pPr>
              <a:r>
                <a:rPr kumimoji="1" lang="en-US" altLang="zh-CN" sz="2400" b="1">
                  <a:solidFill>
                    <a:srgbClr val="000000"/>
                  </a:solidFill>
                  <a:latin typeface="Times New Roman" panose="02020603050405020304" pitchFamily="18" charset="0"/>
                  <a:cs typeface="Times New Roman" pitchFamily="18" charset="0"/>
                  <a:sym typeface="Wingdings" pitchFamily="2" charset="2"/>
                </a:rPr>
                <a:t>1</a:t>
              </a:r>
              <a:endParaRPr kumimoji="1" lang="en-US" altLang="zh-CN" sz="2400" b="1" baseline="3000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sp>
          <p:nvSpPr>
            <p:cNvPr id="1121319" name="Rectangle 39"/>
            <p:cNvSpPr>
              <a:spLocks noChangeArrowheads="1"/>
            </p:cNvSpPr>
            <p:nvPr/>
          </p:nvSpPr>
          <p:spPr bwMode="auto">
            <a:xfrm>
              <a:off x="2304" y="2832"/>
              <a:ext cx="674" cy="288"/>
            </a:xfrm>
            <a:prstGeom prst="rect">
              <a:avLst/>
            </a:prstGeom>
            <a:noFill/>
            <a:ln w="9525">
              <a:noFill/>
              <a:miter lim="800000"/>
              <a:headEnd/>
              <a:tailEnd/>
            </a:ln>
            <a:effectLst/>
          </p:spPr>
          <p:txBody>
            <a:bodyPr>
              <a:spAutoFit/>
            </a:bodyPr>
            <a:lstStyle/>
            <a:p>
              <a:pPr algn="ctr">
                <a:defRPr/>
              </a:pPr>
              <a:r>
                <a:rPr kumimoji="1" lang="en-US" altLang="zh-CN" sz="2400" b="1" i="1">
                  <a:solidFill>
                    <a:srgbClr val="000000"/>
                  </a:solidFill>
                  <a:latin typeface="Times New Roman" panose="02020603050405020304" pitchFamily="18" charset="0"/>
                  <a:cs typeface="Times New Roman" pitchFamily="18" charset="0"/>
                  <a:sym typeface="Wingdings" pitchFamily="2" charset="2"/>
                </a:rPr>
                <a:t>e</a:t>
              </a:r>
              <a:r>
                <a:rPr kumimoji="1" lang="en-US" altLang="zh-CN" sz="2400" b="1" i="1" baseline="30000">
                  <a:solidFill>
                    <a:srgbClr val="000000"/>
                  </a:solidFill>
                  <a:latin typeface="Times New Roman" pitchFamily="18" charset="0"/>
                  <a:cs typeface="Times New Roman" pitchFamily="18" charset="0"/>
                  <a:sym typeface="Wingdings" pitchFamily="2" charset="2"/>
                </a:rPr>
                <a:t>-r</a:t>
              </a:r>
              <a:r>
                <a:rPr kumimoji="1" lang="en-US" altLang="zh-CN" sz="2400" b="1" baseline="30000">
                  <a:solidFill>
                    <a:srgbClr val="000000"/>
                  </a:solidFill>
                  <a:latin typeface="Times New Roman" pitchFamily="18" charset="0"/>
                  <a:cs typeface="Times New Roman" pitchFamily="18" charset="0"/>
                  <a:sym typeface="Wingdings" pitchFamily="2" charset="2"/>
                </a:rPr>
                <a:t>/2</a:t>
              </a:r>
              <a:r>
                <a:rPr kumimoji="1" lang="en-US" altLang="zh-CN" sz="2400" b="1" i="1" baseline="30000">
                  <a:solidFill>
                    <a:srgbClr val="000000"/>
                  </a:solidFill>
                  <a:latin typeface="Times New Roman" pitchFamily="18" charset="0"/>
                  <a:cs typeface="Times New Roman" pitchFamily="18" charset="0"/>
                  <a:sym typeface="Wingdings" pitchFamily="2" charset="2"/>
                </a:rPr>
                <a:t>a</a:t>
              </a:r>
              <a:r>
                <a:rPr kumimoji="1" lang="en-US" altLang="zh-CN" sz="2400" b="1" baseline="14000">
                  <a:solidFill>
                    <a:srgbClr val="000000"/>
                  </a:solidFill>
                  <a:latin typeface="Times New Roman" pitchFamily="18" charset="0"/>
                  <a:cs typeface="Times New Roman" pitchFamily="18" charset="0"/>
                  <a:sym typeface="Wingdings" pitchFamily="2" charset="2"/>
                </a:rPr>
                <a:t>0</a:t>
              </a:r>
            </a:p>
          </p:txBody>
        </p:sp>
        <p:sp>
          <p:nvSpPr>
            <p:cNvPr id="60455" name="AutoShape 40"/>
            <p:cNvSpPr>
              <a:spLocks/>
            </p:cNvSpPr>
            <p:nvPr/>
          </p:nvSpPr>
          <p:spPr bwMode="auto">
            <a:xfrm>
              <a:off x="1776" y="2832"/>
              <a:ext cx="48" cy="240"/>
            </a:xfrm>
            <a:prstGeom prst="leftBracket">
              <a:avLst>
                <a:gd name="adj" fmla="val 41667"/>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21321" name="Rectangle 41"/>
            <p:cNvSpPr>
              <a:spLocks noChangeArrowheads="1"/>
            </p:cNvSpPr>
            <p:nvPr/>
          </p:nvSpPr>
          <p:spPr bwMode="auto">
            <a:xfrm>
              <a:off x="1776" y="2832"/>
              <a:ext cx="432" cy="288"/>
            </a:xfrm>
            <a:prstGeom prst="rect">
              <a:avLst/>
            </a:prstGeom>
            <a:noFill/>
            <a:ln w="9525">
              <a:noFill/>
              <a:miter lim="800000"/>
              <a:headEnd/>
              <a:tailEnd/>
            </a:ln>
            <a:effectLst/>
          </p:spPr>
          <p:txBody>
            <a:bodyPr>
              <a:spAutoFit/>
            </a:bodyPr>
            <a:lstStyle/>
            <a:p>
              <a:pPr>
                <a:defRPr/>
              </a:pPr>
              <a:r>
                <a:rPr kumimoji="1" lang="en-US" altLang="zh-CN" sz="2400" b="1">
                  <a:solidFill>
                    <a:srgbClr val="000000"/>
                  </a:solidFill>
                  <a:latin typeface="Times New Roman" panose="02020603050405020304" pitchFamily="18" charset="0"/>
                  <a:cs typeface="Times New Roman" pitchFamily="18" charset="0"/>
                  <a:sym typeface="Wingdings" pitchFamily="2" charset="2"/>
                </a:rPr>
                <a:t>2</a:t>
              </a:r>
              <a:r>
                <a:rPr kumimoji="1" lang="en-US" altLang="zh-CN" sz="2400" b="1" i="1">
                  <a:solidFill>
                    <a:srgbClr val="000000"/>
                  </a:solidFill>
                  <a:latin typeface="Times New Roman" pitchFamily="18" charset="0"/>
                  <a:cs typeface="Times New Roman" pitchFamily="18" charset="0"/>
                  <a:sym typeface="Wingdings" pitchFamily="2" charset="2"/>
                </a:rPr>
                <a:t> -</a:t>
              </a:r>
              <a:endParaRPr kumimoji="1" lang="en-US" altLang="zh-CN" sz="2400" b="1" i="1" baseline="30000">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endParaRPr>
            </a:p>
          </p:txBody>
        </p:sp>
        <p:sp>
          <p:nvSpPr>
            <p:cNvPr id="60457" name="Line 42"/>
            <p:cNvSpPr>
              <a:spLocks noChangeShapeType="1"/>
            </p:cNvSpPr>
            <p:nvPr/>
          </p:nvSpPr>
          <p:spPr bwMode="auto">
            <a:xfrm>
              <a:off x="2126" y="3007"/>
              <a:ext cx="19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1323" name="Rectangle 43"/>
            <p:cNvSpPr>
              <a:spLocks noChangeArrowheads="1"/>
            </p:cNvSpPr>
            <p:nvPr/>
          </p:nvSpPr>
          <p:spPr bwMode="auto">
            <a:xfrm>
              <a:off x="2120" y="2736"/>
              <a:ext cx="191" cy="288"/>
            </a:xfrm>
            <a:prstGeom prst="rect">
              <a:avLst/>
            </a:prstGeom>
            <a:noFill/>
            <a:ln w="9525">
              <a:noFill/>
              <a:miter lim="800000"/>
              <a:headEnd/>
              <a:tailEnd/>
            </a:ln>
            <a:effectLst/>
          </p:spPr>
          <p:txBody>
            <a:bodyPr wrap="none">
              <a:spAutoFit/>
            </a:bodyPr>
            <a:lstStyle/>
            <a:p>
              <a:pPr algn="ctr">
                <a:defRPr/>
              </a:pPr>
              <a:r>
                <a:rPr kumimoji="1" lang="en-US" altLang="zh-CN" sz="2400" b="1" i="1">
                  <a:solidFill>
                    <a:srgbClr val="000000"/>
                  </a:solidFill>
                  <a:latin typeface="Times New Roman" panose="02020603050405020304" pitchFamily="18" charset="0"/>
                  <a:cs typeface="Times New Roman" pitchFamily="18" charset="0"/>
                  <a:sym typeface="Wingdings" pitchFamily="2" charset="2"/>
                </a:rPr>
                <a:t>r</a:t>
              </a:r>
            </a:p>
          </p:txBody>
        </p:sp>
        <p:sp>
          <p:nvSpPr>
            <p:cNvPr id="1121324" name="Rectangle 44"/>
            <p:cNvSpPr>
              <a:spLocks noChangeArrowheads="1"/>
            </p:cNvSpPr>
            <p:nvPr/>
          </p:nvSpPr>
          <p:spPr bwMode="auto">
            <a:xfrm>
              <a:off x="2064" y="2928"/>
              <a:ext cx="276" cy="288"/>
            </a:xfrm>
            <a:prstGeom prst="rect">
              <a:avLst/>
            </a:prstGeom>
            <a:noFill/>
            <a:ln w="9525">
              <a:noFill/>
              <a:miter lim="800000"/>
              <a:headEnd/>
              <a:tailEnd/>
            </a:ln>
            <a:effectLst/>
          </p:spPr>
          <p:txBody>
            <a:bodyPr wrap="none">
              <a:spAutoFit/>
            </a:bodyPr>
            <a:lstStyle/>
            <a:p>
              <a:pPr algn="ctr">
                <a:defRPr/>
              </a:pPr>
              <a:r>
                <a:rPr kumimoji="1" lang="en-US" altLang="zh-CN" sz="2400" b="1" i="1">
                  <a:solidFill>
                    <a:srgbClr val="000000"/>
                  </a:solidFill>
                  <a:latin typeface="Times New Roman" panose="02020603050405020304" pitchFamily="18" charset="0"/>
                  <a:cs typeface="Times New Roman" pitchFamily="18" charset="0"/>
                  <a:sym typeface="Wingdings" pitchFamily="2" charset="2"/>
                </a:rPr>
                <a:t>a</a:t>
              </a:r>
              <a:r>
                <a:rPr kumimoji="1" lang="en-US" altLang="zh-CN" sz="2400" b="1" baseline="-25000">
                  <a:solidFill>
                    <a:srgbClr val="000000"/>
                  </a:solidFill>
                  <a:latin typeface="Times New Roman" pitchFamily="18" charset="0"/>
                  <a:cs typeface="Times New Roman" pitchFamily="18" charset="0"/>
                  <a:sym typeface="Wingdings" pitchFamily="2" charset="2"/>
                </a:rPr>
                <a:t>0</a:t>
              </a:r>
            </a:p>
          </p:txBody>
        </p:sp>
        <p:sp>
          <p:nvSpPr>
            <p:cNvPr id="60460" name="AutoShape 45"/>
            <p:cNvSpPr>
              <a:spLocks/>
            </p:cNvSpPr>
            <p:nvPr/>
          </p:nvSpPr>
          <p:spPr bwMode="auto">
            <a:xfrm>
              <a:off x="2318" y="2863"/>
              <a:ext cx="48" cy="240"/>
            </a:xfrm>
            <a:prstGeom prst="rightBracket">
              <a:avLst>
                <a:gd name="adj" fmla="val 41667"/>
              </a:avLst>
            </a:prstGeom>
            <a:noFill/>
            <a:ln w="25400">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1121326" name="Rectangle 46"/>
            <p:cNvSpPr>
              <a:spLocks noChangeArrowheads="1"/>
            </p:cNvSpPr>
            <p:nvPr/>
          </p:nvSpPr>
          <p:spPr bwMode="auto">
            <a:xfrm>
              <a:off x="576" y="2832"/>
              <a:ext cx="718" cy="288"/>
            </a:xfrm>
            <a:prstGeom prst="rect">
              <a:avLst/>
            </a:prstGeom>
            <a:noFill/>
            <a:ln w="9525">
              <a:noFill/>
              <a:miter lim="800000"/>
              <a:headEnd/>
              <a:tailEnd/>
            </a:ln>
            <a:effectLst/>
          </p:spPr>
          <p:txBody>
            <a:bodyPr wrap="none">
              <a:spAutoFit/>
            </a:bodyPr>
            <a:lstStyle/>
            <a:p>
              <a:pPr>
                <a:defRPr/>
              </a:pPr>
              <a:r>
                <a:rPr kumimoji="1" lang="en-US" altLang="zh-CN" sz="2400" b="1" i="1">
                  <a:solidFill>
                    <a:srgbClr val="000000"/>
                  </a:solidFill>
                  <a:latin typeface="Times New Roman" panose="02020603050405020304" pitchFamily="18" charset="0"/>
                  <a:cs typeface="Times New Roman" pitchFamily="18" charset="0"/>
                  <a:sym typeface="Wingdings" pitchFamily="2" charset="2"/>
                </a:rPr>
                <a:t>R</a:t>
              </a:r>
              <a:r>
                <a:rPr kumimoji="1" lang="en-US" altLang="zh-CN" sz="2400" b="1" baseline="-25000">
                  <a:solidFill>
                    <a:srgbClr val="000000"/>
                  </a:solidFill>
                  <a:latin typeface="Times New Roman" panose="02020603050405020304" pitchFamily="18" charset="0"/>
                  <a:cs typeface="Times New Roman" panose="02020603050405020304" pitchFamily="18" charset="0"/>
                  <a:sym typeface="Wingdings" pitchFamily="2" charset="2"/>
                </a:rPr>
                <a:t>2</a:t>
              </a:r>
              <a:r>
                <a:rPr kumimoji="1" lang="en-US" altLang="zh-CN" sz="2400" b="1" i="1" baseline="-25000">
                  <a:solidFill>
                    <a:srgbClr val="000000"/>
                  </a:solidFill>
                  <a:latin typeface="Times New Roman" panose="02020603050405020304" pitchFamily="18" charset="0"/>
                  <a:cs typeface="Times New Roman" panose="02020603050405020304" pitchFamily="18" charset="0"/>
                  <a:sym typeface="Wingdings" pitchFamily="2" charset="2"/>
                </a:rPr>
                <a:t>s</a:t>
              </a:r>
              <a:r>
                <a:rPr kumimoji="1" lang="en-US" altLang="zh-CN" sz="2400" b="1">
                  <a:solidFill>
                    <a:srgbClr val="000000"/>
                  </a:solidFill>
                  <a:latin typeface="Times New Roman" pitchFamily="18" charset="0"/>
                  <a:cs typeface="Times New Roman" pitchFamily="18" charset="0"/>
                  <a:sym typeface="Wingdings" pitchFamily="2" charset="2"/>
                </a:rPr>
                <a:t>(</a:t>
              </a:r>
              <a:r>
                <a:rPr kumimoji="1" lang="en-US" altLang="zh-CN" sz="2400" b="1" i="1">
                  <a:solidFill>
                    <a:srgbClr val="000000"/>
                  </a:solidFill>
                  <a:latin typeface="Times New Roman" pitchFamily="18" charset="0"/>
                  <a:cs typeface="Times New Roman" pitchFamily="18" charset="0"/>
                  <a:sym typeface="Wingdings" pitchFamily="2" charset="2"/>
                </a:rPr>
                <a:t>r</a:t>
              </a:r>
              <a:r>
                <a:rPr kumimoji="1" lang="en-US" altLang="zh-CN" sz="2400" b="1">
                  <a:solidFill>
                    <a:srgbClr val="000000"/>
                  </a:solidFill>
                  <a:latin typeface="Times New Roman" pitchFamily="18" charset="0"/>
                  <a:cs typeface="Times New Roman" pitchFamily="18" charset="0"/>
                  <a:sym typeface="Wingdings" pitchFamily="2" charset="2"/>
                </a:rPr>
                <a:t>) =</a:t>
              </a:r>
            </a:p>
          </p:txBody>
        </p:sp>
      </p:grpSp>
      <p:grpSp>
        <p:nvGrpSpPr>
          <p:cNvPr id="60422" name="Group 47"/>
          <p:cNvGrpSpPr>
            <a:grpSpLocks/>
          </p:cNvGrpSpPr>
          <p:nvPr/>
        </p:nvGrpSpPr>
        <p:grpSpPr bwMode="auto">
          <a:xfrm>
            <a:off x="4794189" y="2263814"/>
            <a:ext cx="3144868" cy="2084334"/>
            <a:chOff x="2932" y="2584"/>
            <a:chExt cx="2000" cy="1317"/>
          </a:xfrm>
        </p:grpSpPr>
        <p:sp>
          <p:nvSpPr>
            <p:cNvPr id="60441" name="Line 48"/>
            <p:cNvSpPr>
              <a:spLocks noChangeShapeType="1"/>
            </p:cNvSpPr>
            <p:nvPr/>
          </p:nvSpPr>
          <p:spPr bwMode="auto">
            <a:xfrm flipH="1" flipV="1">
              <a:off x="3216" y="2688"/>
              <a:ext cx="0" cy="912"/>
            </a:xfrm>
            <a:prstGeom prst="line">
              <a:avLst/>
            </a:prstGeom>
            <a:noFill/>
            <a:ln w="222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42" name="Line 49"/>
            <p:cNvSpPr>
              <a:spLocks noChangeShapeType="1"/>
            </p:cNvSpPr>
            <p:nvPr/>
          </p:nvSpPr>
          <p:spPr bwMode="auto">
            <a:xfrm>
              <a:off x="3216" y="3600"/>
              <a:ext cx="1536" cy="0"/>
            </a:xfrm>
            <a:prstGeom prst="line">
              <a:avLst/>
            </a:prstGeom>
            <a:noFill/>
            <a:ln w="222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43" name="Freeform 50"/>
            <p:cNvSpPr>
              <a:spLocks/>
            </p:cNvSpPr>
            <p:nvPr/>
          </p:nvSpPr>
          <p:spPr bwMode="auto">
            <a:xfrm>
              <a:off x="3216" y="2880"/>
              <a:ext cx="1056" cy="672"/>
            </a:xfrm>
            <a:custGeom>
              <a:avLst/>
              <a:gdLst>
                <a:gd name="T0" fmla="*/ 0 w 1056"/>
                <a:gd name="T1" fmla="*/ 0 h 1200"/>
                <a:gd name="T2" fmla="*/ 96 w 1056"/>
                <a:gd name="T3" fmla="*/ 2 h 1200"/>
                <a:gd name="T4" fmla="*/ 240 w 1056"/>
                <a:gd name="T5" fmla="*/ 6 h 1200"/>
                <a:gd name="T6" fmla="*/ 384 w 1056"/>
                <a:gd name="T7" fmla="*/ 7 h 1200"/>
                <a:gd name="T8" fmla="*/ 528 w 1056"/>
                <a:gd name="T9" fmla="*/ 6 h 1200"/>
                <a:gd name="T10" fmla="*/ 624 w 1056"/>
                <a:gd name="T11" fmla="*/ 4 h 1200"/>
                <a:gd name="T12" fmla="*/ 864 w 1056"/>
                <a:gd name="T13" fmla="*/ 6 h 1200"/>
                <a:gd name="T14" fmla="*/ 1056 w 1056"/>
                <a:gd name="T15" fmla="*/ 7 h 1200"/>
                <a:gd name="T16" fmla="*/ 0 60000 65536"/>
                <a:gd name="T17" fmla="*/ 0 60000 65536"/>
                <a:gd name="T18" fmla="*/ 0 60000 65536"/>
                <a:gd name="T19" fmla="*/ 0 60000 65536"/>
                <a:gd name="T20" fmla="*/ 0 60000 65536"/>
                <a:gd name="T21" fmla="*/ 0 60000 65536"/>
                <a:gd name="T22" fmla="*/ 0 60000 65536"/>
                <a:gd name="T23" fmla="*/ 0 60000 65536"/>
                <a:gd name="T24" fmla="*/ 0 w 1056"/>
                <a:gd name="T25" fmla="*/ 0 h 1200"/>
                <a:gd name="T26" fmla="*/ 1056 w 1056"/>
                <a:gd name="T27" fmla="*/ 1200 h 1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6" h="1200">
                  <a:moveTo>
                    <a:pt x="0" y="0"/>
                  </a:moveTo>
                  <a:cubicBezTo>
                    <a:pt x="28" y="88"/>
                    <a:pt x="56" y="176"/>
                    <a:pt x="96" y="336"/>
                  </a:cubicBezTo>
                  <a:cubicBezTo>
                    <a:pt x="136" y="496"/>
                    <a:pt x="192" y="816"/>
                    <a:pt x="240" y="960"/>
                  </a:cubicBezTo>
                  <a:cubicBezTo>
                    <a:pt x="288" y="1104"/>
                    <a:pt x="336" y="1200"/>
                    <a:pt x="384" y="1200"/>
                  </a:cubicBezTo>
                  <a:cubicBezTo>
                    <a:pt x="432" y="1200"/>
                    <a:pt x="488" y="1040"/>
                    <a:pt x="528" y="960"/>
                  </a:cubicBezTo>
                  <a:cubicBezTo>
                    <a:pt x="568" y="880"/>
                    <a:pt x="568" y="696"/>
                    <a:pt x="624" y="720"/>
                  </a:cubicBezTo>
                  <a:cubicBezTo>
                    <a:pt x="680" y="744"/>
                    <a:pt x="792" y="1024"/>
                    <a:pt x="864" y="1104"/>
                  </a:cubicBezTo>
                  <a:cubicBezTo>
                    <a:pt x="936" y="1184"/>
                    <a:pt x="996" y="1192"/>
                    <a:pt x="1056" y="1200"/>
                  </a:cubicBezTo>
                </a:path>
              </a:pathLst>
            </a:custGeom>
            <a:noFill/>
            <a:ln w="222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1331" name="Rectangle 51"/>
            <p:cNvSpPr>
              <a:spLocks noChangeArrowheads="1"/>
            </p:cNvSpPr>
            <p:nvPr/>
          </p:nvSpPr>
          <p:spPr bwMode="auto">
            <a:xfrm rot="16200000">
              <a:off x="2861" y="2655"/>
              <a:ext cx="395" cy="254"/>
            </a:xfrm>
            <a:prstGeom prst="rect">
              <a:avLst/>
            </a:prstGeom>
            <a:noFill/>
            <a:ln w="22225">
              <a:noFill/>
              <a:miter lim="800000"/>
              <a:headEnd/>
              <a:tailEnd/>
            </a:ln>
            <a:effectLst/>
          </p:spPr>
          <p:txBody>
            <a:bodyPr wrap="none">
              <a:spAutoFit/>
            </a:bodyPr>
            <a:lstStyle/>
            <a:p>
              <a:pPr algn="ctr">
                <a:defRPr/>
              </a:pPr>
              <a:r>
                <a:rPr kumimoji="1" lang="en-US" altLang="zh-CN" sz="2000" b="1" i="1" dirty="0">
                  <a:solidFill>
                    <a:srgbClr val="000000"/>
                  </a:solidFill>
                  <a:latin typeface="Times New Roman" panose="02020603050405020304" pitchFamily="18" charset="0"/>
                  <a:cs typeface="Times New Roman" pitchFamily="18" charset="0"/>
                  <a:sym typeface="Wingdings" pitchFamily="2" charset="2"/>
                </a:rPr>
                <a:t>R(r)</a:t>
              </a:r>
            </a:p>
          </p:txBody>
        </p:sp>
        <p:sp>
          <p:nvSpPr>
            <p:cNvPr id="1121332" name="Rectangle 52"/>
            <p:cNvSpPr>
              <a:spLocks noChangeArrowheads="1"/>
            </p:cNvSpPr>
            <p:nvPr/>
          </p:nvSpPr>
          <p:spPr bwMode="auto">
            <a:xfrm>
              <a:off x="4751" y="3456"/>
              <a:ext cx="181" cy="253"/>
            </a:xfrm>
            <a:prstGeom prst="rect">
              <a:avLst/>
            </a:prstGeom>
            <a:noFill/>
            <a:ln w="22225">
              <a:noFill/>
              <a:miter lim="800000"/>
              <a:headEnd/>
              <a:tailEnd/>
            </a:ln>
            <a:effectLst/>
          </p:spPr>
          <p:txBody>
            <a:bodyPr wrap="none">
              <a:spAutoFit/>
            </a:bodyPr>
            <a:lstStyle/>
            <a:p>
              <a:pPr algn="ctr">
                <a:defRPr/>
              </a:pPr>
              <a:r>
                <a:rPr kumimoji="1" lang="en-US" altLang="zh-CN" sz="2000" b="1" i="1">
                  <a:solidFill>
                    <a:srgbClr val="000000"/>
                  </a:solidFill>
                  <a:latin typeface="Times New Roman" panose="02020603050405020304" pitchFamily="18" charset="0"/>
                  <a:cs typeface="Times New Roman" pitchFamily="18" charset="0"/>
                  <a:sym typeface="Wingdings" pitchFamily="2" charset="2"/>
                </a:rPr>
                <a:t>r</a:t>
              </a:r>
            </a:p>
          </p:txBody>
        </p:sp>
        <p:sp>
          <p:nvSpPr>
            <p:cNvPr id="1121333" name="Rectangle 53"/>
            <p:cNvSpPr>
              <a:spLocks noChangeArrowheads="1"/>
            </p:cNvSpPr>
            <p:nvPr/>
          </p:nvSpPr>
          <p:spPr bwMode="auto">
            <a:xfrm>
              <a:off x="3205" y="3648"/>
              <a:ext cx="1475" cy="253"/>
            </a:xfrm>
            <a:prstGeom prst="rect">
              <a:avLst/>
            </a:prstGeom>
            <a:noFill/>
            <a:ln w="22225">
              <a:noFill/>
              <a:miter lim="800000"/>
              <a:headEnd/>
              <a:tailEnd/>
            </a:ln>
            <a:effectLst/>
          </p:spPr>
          <p:txBody>
            <a:bodyPr wrap="none">
              <a:spAutoFit/>
            </a:bodyPr>
            <a:lstStyle/>
            <a:p>
              <a:pPr algn="ctr">
                <a:defRPr/>
              </a:pPr>
              <a:r>
                <a:rPr lang="en-US" altLang="zh-CN" sz="2000" b="1">
                  <a:solidFill>
                    <a:srgbClr val="000000"/>
                  </a:solidFill>
                  <a:latin typeface="Times New Roman" panose="02020603050405020304" pitchFamily="18" charset="0"/>
                  <a:ea typeface="楷体_GB2312" pitchFamily="49" charset="-122"/>
                  <a:cs typeface="Times New Roman" panose="02020603050405020304" pitchFamily="18" charset="0"/>
                </a:rPr>
                <a:t>2</a:t>
              </a:r>
              <a:r>
                <a:rPr lang="en-US" altLang="zh-CN" sz="2000" b="1" i="1">
                  <a:solidFill>
                    <a:srgbClr val="000000"/>
                  </a:solidFill>
                  <a:latin typeface="Times New Roman" panose="02020603050405020304" pitchFamily="18" charset="0"/>
                  <a:ea typeface="楷体_GB2312" pitchFamily="49" charset="-122"/>
                  <a:cs typeface="Times New Roman" panose="02020603050405020304" pitchFamily="18" charset="0"/>
                </a:rPr>
                <a:t>s</a:t>
              </a:r>
              <a:r>
                <a:rPr lang="zh-CN" altLang="en-US" sz="2000" b="1">
                  <a:solidFill>
                    <a:srgbClr val="000000"/>
                  </a:solidFill>
                  <a:latin typeface="Times New Roman" panose="02020603050405020304" pitchFamily="18" charset="0"/>
                  <a:ea typeface="楷体_GB2312" pitchFamily="49" charset="-122"/>
                  <a:cs typeface="Times New Roman" panose="02020603050405020304" pitchFamily="18" charset="0"/>
                </a:rPr>
                <a:t>波函数的</a:t>
              </a:r>
              <a:r>
                <a:rPr kumimoji="1" lang="en-US" altLang="zh-CN" sz="2000" b="1" i="1">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R(r)-r</a:t>
              </a:r>
              <a:r>
                <a:rPr kumimoji="1" lang="zh-CN" altLang="en-US" sz="2000" b="1">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图</a:t>
              </a:r>
            </a:p>
          </p:txBody>
        </p:sp>
      </p:grpSp>
      <p:grpSp>
        <p:nvGrpSpPr>
          <p:cNvPr id="60423" name="Group 54"/>
          <p:cNvGrpSpPr>
            <a:grpSpLocks/>
          </p:cNvGrpSpPr>
          <p:nvPr/>
        </p:nvGrpSpPr>
        <p:grpSpPr bwMode="auto">
          <a:xfrm>
            <a:off x="1100138" y="4149725"/>
            <a:ext cx="2873375" cy="2530475"/>
            <a:chOff x="432" y="2160"/>
            <a:chExt cx="1810" cy="1594"/>
          </a:xfrm>
        </p:grpSpPr>
        <p:sp>
          <p:nvSpPr>
            <p:cNvPr id="60435" name="Line 55"/>
            <p:cNvSpPr>
              <a:spLocks noChangeShapeType="1"/>
            </p:cNvSpPr>
            <p:nvPr/>
          </p:nvSpPr>
          <p:spPr bwMode="auto">
            <a:xfrm flipV="1">
              <a:off x="720" y="2208"/>
              <a:ext cx="0" cy="1248"/>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36" name="Line 56"/>
            <p:cNvSpPr>
              <a:spLocks noChangeShapeType="1"/>
            </p:cNvSpPr>
            <p:nvPr/>
          </p:nvSpPr>
          <p:spPr bwMode="auto">
            <a:xfrm>
              <a:off x="720" y="3456"/>
              <a:ext cx="1326" cy="0"/>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37" name="Freeform 57"/>
            <p:cNvSpPr>
              <a:spLocks/>
            </p:cNvSpPr>
            <p:nvPr/>
          </p:nvSpPr>
          <p:spPr bwMode="auto">
            <a:xfrm>
              <a:off x="738" y="2440"/>
              <a:ext cx="768" cy="1016"/>
            </a:xfrm>
            <a:custGeom>
              <a:avLst/>
              <a:gdLst>
                <a:gd name="T0" fmla="*/ 0 w 768"/>
                <a:gd name="T1" fmla="*/ 1016 h 1016"/>
                <a:gd name="T2" fmla="*/ 144 w 768"/>
                <a:gd name="T3" fmla="*/ 680 h 1016"/>
                <a:gd name="T4" fmla="*/ 240 w 768"/>
                <a:gd name="T5" fmla="*/ 8 h 1016"/>
                <a:gd name="T6" fmla="*/ 432 w 768"/>
                <a:gd name="T7" fmla="*/ 728 h 1016"/>
                <a:gd name="T8" fmla="*/ 768 w 768"/>
                <a:gd name="T9" fmla="*/ 920 h 1016"/>
                <a:gd name="T10" fmla="*/ 0 60000 65536"/>
                <a:gd name="T11" fmla="*/ 0 60000 65536"/>
                <a:gd name="T12" fmla="*/ 0 60000 65536"/>
                <a:gd name="T13" fmla="*/ 0 60000 65536"/>
                <a:gd name="T14" fmla="*/ 0 60000 65536"/>
                <a:gd name="T15" fmla="*/ 0 w 768"/>
                <a:gd name="T16" fmla="*/ 0 h 1016"/>
                <a:gd name="T17" fmla="*/ 768 w 768"/>
                <a:gd name="T18" fmla="*/ 1016 h 1016"/>
              </a:gdLst>
              <a:ahLst/>
              <a:cxnLst>
                <a:cxn ang="T10">
                  <a:pos x="T0" y="T1"/>
                </a:cxn>
                <a:cxn ang="T11">
                  <a:pos x="T2" y="T3"/>
                </a:cxn>
                <a:cxn ang="T12">
                  <a:pos x="T4" y="T5"/>
                </a:cxn>
                <a:cxn ang="T13">
                  <a:pos x="T6" y="T7"/>
                </a:cxn>
                <a:cxn ang="T14">
                  <a:pos x="T8" y="T9"/>
                </a:cxn>
              </a:cxnLst>
              <a:rect l="T15" t="T16" r="T17" b="T18"/>
              <a:pathLst>
                <a:path w="768" h="1016">
                  <a:moveTo>
                    <a:pt x="0" y="1016"/>
                  </a:moveTo>
                  <a:cubicBezTo>
                    <a:pt x="52" y="932"/>
                    <a:pt x="104" y="848"/>
                    <a:pt x="144" y="680"/>
                  </a:cubicBezTo>
                  <a:cubicBezTo>
                    <a:pt x="184" y="512"/>
                    <a:pt x="192" y="0"/>
                    <a:pt x="240" y="8"/>
                  </a:cubicBezTo>
                  <a:cubicBezTo>
                    <a:pt x="288" y="16"/>
                    <a:pt x="344" y="576"/>
                    <a:pt x="432" y="728"/>
                  </a:cubicBezTo>
                  <a:cubicBezTo>
                    <a:pt x="520" y="880"/>
                    <a:pt x="644" y="900"/>
                    <a:pt x="768" y="920"/>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1338" name="Rectangle 58"/>
            <p:cNvSpPr>
              <a:spLocks noChangeArrowheads="1"/>
            </p:cNvSpPr>
            <p:nvPr/>
          </p:nvSpPr>
          <p:spPr bwMode="auto">
            <a:xfrm>
              <a:off x="672" y="3504"/>
              <a:ext cx="1471" cy="250"/>
            </a:xfrm>
            <a:prstGeom prst="rect">
              <a:avLst/>
            </a:prstGeom>
            <a:noFill/>
            <a:ln w="9525">
              <a:noFill/>
              <a:miter lim="800000"/>
              <a:headEnd/>
              <a:tailEnd/>
            </a:ln>
            <a:effectLst/>
          </p:spPr>
          <p:txBody>
            <a:bodyPr wrap="none">
              <a:spAutoFit/>
            </a:bodyPr>
            <a:lstStyle/>
            <a:p>
              <a:pPr algn="ctr">
                <a:defRPr/>
              </a:pPr>
              <a:r>
                <a:rPr lang="en-US" altLang="zh-CN" sz="2000" b="1">
                  <a:solidFill>
                    <a:srgbClr val="000000"/>
                  </a:solidFill>
                  <a:latin typeface="Times New Roman" panose="02020603050405020304" pitchFamily="18" charset="0"/>
                  <a:ea typeface="楷体_GB2312" pitchFamily="49" charset="-122"/>
                  <a:cs typeface="Times New Roman" panose="02020603050405020304" pitchFamily="18" charset="0"/>
                </a:rPr>
                <a:t>2</a:t>
              </a:r>
              <a:r>
                <a:rPr lang="en-US" altLang="zh-CN" sz="2000" b="1" i="1">
                  <a:solidFill>
                    <a:srgbClr val="000000"/>
                  </a:solidFill>
                  <a:latin typeface="Times New Roman" panose="02020603050405020304" pitchFamily="18" charset="0"/>
                  <a:ea typeface="楷体_GB2312" pitchFamily="49" charset="-122"/>
                  <a:cs typeface="Times New Roman" panose="02020603050405020304" pitchFamily="18" charset="0"/>
                </a:rPr>
                <a:t>p</a:t>
              </a:r>
              <a:r>
                <a:rPr lang="zh-CN" altLang="en-US" sz="2000" b="1">
                  <a:solidFill>
                    <a:srgbClr val="000000"/>
                  </a:solidFill>
                  <a:latin typeface="Times New Roman" panose="02020603050405020304" pitchFamily="18" charset="0"/>
                  <a:ea typeface="楷体_GB2312" pitchFamily="49" charset="-122"/>
                  <a:cs typeface="Times New Roman" panose="02020603050405020304" pitchFamily="18" charset="0"/>
                </a:rPr>
                <a:t>波函数的</a:t>
              </a:r>
              <a:r>
                <a:rPr kumimoji="1" lang="en-US" altLang="zh-CN" sz="2000" b="1" i="1">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R(r)-r</a:t>
              </a:r>
              <a:r>
                <a:rPr kumimoji="1" lang="zh-CN" altLang="en-US" sz="2000" b="1">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图</a:t>
              </a:r>
            </a:p>
          </p:txBody>
        </p:sp>
        <p:sp>
          <p:nvSpPr>
            <p:cNvPr id="1121339" name="Rectangle 59"/>
            <p:cNvSpPr>
              <a:spLocks noChangeArrowheads="1"/>
            </p:cNvSpPr>
            <p:nvPr/>
          </p:nvSpPr>
          <p:spPr bwMode="auto">
            <a:xfrm>
              <a:off x="2064" y="3312"/>
              <a:ext cx="178" cy="250"/>
            </a:xfrm>
            <a:prstGeom prst="rect">
              <a:avLst/>
            </a:prstGeom>
            <a:noFill/>
            <a:ln w="9525">
              <a:noFill/>
              <a:miter lim="800000"/>
              <a:headEnd/>
              <a:tailEnd/>
            </a:ln>
            <a:effectLst/>
          </p:spPr>
          <p:txBody>
            <a:bodyPr wrap="none">
              <a:spAutoFit/>
            </a:bodyPr>
            <a:lstStyle/>
            <a:p>
              <a:pPr algn="ctr">
                <a:defRPr/>
              </a:pPr>
              <a:r>
                <a:rPr kumimoji="1" lang="en-US" altLang="zh-CN" sz="2000" b="1" i="1">
                  <a:solidFill>
                    <a:srgbClr val="000000"/>
                  </a:solidFill>
                  <a:latin typeface="Times New Roman" panose="02020603050405020304" pitchFamily="18" charset="0"/>
                  <a:cs typeface="Times New Roman" pitchFamily="18" charset="0"/>
                  <a:sym typeface="Wingdings" pitchFamily="2" charset="2"/>
                </a:rPr>
                <a:t>r</a:t>
              </a:r>
            </a:p>
          </p:txBody>
        </p:sp>
        <p:sp>
          <p:nvSpPr>
            <p:cNvPr id="1121340" name="Rectangle 60"/>
            <p:cNvSpPr>
              <a:spLocks noChangeArrowheads="1"/>
            </p:cNvSpPr>
            <p:nvPr/>
          </p:nvSpPr>
          <p:spPr bwMode="auto">
            <a:xfrm rot="-5360327">
              <a:off x="361" y="2231"/>
              <a:ext cx="391" cy="250"/>
            </a:xfrm>
            <a:prstGeom prst="rect">
              <a:avLst/>
            </a:prstGeom>
            <a:noFill/>
            <a:ln w="9525">
              <a:noFill/>
              <a:miter lim="800000"/>
              <a:headEnd/>
              <a:tailEnd/>
            </a:ln>
            <a:effectLst/>
          </p:spPr>
          <p:txBody>
            <a:bodyPr wrap="none">
              <a:spAutoFit/>
            </a:bodyPr>
            <a:lstStyle/>
            <a:p>
              <a:pPr algn="ctr">
                <a:defRPr/>
              </a:pPr>
              <a:r>
                <a:rPr kumimoji="1" lang="en-US" altLang="zh-CN" sz="2000" b="1" i="1">
                  <a:solidFill>
                    <a:srgbClr val="000000"/>
                  </a:solidFill>
                  <a:latin typeface="Times New Roman" panose="02020603050405020304" pitchFamily="18" charset="0"/>
                  <a:cs typeface="Times New Roman" pitchFamily="18" charset="0"/>
                  <a:sym typeface="Wingdings" pitchFamily="2" charset="2"/>
                </a:rPr>
                <a:t>R(r)</a:t>
              </a:r>
            </a:p>
          </p:txBody>
        </p:sp>
      </p:grpSp>
      <p:grpSp>
        <p:nvGrpSpPr>
          <p:cNvPr id="60424" name="Group 61"/>
          <p:cNvGrpSpPr>
            <a:grpSpLocks/>
          </p:cNvGrpSpPr>
          <p:nvPr/>
        </p:nvGrpSpPr>
        <p:grpSpPr bwMode="auto">
          <a:xfrm>
            <a:off x="4757738" y="4076700"/>
            <a:ext cx="3330575" cy="2606675"/>
            <a:chOff x="2832" y="2112"/>
            <a:chExt cx="2098" cy="1642"/>
          </a:xfrm>
        </p:grpSpPr>
        <p:sp>
          <p:nvSpPr>
            <p:cNvPr id="60429" name="Line 62"/>
            <p:cNvSpPr>
              <a:spLocks noChangeShapeType="1"/>
            </p:cNvSpPr>
            <p:nvPr/>
          </p:nvSpPr>
          <p:spPr bwMode="auto">
            <a:xfrm flipV="1">
              <a:off x="3120" y="2256"/>
              <a:ext cx="0" cy="1152"/>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0430" name="Line 63"/>
            <p:cNvSpPr>
              <a:spLocks noChangeShapeType="1"/>
            </p:cNvSpPr>
            <p:nvPr/>
          </p:nvSpPr>
          <p:spPr bwMode="auto">
            <a:xfrm flipV="1">
              <a:off x="3120" y="3408"/>
              <a:ext cx="1632" cy="0"/>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1344" name="Rectangle 64"/>
            <p:cNvSpPr>
              <a:spLocks noChangeArrowheads="1"/>
            </p:cNvSpPr>
            <p:nvPr/>
          </p:nvSpPr>
          <p:spPr bwMode="auto">
            <a:xfrm>
              <a:off x="3264" y="3504"/>
              <a:ext cx="1471" cy="250"/>
            </a:xfrm>
            <a:prstGeom prst="rect">
              <a:avLst/>
            </a:prstGeom>
            <a:noFill/>
            <a:ln w="9525">
              <a:noFill/>
              <a:miter lim="800000"/>
              <a:headEnd/>
              <a:tailEnd/>
            </a:ln>
            <a:effectLst/>
          </p:spPr>
          <p:txBody>
            <a:bodyPr wrap="none">
              <a:spAutoFit/>
            </a:bodyPr>
            <a:lstStyle/>
            <a:p>
              <a:pPr algn="ctr">
                <a:defRPr/>
              </a:pPr>
              <a:r>
                <a:rPr lang="en-US" altLang="zh-CN" sz="2000" b="1">
                  <a:solidFill>
                    <a:srgbClr val="000000"/>
                  </a:solidFill>
                  <a:latin typeface="Times New Roman" panose="02020603050405020304" pitchFamily="18" charset="0"/>
                  <a:ea typeface="楷体_GB2312" pitchFamily="49" charset="-122"/>
                  <a:cs typeface="Times New Roman" panose="02020603050405020304" pitchFamily="18" charset="0"/>
                </a:rPr>
                <a:t>3</a:t>
              </a:r>
              <a:r>
                <a:rPr lang="en-US" altLang="zh-CN" sz="2000" b="1" i="1">
                  <a:solidFill>
                    <a:srgbClr val="000000"/>
                  </a:solidFill>
                  <a:latin typeface="Times New Roman" panose="02020603050405020304" pitchFamily="18" charset="0"/>
                  <a:ea typeface="楷体_GB2312" pitchFamily="49" charset="-122"/>
                  <a:cs typeface="Times New Roman" panose="02020603050405020304" pitchFamily="18" charset="0"/>
                </a:rPr>
                <a:t>p</a:t>
              </a:r>
              <a:r>
                <a:rPr lang="zh-CN" altLang="en-US" sz="2000" b="1">
                  <a:solidFill>
                    <a:srgbClr val="000000"/>
                  </a:solidFill>
                  <a:latin typeface="Times New Roman" panose="02020603050405020304" pitchFamily="18" charset="0"/>
                  <a:ea typeface="楷体_GB2312" pitchFamily="49" charset="-122"/>
                  <a:cs typeface="Times New Roman" panose="02020603050405020304" pitchFamily="18" charset="0"/>
                </a:rPr>
                <a:t>波函数的</a:t>
              </a:r>
              <a:r>
                <a:rPr kumimoji="1" lang="en-US" altLang="zh-CN" sz="2000" b="1" i="1">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R(r)-r</a:t>
              </a:r>
              <a:r>
                <a:rPr kumimoji="1" lang="zh-CN" altLang="en-US" sz="2000" b="1">
                  <a:solidFill>
                    <a:srgbClr val="000000"/>
                  </a:solidFill>
                  <a:latin typeface="Times New Roman" panose="02020603050405020304" pitchFamily="18" charset="0"/>
                  <a:ea typeface="楷体_GB2312" pitchFamily="49" charset="-122"/>
                  <a:cs typeface="Times New Roman" panose="02020603050405020304" pitchFamily="18" charset="0"/>
                  <a:sym typeface="Wingdings" pitchFamily="2" charset="2"/>
                </a:rPr>
                <a:t>图</a:t>
              </a:r>
            </a:p>
          </p:txBody>
        </p:sp>
        <p:sp>
          <p:nvSpPr>
            <p:cNvPr id="1121345" name="Rectangle 65"/>
            <p:cNvSpPr>
              <a:spLocks noChangeArrowheads="1"/>
            </p:cNvSpPr>
            <p:nvPr/>
          </p:nvSpPr>
          <p:spPr bwMode="auto">
            <a:xfrm>
              <a:off x="4752" y="3264"/>
              <a:ext cx="178" cy="250"/>
            </a:xfrm>
            <a:prstGeom prst="rect">
              <a:avLst/>
            </a:prstGeom>
            <a:noFill/>
            <a:ln w="9525">
              <a:noFill/>
              <a:miter lim="800000"/>
              <a:headEnd/>
              <a:tailEnd/>
            </a:ln>
            <a:effectLst/>
          </p:spPr>
          <p:txBody>
            <a:bodyPr wrap="none">
              <a:spAutoFit/>
            </a:bodyPr>
            <a:lstStyle/>
            <a:p>
              <a:pPr algn="ctr">
                <a:defRPr/>
              </a:pPr>
              <a:r>
                <a:rPr kumimoji="1" lang="en-US" altLang="zh-CN" sz="2000" b="1" i="1">
                  <a:solidFill>
                    <a:srgbClr val="000000"/>
                  </a:solidFill>
                  <a:latin typeface="Times New Roman" panose="02020603050405020304" pitchFamily="18" charset="0"/>
                  <a:cs typeface="Times New Roman" pitchFamily="18" charset="0"/>
                  <a:sym typeface="Wingdings" pitchFamily="2" charset="2"/>
                </a:rPr>
                <a:t>r</a:t>
              </a:r>
            </a:p>
          </p:txBody>
        </p:sp>
        <p:sp>
          <p:nvSpPr>
            <p:cNvPr id="1121346" name="Rectangle 66"/>
            <p:cNvSpPr>
              <a:spLocks noChangeArrowheads="1"/>
            </p:cNvSpPr>
            <p:nvPr/>
          </p:nvSpPr>
          <p:spPr bwMode="auto">
            <a:xfrm rot="-5360327">
              <a:off x="2761" y="2183"/>
              <a:ext cx="391" cy="250"/>
            </a:xfrm>
            <a:prstGeom prst="rect">
              <a:avLst/>
            </a:prstGeom>
            <a:noFill/>
            <a:ln w="9525">
              <a:noFill/>
              <a:miter lim="800000"/>
              <a:headEnd/>
              <a:tailEnd/>
            </a:ln>
            <a:effectLst/>
          </p:spPr>
          <p:txBody>
            <a:bodyPr wrap="none">
              <a:spAutoFit/>
            </a:bodyPr>
            <a:lstStyle/>
            <a:p>
              <a:pPr algn="ctr">
                <a:defRPr/>
              </a:pPr>
              <a:r>
                <a:rPr kumimoji="1" lang="en-US" altLang="zh-CN" sz="2000" b="1" i="1">
                  <a:solidFill>
                    <a:srgbClr val="000000"/>
                  </a:solidFill>
                  <a:latin typeface="Times New Roman" panose="02020603050405020304" pitchFamily="18" charset="0"/>
                  <a:cs typeface="Times New Roman" pitchFamily="18" charset="0"/>
                  <a:sym typeface="Wingdings" pitchFamily="2" charset="2"/>
                </a:rPr>
                <a:t>R(r)</a:t>
              </a:r>
            </a:p>
          </p:txBody>
        </p:sp>
        <p:sp>
          <p:nvSpPr>
            <p:cNvPr id="60434" name="Freeform 67"/>
            <p:cNvSpPr>
              <a:spLocks/>
            </p:cNvSpPr>
            <p:nvPr/>
          </p:nvSpPr>
          <p:spPr bwMode="auto">
            <a:xfrm>
              <a:off x="3138" y="2541"/>
              <a:ext cx="1392" cy="840"/>
            </a:xfrm>
            <a:custGeom>
              <a:avLst/>
              <a:gdLst>
                <a:gd name="T0" fmla="*/ 0 w 1392"/>
                <a:gd name="T1" fmla="*/ 840 h 840"/>
                <a:gd name="T2" fmla="*/ 144 w 1392"/>
                <a:gd name="T3" fmla="*/ 600 h 840"/>
                <a:gd name="T4" fmla="*/ 288 w 1392"/>
                <a:gd name="T5" fmla="*/ 120 h 840"/>
                <a:gd name="T6" fmla="*/ 384 w 1392"/>
                <a:gd name="T7" fmla="*/ 24 h 840"/>
                <a:gd name="T8" fmla="*/ 528 w 1392"/>
                <a:gd name="T9" fmla="*/ 264 h 840"/>
                <a:gd name="T10" fmla="*/ 624 w 1392"/>
                <a:gd name="T11" fmla="*/ 552 h 840"/>
                <a:gd name="T12" fmla="*/ 816 w 1392"/>
                <a:gd name="T13" fmla="*/ 648 h 840"/>
                <a:gd name="T14" fmla="*/ 1008 w 1392"/>
                <a:gd name="T15" fmla="*/ 360 h 840"/>
                <a:gd name="T16" fmla="*/ 1248 w 1392"/>
                <a:gd name="T17" fmla="*/ 552 h 840"/>
                <a:gd name="T18" fmla="*/ 1392 w 1392"/>
                <a:gd name="T19" fmla="*/ 696 h 8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2"/>
                <a:gd name="T31" fmla="*/ 0 h 840"/>
                <a:gd name="T32" fmla="*/ 1392 w 1392"/>
                <a:gd name="T33" fmla="*/ 840 h 8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2" h="840">
                  <a:moveTo>
                    <a:pt x="0" y="840"/>
                  </a:moveTo>
                  <a:cubicBezTo>
                    <a:pt x="48" y="780"/>
                    <a:pt x="96" y="720"/>
                    <a:pt x="144" y="600"/>
                  </a:cubicBezTo>
                  <a:cubicBezTo>
                    <a:pt x="192" y="480"/>
                    <a:pt x="248" y="216"/>
                    <a:pt x="288" y="120"/>
                  </a:cubicBezTo>
                  <a:cubicBezTo>
                    <a:pt x="328" y="24"/>
                    <a:pt x="344" y="0"/>
                    <a:pt x="384" y="24"/>
                  </a:cubicBezTo>
                  <a:cubicBezTo>
                    <a:pt x="424" y="48"/>
                    <a:pt x="488" y="176"/>
                    <a:pt x="528" y="264"/>
                  </a:cubicBezTo>
                  <a:cubicBezTo>
                    <a:pt x="568" y="352"/>
                    <a:pt x="576" y="488"/>
                    <a:pt x="624" y="552"/>
                  </a:cubicBezTo>
                  <a:cubicBezTo>
                    <a:pt x="672" y="616"/>
                    <a:pt x="752" y="680"/>
                    <a:pt x="816" y="648"/>
                  </a:cubicBezTo>
                  <a:cubicBezTo>
                    <a:pt x="880" y="616"/>
                    <a:pt x="936" y="376"/>
                    <a:pt x="1008" y="360"/>
                  </a:cubicBezTo>
                  <a:cubicBezTo>
                    <a:pt x="1080" y="344"/>
                    <a:pt x="1184" y="496"/>
                    <a:pt x="1248" y="552"/>
                  </a:cubicBezTo>
                  <a:cubicBezTo>
                    <a:pt x="1312" y="608"/>
                    <a:pt x="1352" y="652"/>
                    <a:pt x="1392" y="696"/>
                  </a:cubicBezTo>
                </a:path>
              </a:pathLst>
            </a:custGeom>
            <a:noFill/>
            <a:ln w="28575">
              <a:solidFill>
                <a:srgbClr val="3399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0425" name="Rectangle 68"/>
          <p:cNvSpPr>
            <a:spLocks noGrp="1" noChangeArrowheads="1"/>
          </p:cNvSpPr>
          <p:nvPr>
            <p:ph type="title" idx="4294967295"/>
          </p:nvPr>
        </p:nvSpPr>
        <p:spPr>
          <a:xfrm>
            <a:off x="251619" y="315913"/>
            <a:ext cx="6624637"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60426" name="Text Box 69"/>
          <p:cNvSpPr txBox="1">
            <a:spLocks noChangeArrowheads="1"/>
          </p:cNvSpPr>
          <p:nvPr/>
        </p:nvSpPr>
        <p:spPr bwMode="auto">
          <a:xfrm>
            <a:off x="6510338" y="2651125"/>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50000"/>
              </a:spcBef>
              <a:buClrTx/>
              <a:buSzTx/>
              <a:buFontTx/>
              <a:buNone/>
            </a:pPr>
            <a:r>
              <a:rPr lang="zh-CN" altLang="en-US" sz="1800" b="0">
                <a:latin typeface="Times New Roman" panose="02020603050405020304" pitchFamily="18" charset="0"/>
                <a:ea typeface="+mn-ea"/>
                <a:cs typeface="Times New Roman" panose="02020603050405020304" pitchFamily="18" charset="0"/>
              </a:rPr>
              <a:t>钻穿效应</a:t>
            </a:r>
          </a:p>
        </p:txBody>
      </p:sp>
      <p:sp>
        <p:nvSpPr>
          <p:cNvPr id="60427" name="Line 70"/>
          <p:cNvSpPr>
            <a:spLocks noChangeShapeType="1"/>
          </p:cNvSpPr>
          <p:nvPr/>
        </p:nvSpPr>
        <p:spPr bwMode="auto">
          <a:xfrm flipH="1">
            <a:off x="6357938" y="2955925"/>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1" name="矩形 70"/>
          <p:cNvSpPr/>
          <p:nvPr/>
        </p:nvSpPr>
        <p:spPr>
          <a:xfrm>
            <a:off x="179388" y="950913"/>
            <a:ext cx="4652962" cy="461962"/>
          </a:xfrm>
          <a:prstGeom prst="rect">
            <a:avLst/>
          </a:prstGeom>
        </p:spPr>
        <p:txBody>
          <a:bodyPr wrap="none">
            <a:spAutoFit/>
          </a:bodyPr>
          <a:lstStyle/>
          <a:p>
            <a:pPr eaLnBrk="0" hangingPunct="0">
              <a:defRPr/>
            </a:pPr>
            <a:r>
              <a:rPr lang="zh-CN" altLang="en-US" sz="2400" b="1" dirty="0">
                <a:solidFill>
                  <a:srgbClr val="FF0000"/>
                </a:solidFill>
                <a:latin typeface="Times New Roman" panose="02020603050405020304" pitchFamily="18" charset="0"/>
                <a:ea typeface="华文仿宋" pitchFamily="2" charset="-122"/>
                <a:cs typeface="Times New Roman" panose="02020603050405020304" pitchFamily="18" charset="0"/>
              </a:rPr>
              <a:t>波函数（</a:t>
            </a:r>
            <a:r>
              <a:rPr lang="en-US" altLang="zh-CN" sz="2400" b="1" dirty="0" err="1">
                <a:solidFill>
                  <a:srgbClr val="FF0000"/>
                </a:solidFill>
                <a:latin typeface="Times New Roman" panose="02020603050405020304" pitchFamily="18" charset="0"/>
                <a:ea typeface="华文仿宋" pitchFamily="2" charset="-122"/>
                <a:cs typeface="Times New Roman" panose="02020603050405020304" pitchFamily="18" charset="0"/>
              </a:rPr>
              <a:t>s,p</a:t>
            </a:r>
            <a:r>
              <a:rPr lang="zh-CN" altLang="en-US" sz="2400" b="1" dirty="0">
                <a:solidFill>
                  <a:srgbClr val="FF0000"/>
                </a:solidFill>
                <a:latin typeface="Times New Roman" panose="02020603050405020304" pitchFamily="18" charset="0"/>
                <a:ea typeface="华文仿宋" pitchFamily="2" charset="-122"/>
                <a:cs typeface="Times New Roman" panose="02020603050405020304" pitchFamily="18" charset="0"/>
              </a:rPr>
              <a:t>轨道）的径向分布图</a:t>
            </a:r>
          </a:p>
        </p:txBody>
      </p:sp>
    </p:spTree>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Rectangle 2"/>
          <p:cNvSpPr>
            <a:spLocks noChangeArrowheads="1"/>
          </p:cNvSpPr>
          <p:nvPr/>
        </p:nvSpPr>
        <p:spPr bwMode="auto">
          <a:xfrm>
            <a:off x="250825" y="1484313"/>
            <a:ext cx="8610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457200"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indent="0" eaLnBrk="1" hangingPunct="1">
              <a:lnSpc>
                <a:spcPct val="140000"/>
              </a:lnSpc>
              <a:spcBef>
                <a:spcPct val="0"/>
              </a:spcBef>
              <a:buClrTx/>
              <a:buSzTx/>
              <a:buFontTx/>
              <a:buNone/>
            </a:pPr>
            <a:r>
              <a:rPr lang="zh-CN" altLang="en-US" sz="2400" dirty="0">
                <a:solidFill>
                  <a:srgbClr val="000000"/>
                </a:solidFill>
              </a:rPr>
              <a:t>电子云：电子在核外空间某点出现的概率密度的形象化描述。</a:t>
            </a:r>
            <a:r>
              <a:rPr kumimoji="1" lang="zh-CN" altLang="en-US" sz="2400" dirty="0">
                <a:solidFill>
                  <a:srgbClr val="000000"/>
                </a:solidFill>
              </a:rPr>
              <a:t>小点的疏密表示核外电子出现的概率密度的大小。</a:t>
            </a:r>
            <a:r>
              <a:rPr lang="zh-CN" altLang="en-US" sz="2400" dirty="0">
                <a:solidFill>
                  <a:srgbClr val="000000"/>
                </a:solidFill>
              </a:rPr>
              <a:t>电子云图形即</a:t>
            </a:r>
            <a:r>
              <a:rPr lang="el-GR" altLang="zh-CN" sz="2400" i="1" dirty="0">
                <a:solidFill>
                  <a:srgbClr val="000000"/>
                </a:solidFill>
              </a:rPr>
              <a:t>Ψ</a:t>
            </a:r>
            <a:r>
              <a:rPr lang="en-US" altLang="zh-CN" sz="2400" i="1" baseline="30000" dirty="0">
                <a:solidFill>
                  <a:srgbClr val="000000"/>
                </a:solidFill>
              </a:rPr>
              <a:t>2 </a:t>
            </a:r>
            <a:r>
              <a:rPr lang="zh-CN" altLang="en-US" sz="2400" dirty="0">
                <a:solidFill>
                  <a:srgbClr val="000000"/>
                </a:solidFill>
              </a:rPr>
              <a:t>的图形。电子云可采用波函数的</a:t>
            </a:r>
            <a:r>
              <a:rPr lang="zh-CN" altLang="en-US" sz="2400" dirty="0">
                <a:solidFill>
                  <a:srgbClr val="FF0000"/>
                </a:solidFill>
              </a:rPr>
              <a:t>角度分布函数</a:t>
            </a:r>
            <a:r>
              <a:rPr lang="zh-CN" altLang="en-US" sz="2400" dirty="0">
                <a:solidFill>
                  <a:srgbClr val="000000"/>
                </a:solidFill>
              </a:rPr>
              <a:t>和</a:t>
            </a:r>
            <a:r>
              <a:rPr lang="zh-CN" altLang="en-US" sz="2400" dirty="0">
                <a:solidFill>
                  <a:srgbClr val="FF0000"/>
                </a:solidFill>
              </a:rPr>
              <a:t>径向分布函数</a:t>
            </a:r>
            <a:r>
              <a:rPr lang="zh-CN" altLang="en-US" sz="2400" dirty="0">
                <a:solidFill>
                  <a:srgbClr val="000000"/>
                </a:solidFill>
              </a:rPr>
              <a:t>来描述。</a:t>
            </a:r>
          </a:p>
        </p:txBody>
      </p:sp>
      <p:sp>
        <p:nvSpPr>
          <p:cNvPr id="1125381" name="Rectangle 5"/>
          <p:cNvSpPr>
            <a:spLocks noChangeArrowheads="1"/>
          </p:cNvSpPr>
          <p:nvPr/>
        </p:nvSpPr>
        <p:spPr bwMode="auto">
          <a:xfrm>
            <a:off x="228600" y="969963"/>
            <a:ext cx="2022475" cy="457200"/>
          </a:xfrm>
          <a:prstGeom prst="rect">
            <a:avLst/>
          </a:prstGeom>
          <a:noFill/>
          <a:ln w="9525">
            <a:noFill/>
            <a:miter lim="800000"/>
            <a:headEnd/>
            <a:tailEnd/>
          </a:ln>
          <a:effectLst/>
        </p:spPr>
        <p:txBody>
          <a:bodyPr wrap="none">
            <a:spAutoFit/>
          </a:bodyPr>
          <a:lstStyle/>
          <a:p>
            <a:pPr>
              <a:defRPr/>
            </a:pPr>
            <a:r>
              <a:rPr lang="zh-CN" altLang="en-US" sz="2400" b="1" dirty="0">
                <a:solidFill>
                  <a:srgbClr val="FF0000"/>
                </a:solidFill>
                <a:latin typeface="黑体" pitchFamily="49" charset="-122"/>
                <a:ea typeface="华文仿宋" pitchFamily="2" charset="-122"/>
              </a:rPr>
              <a:t>电子云的特征</a:t>
            </a:r>
          </a:p>
        </p:txBody>
      </p:sp>
      <p:sp>
        <p:nvSpPr>
          <p:cNvPr id="61446" name="Rectangle 6"/>
          <p:cNvSpPr>
            <a:spLocks noChangeArrowheads="1"/>
          </p:cNvSpPr>
          <p:nvPr/>
        </p:nvSpPr>
        <p:spPr bwMode="auto">
          <a:xfrm>
            <a:off x="0" y="0"/>
            <a:ext cx="478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buClr>
                <a:schemeClr val="hlink"/>
              </a:buClr>
              <a:buSzPct val="65000"/>
              <a:buFont typeface="Wingdings" pitchFamily="2" charset="2"/>
              <a:buNone/>
            </a:pPr>
            <a:endParaRPr kumimoji="1" lang="en-US" altLang="zh-CN" b="0">
              <a:solidFill>
                <a:srgbClr val="FFFF00"/>
              </a:solidFill>
              <a:latin typeface="黑体" pitchFamily="49" charset="-122"/>
              <a:ea typeface="黑体" pitchFamily="49" charset="-122"/>
            </a:endParaRPr>
          </a:p>
        </p:txBody>
      </p:sp>
      <p:sp>
        <p:nvSpPr>
          <p:cNvPr id="61447" name="标题 6"/>
          <p:cNvSpPr>
            <a:spLocks noGrp="1"/>
          </p:cNvSpPr>
          <p:nvPr>
            <p:ph type="title"/>
          </p:nvPr>
        </p:nvSpPr>
        <p:spPr>
          <a:xfrm>
            <a:off x="228600" y="315913"/>
            <a:ext cx="6632575" cy="676275"/>
          </a:xfrm>
        </p:spPr>
        <p:txBody>
          <a:bodyPr/>
          <a:lstStyle/>
          <a:p>
            <a:r>
              <a:rPr lang="en-US" altLang="zh-CN" dirty="0">
                <a:latin typeface="Arial" panose="020B0604020202020204" pitchFamily="34" charset="0"/>
                <a:cs typeface="Arial" panose="020B0604020202020204" pitchFamily="34" charset="0"/>
              </a:rPr>
              <a:t>2.2.1.2  </a:t>
            </a:r>
            <a:r>
              <a:rPr lang="zh-CN" altLang="en-US" dirty="0"/>
              <a:t>现代原子结构理论</a:t>
            </a:r>
          </a:p>
        </p:txBody>
      </p:sp>
      <p:grpSp>
        <p:nvGrpSpPr>
          <p:cNvPr id="2" name="组合 1"/>
          <p:cNvGrpSpPr/>
          <p:nvPr/>
        </p:nvGrpSpPr>
        <p:grpSpPr>
          <a:xfrm>
            <a:off x="1116011" y="3429000"/>
            <a:ext cx="2743202" cy="3300413"/>
            <a:chOff x="1116011" y="3429000"/>
            <a:chExt cx="2743202" cy="3300413"/>
          </a:xfrm>
        </p:grpSpPr>
        <p:pic>
          <p:nvPicPr>
            <p:cNvPr id="61443" name="Picture 3" descr="a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429000"/>
              <a:ext cx="2743200"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8" name="TextBox 8"/>
            <p:cNvSpPr txBox="1">
              <a:spLocks noChangeArrowheads="1"/>
            </p:cNvSpPr>
            <p:nvPr/>
          </p:nvSpPr>
          <p:spPr bwMode="auto">
            <a:xfrm>
              <a:off x="1116011" y="6021388"/>
              <a:ext cx="274320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000" b="0" i="1" dirty="0">
                  <a:latin typeface="Times New Roman" panose="02020603050405020304" pitchFamily="18" charset="0"/>
                  <a:ea typeface="宋体" pitchFamily="2" charset="-122"/>
                  <a:cs typeface="Times New Roman" panose="02020603050405020304" pitchFamily="18" charset="0"/>
                </a:rPr>
                <a:t>S</a:t>
              </a:r>
              <a:r>
                <a:rPr lang="zh-CN" altLang="en-US" sz="2000" b="0" dirty="0">
                  <a:latin typeface="Times New Roman" panose="02020603050405020304" pitchFamily="18" charset="0"/>
                  <a:ea typeface="宋体" pitchFamily="2" charset="-122"/>
                  <a:cs typeface="Times New Roman" panose="02020603050405020304" pitchFamily="18" charset="0"/>
                </a:rPr>
                <a:t>电子云（球形，中心密度高，边缘密度低）</a:t>
              </a:r>
            </a:p>
          </p:txBody>
        </p:sp>
      </p:grpSp>
      <p:grpSp>
        <p:nvGrpSpPr>
          <p:cNvPr id="3" name="组合 2"/>
          <p:cNvGrpSpPr/>
          <p:nvPr/>
        </p:nvGrpSpPr>
        <p:grpSpPr>
          <a:xfrm>
            <a:off x="4284663" y="3500438"/>
            <a:ext cx="4114800" cy="3228975"/>
            <a:chOff x="4284663" y="3500438"/>
            <a:chExt cx="4114800" cy="3228975"/>
          </a:xfrm>
        </p:grpSpPr>
        <p:pic>
          <p:nvPicPr>
            <p:cNvPr id="61444" name="Picture 4" descr="a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3500438"/>
              <a:ext cx="4114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TextBox 9"/>
            <p:cNvSpPr txBox="1">
              <a:spLocks noChangeArrowheads="1"/>
            </p:cNvSpPr>
            <p:nvPr/>
          </p:nvSpPr>
          <p:spPr bwMode="auto">
            <a:xfrm>
              <a:off x="4284663" y="6021388"/>
              <a:ext cx="411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spcBef>
                  <a:spcPct val="0"/>
                </a:spcBef>
                <a:buClrTx/>
                <a:buSzTx/>
                <a:buFontTx/>
                <a:buNone/>
              </a:pPr>
              <a:r>
                <a:rPr lang="en-US" altLang="zh-CN" sz="2000" b="0" i="1" dirty="0">
                  <a:latin typeface="Times New Roman" panose="02020603050405020304" pitchFamily="18" charset="0"/>
                  <a:ea typeface="宋体" pitchFamily="2" charset="-122"/>
                  <a:cs typeface="Times New Roman" panose="02020603050405020304" pitchFamily="18" charset="0"/>
                </a:rPr>
                <a:t>p </a:t>
              </a:r>
              <a:r>
                <a:rPr lang="zh-CN" altLang="en-US" sz="2000" b="0" dirty="0">
                  <a:latin typeface="Times New Roman" panose="02020603050405020304" pitchFamily="18" charset="0"/>
                  <a:ea typeface="宋体" pitchFamily="2" charset="-122"/>
                  <a:cs typeface="Times New Roman" panose="02020603050405020304" pitchFamily="18" charset="0"/>
                </a:rPr>
                <a:t>电子云（哑铃型，内缘密度高，外缘密度低）</a:t>
              </a: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5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537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0" y="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kumimoji="1" lang="zh-CN" altLang="en-US" b="0">
              <a:solidFill>
                <a:srgbClr val="FFFF00"/>
              </a:solidFill>
              <a:latin typeface="黑体" pitchFamily="49" charset="-122"/>
              <a:ea typeface="黑体" pitchFamily="49" charset="-122"/>
            </a:endParaRPr>
          </a:p>
        </p:txBody>
      </p:sp>
      <p:sp>
        <p:nvSpPr>
          <p:cNvPr id="1126403" name="Rectangle 3"/>
          <p:cNvSpPr>
            <a:spLocks noChangeArrowheads="1"/>
          </p:cNvSpPr>
          <p:nvPr/>
        </p:nvSpPr>
        <p:spPr bwMode="auto">
          <a:xfrm>
            <a:off x="3779838" y="3500438"/>
            <a:ext cx="14509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lnSpc>
                <a:spcPct val="90000"/>
              </a:lnSpc>
              <a:buClr>
                <a:schemeClr val="hlink"/>
              </a:buClr>
              <a:buSzTx/>
              <a:buFontTx/>
              <a:buNone/>
            </a:pPr>
            <a:r>
              <a:rPr kumimoji="1" lang="en-US" altLang="zh-CN" sz="2400" i="1">
                <a:solidFill>
                  <a:srgbClr val="000000"/>
                </a:solidFill>
                <a:latin typeface="Times New Roman" pitchFamily="18" charset="0"/>
                <a:ea typeface="楷体_GB2312" pitchFamily="49" charset="-122"/>
              </a:rPr>
              <a:t>s</a:t>
            </a:r>
            <a:r>
              <a:rPr kumimoji="1" lang="zh-CN" altLang="en-US" sz="2400">
                <a:solidFill>
                  <a:srgbClr val="000000"/>
                </a:solidFill>
                <a:latin typeface="Times New Roman" pitchFamily="18" charset="0"/>
                <a:ea typeface="楷体_GB2312" pitchFamily="49" charset="-122"/>
              </a:rPr>
              <a:t>轨道</a:t>
            </a:r>
          </a:p>
        </p:txBody>
      </p:sp>
      <p:sp>
        <p:nvSpPr>
          <p:cNvPr id="1126404" name="Rectangle 4"/>
          <p:cNvSpPr>
            <a:spLocks noChangeArrowheads="1"/>
          </p:cNvSpPr>
          <p:nvPr/>
        </p:nvSpPr>
        <p:spPr bwMode="auto">
          <a:xfrm>
            <a:off x="3790950" y="6283325"/>
            <a:ext cx="1600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lnSpc>
                <a:spcPct val="90000"/>
              </a:lnSpc>
              <a:buClr>
                <a:schemeClr val="hlink"/>
              </a:buClr>
              <a:buSzTx/>
              <a:buFontTx/>
              <a:buNone/>
            </a:pPr>
            <a:r>
              <a:rPr kumimoji="1" lang="en-US" altLang="zh-CN" sz="2400" i="1">
                <a:solidFill>
                  <a:srgbClr val="000000"/>
                </a:solidFill>
                <a:latin typeface="Times New Roman" pitchFamily="18" charset="0"/>
                <a:ea typeface="楷体_GB2312" pitchFamily="49" charset="-122"/>
              </a:rPr>
              <a:t>p</a:t>
            </a:r>
            <a:r>
              <a:rPr kumimoji="1" lang="zh-CN" altLang="en-US" sz="2400">
                <a:solidFill>
                  <a:srgbClr val="000000"/>
                </a:solidFill>
                <a:latin typeface="Times New Roman" pitchFamily="18" charset="0"/>
                <a:ea typeface="楷体_GB2312" pitchFamily="49" charset="-122"/>
              </a:rPr>
              <a:t>轨道</a:t>
            </a:r>
          </a:p>
        </p:txBody>
      </p:sp>
      <p:graphicFrame>
        <p:nvGraphicFramePr>
          <p:cNvPr id="62469" name="Object 5"/>
          <p:cNvGraphicFramePr>
            <a:graphicFrameLocks noChangeAspect="1"/>
          </p:cNvGraphicFramePr>
          <p:nvPr/>
        </p:nvGraphicFramePr>
        <p:xfrm>
          <a:off x="3492500" y="1700213"/>
          <a:ext cx="1971675" cy="1809750"/>
        </p:xfrm>
        <a:graphic>
          <a:graphicData uri="http://schemas.openxmlformats.org/presentationml/2006/ole">
            <mc:AlternateContent xmlns:mc="http://schemas.openxmlformats.org/markup-compatibility/2006">
              <mc:Choice xmlns:v="urn:schemas-microsoft-com:vml" Requires="v">
                <p:oleObj spid="_x0000_s62678" name="BMP 图像" r:id="rId3" imgW="1971950" imgH="2038095" progId="Paint.Picture">
                  <p:embed/>
                </p:oleObj>
              </mc:Choice>
              <mc:Fallback>
                <p:oleObj name="BMP 图像" r:id="rId3" imgW="1971950" imgH="2038095"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1700213"/>
                        <a:ext cx="19716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2470" name="Picture 6" descr="orbit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4149725"/>
            <a:ext cx="7162800" cy="2003425"/>
          </a:xfrm>
          <a:prstGeom prst="rect">
            <a:avLst/>
          </a:prstGeom>
          <a:solidFill>
            <a:srgbClr val="3399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682" name="Rectangle 7"/>
          <p:cNvSpPr>
            <a:spLocks noChangeArrowheads="1"/>
          </p:cNvSpPr>
          <p:nvPr/>
        </p:nvSpPr>
        <p:spPr bwMode="auto">
          <a:xfrm>
            <a:off x="395288" y="1052513"/>
            <a:ext cx="4321175" cy="461962"/>
          </a:xfrm>
          <a:prstGeom prst="rect">
            <a:avLst/>
          </a:prstGeom>
          <a:noFill/>
          <a:ln w="9525">
            <a:noFill/>
            <a:miter lim="800000"/>
            <a:headEnd/>
            <a:tailEnd/>
          </a:ln>
        </p:spPr>
        <p:txBody>
          <a:bodyPr>
            <a:spAutoFit/>
          </a:bodyPr>
          <a:lstStyle/>
          <a:p>
            <a:pPr>
              <a:defRPr/>
            </a:pPr>
            <a:r>
              <a:rPr lang="zh-CN" altLang="en-US" sz="2400" b="1" dirty="0">
                <a:solidFill>
                  <a:srgbClr val="FF0000"/>
                </a:solidFill>
                <a:latin typeface="Times New Roman" panose="02020603050405020304" pitchFamily="18" charset="0"/>
                <a:ea typeface="华文仿宋" pitchFamily="2" charset="-122"/>
                <a:cs typeface="Times New Roman" panose="02020603050405020304" pitchFamily="18" charset="0"/>
              </a:rPr>
              <a:t>电子云角度分布图</a:t>
            </a:r>
            <a:r>
              <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a:rPr>
              <a:t></a:t>
            </a:r>
            <a:r>
              <a:rPr lang="en-US" altLang="zh-CN" sz="2400" b="1" baseline="30000" dirty="0">
                <a:solidFill>
                  <a:srgbClr val="FF0000"/>
                </a:solidFill>
                <a:latin typeface="Times New Roman" panose="02020603050405020304" pitchFamily="18" charset="0"/>
                <a:ea typeface="华文仿宋" pitchFamily="2" charset="-122"/>
                <a:cs typeface="Times New Roman" panose="02020603050405020304" pitchFamily="18" charset="0"/>
                <a:sym typeface="Symbol"/>
              </a:rPr>
              <a:t>2</a:t>
            </a:r>
            <a:r>
              <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el-GR"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θ</a:t>
            </a:r>
            <a:r>
              <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el-GR"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φ</a:t>
            </a:r>
            <a:r>
              <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a:t>
            </a:r>
            <a:endParaRPr kumimoji="1" lang="zh-CN" altLang="en-US" dirty="0">
              <a:solidFill>
                <a:srgbClr val="FF0000"/>
              </a:solidFill>
              <a:latin typeface="Times New Roman" panose="02020603050405020304" pitchFamily="18" charset="0"/>
              <a:cs typeface="Times New Roman" panose="02020603050405020304" pitchFamily="18" charset="0"/>
            </a:endParaRPr>
          </a:p>
        </p:txBody>
      </p:sp>
      <p:sp>
        <p:nvSpPr>
          <p:cNvPr id="62472" name="Rectangle 8"/>
          <p:cNvSpPr>
            <a:spLocks noGrp="1" noChangeArrowheads="1"/>
          </p:cNvSpPr>
          <p:nvPr>
            <p:ph type="title" idx="4294967295"/>
          </p:nvPr>
        </p:nvSpPr>
        <p:spPr>
          <a:xfrm>
            <a:off x="251520" y="315913"/>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403"/>
                                        </p:tgtEl>
                                        <p:attrNameLst>
                                          <p:attrName>style.visibility</p:attrName>
                                        </p:attrNameLst>
                                      </p:cBhvr>
                                      <p:to>
                                        <p:strVal val="visible"/>
                                      </p:to>
                                    </p:set>
                                    <p:anim calcmode="lin" valueType="num">
                                      <p:cBhvr additive="base">
                                        <p:cTn id="7" dur="500" fill="hold"/>
                                        <p:tgtEl>
                                          <p:spTgt spid="1126403"/>
                                        </p:tgtEl>
                                        <p:attrNameLst>
                                          <p:attrName>ppt_x</p:attrName>
                                        </p:attrNameLst>
                                      </p:cBhvr>
                                      <p:tavLst>
                                        <p:tav tm="0">
                                          <p:val>
                                            <p:strVal val="0-#ppt_w/2"/>
                                          </p:val>
                                        </p:tav>
                                        <p:tav tm="100000">
                                          <p:val>
                                            <p:strVal val="#ppt_x"/>
                                          </p:val>
                                        </p:tav>
                                      </p:tavLst>
                                    </p:anim>
                                    <p:anim calcmode="lin" valueType="num">
                                      <p:cBhvr additive="base">
                                        <p:cTn id="8" dur="500" fill="hold"/>
                                        <p:tgtEl>
                                          <p:spTgt spid="11264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26404"/>
                                        </p:tgtEl>
                                        <p:attrNameLst>
                                          <p:attrName>style.visibility</p:attrName>
                                        </p:attrNameLst>
                                      </p:cBhvr>
                                      <p:to>
                                        <p:strVal val="visible"/>
                                      </p:to>
                                    </p:set>
                                    <p:anim calcmode="lin" valueType="num">
                                      <p:cBhvr additive="base">
                                        <p:cTn id="13" dur="500" fill="hold"/>
                                        <p:tgtEl>
                                          <p:spTgt spid="1126404"/>
                                        </p:tgtEl>
                                        <p:attrNameLst>
                                          <p:attrName>ppt_x</p:attrName>
                                        </p:attrNameLst>
                                      </p:cBhvr>
                                      <p:tavLst>
                                        <p:tav tm="0">
                                          <p:val>
                                            <p:strVal val="1+#ppt_w/2"/>
                                          </p:val>
                                        </p:tav>
                                        <p:tav tm="100000">
                                          <p:val>
                                            <p:strVal val="#ppt_x"/>
                                          </p:val>
                                        </p:tav>
                                      </p:tavLst>
                                    </p:anim>
                                    <p:anim calcmode="lin" valueType="num">
                                      <p:cBhvr additive="base">
                                        <p:cTn id="14" dur="500" fill="hold"/>
                                        <p:tgtEl>
                                          <p:spTgt spid="1126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03" grpId="0" autoUpdateAnimBg="0"/>
      <p:bldP spid="112640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51520" y="332656"/>
            <a:ext cx="6696744" cy="676275"/>
          </a:xfrm>
        </p:spPr>
        <p:txBody>
          <a:bodyPr/>
          <a:lstStyle/>
          <a:p>
            <a:pPr eaLnBrk="1" hangingPunct="1"/>
            <a:r>
              <a:rPr lang="en-US" altLang="zh-CN" dirty="0">
                <a:latin typeface="Arial" panose="020B0604020202020204" pitchFamily="34" charset="0"/>
                <a:cs typeface="Arial" panose="020B0604020202020204" pitchFamily="34" charset="0"/>
              </a:rPr>
              <a:t>2.1.1  </a:t>
            </a:r>
            <a:r>
              <a:rPr lang="zh-CN" altLang="en-US" dirty="0"/>
              <a:t>气体</a:t>
            </a:r>
          </a:p>
        </p:txBody>
      </p:sp>
      <p:sp>
        <p:nvSpPr>
          <p:cNvPr id="18" name="内容占位符 17"/>
          <p:cNvSpPr>
            <a:spLocks noGrp="1"/>
          </p:cNvSpPr>
          <p:nvPr>
            <p:ph idx="1"/>
          </p:nvPr>
        </p:nvSpPr>
        <p:spPr/>
        <p:txBody>
          <a:bodyPr/>
          <a:lstStyle/>
          <a:p>
            <a:pPr>
              <a:buFont typeface="Wingdings" pitchFamily="2" charset="2"/>
              <a:buNone/>
              <a:defRPr/>
            </a:pPr>
            <a:r>
              <a:rPr kumimoji="1" lang="en-US" altLang="zh-CN" sz="2400" kern="1200" dirty="0">
                <a:solidFill>
                  <a:srgbClr val="FF0000"/>
                </a:solidFill>
                <a:effectLst/>
                <a:latin typeface="Times New Roman" pitchFamily="18" charset="0"/>
                <a:ea typeface="宋体" pitchFamily="2" charset="-122"/>
              </a:rPr>
              <a:t>3) </a:t>
            </a:r>
            <a:r>
              <a:rPr kumimoji="1" lang="zh-CN" altLang="en-US" sz="2400" kern="1200" dirty="0">
                <a:solidFill>
                  <a:srgbClr val="FF0000"/>
                </a:solidFill>
                <a:effectLst/>
                <a:latin typeface="Times New Roman" pitchFamily="18" charset="0"/>
                <a:ea typeface="宋体" pitchFamily="2" charset="-122"/>
              </a:rPr>
              <a:t>理想气体方程的其它形式</a:t>
            </a:r>
          </a:p>
        </p:txBody>
      </p:sp>
      <p:sp>
        <p:nvSpPr>
          <p:cNvPr id="1037315" name="Rectangle 3"/>
          <p:cNvSpPr>
            <a:spLocks noChangeArrowheads="1"/>
          </p:cNvSpPr>
          <p:nvPr/>
        </p:nvSpPr>
        <p:spPr bwMode="auto">
          <a:xfrm>
            <a:off x="539750" y="1484313"/>
            <a:ext cx="7916863" cy="457200"/>
          </a:xfrm>
          <a:prstGeom prst="rect">
            <a:avLst/>
          </a:prstGeom>
          <a:noFill/>
          <a:ln w="9525">
            <a:noFill/>
            <a:miter lim="800000"/>
            <a:headEnd/>
            <a:tailEnd/>
          </a:ln>
          <a:effectLst/>
        </p:spPr>
        <p:txBody>
          <a:bodyPr>
            <a:spAutoFit/>
          </a:bodyPr>
          <a:lstStyle/>
          <a:p>
            <a:pPr>
              <a:defRPr/>
            </a:pPr>
            <a:r>
              <a:rPr kumimoji="1" lang="en-US" altLang="zh-CN" sz="2400" b="1" dirty="0">
                <a:solidFill>
                  <a:srgbClr val="000000"/>
                </a:solidFill>
                <a:latin typeface="Times New Roman" pitchFamily="18" charset="0"/>
                <a:ea typeface="楷体_GB2312" pitchFamily="49" charset="-122"/>
              </a:rPr>
              <a:t>A. at constant </a:t>
            </a:r>
            <a:r>
              <a:rPr kumimoji="1" lang="en-US" altLang="zh-CN" sz="2400" b="1" i="1" dirty="0">
                <a:solidFill>
                  <a:srgbClr val="000000"/>
                </a:solidFill>
                <a:latin typeface="Times New Roman" pitchFamily="18" charset="0"/>
                <a:ea typeface="楷体_GB2312" pitchFamily="49" charset="-122"/>
              </a:rPr>
              <a:t>n</a:t>
            </a:r>
            <a:r>
              <a:rPr kumimoji="1" lang="en-US" altLang="zh-CN" sz="2400" b="1" dirty="0">
                <a:solidFill>
                  <a:srgbClr val="000000"/>
                </a:solidFill>
                <a:latin typeface="Times New Roman" pitchFamily="18" charset="0"/>
                <a:ea typeface="楷体_GB2312" pitchFamily="49" charset="-122"/>
              </a:rPr>
              <a:t> and </a:t>
            </a:r>
            <a:r>
              <a:rPr kumimoji="1" lang="en-US" altLang="zh-CN" sz="2400" b="1" i="1" dirty="0">
                <a:solidFill>
                  <a:srgbClr val="000000"/>
                </a:solidFill>
                <a:latin typeface="Times New Roman" pitchFamily="18" charset="0"/>
                <a:ea typeface="楷体_GB2312" pitchFamily="49" charset="-122"/>
              </a:rPr>
              <a:t>T</a:t>
            </a:r>
            <a:r>
              <a:rPr kumimoji="1" lang="en-US" altLang="zh-CN" sz="2400" dirty="0">
                <a:solidFill>
                  <a:srgbClr val="000000"/>
                </a:solidFill>
                <a:latin typeface="Times New Roman" pitchFamily="18" charset="0"/>
                <a:ea typeface="楷体_GB2312" pitchFamily="49" charset="-122"/>
              </a:rPr>
              <a:t> (</a:t>
            </a:r>
            <a:r>
              <a:rPr kumimoji="1" lang="en-US" altLang="zh-CN" sz="2400" dirty="0">
                <a:solidFill>
                  <a:srgbClr val="FF0000"/>
                </a:solidFill>
                <a:latin typeface="Times New Roman" pitchFamily="18" charset="0"/>
                <a:ea typeface="楷体_GB2312" pitchFamily="49" charset="-122"/>
              </a:rPr>
              <a:t>Boyle’s law</a:t>
            </a:r>
            <a:r>
              <a:rPr kumimoji="1" lang="en-US" altLang="zh-CN" sz="2400" dirty="0">
                <a:solidFill>
                  <a:srgbClr val="000000"/>
                </a:solidFill>
                <a:latin typeface="Times New Roman" pitchFamily="18" charset="0"/>
                <a:ea typeface="楷体_GB2312" pitchFamily="49" charset="-122"/>
              </a:rPr>
              <a:t>):</a:t>
            </a:r>
            <a:r>
              <a:rPr kumimoji="1" lang="en-US" altLang="zh-CN" sz="2400" b="1" dirty="0">
                <a:solidFill>
                  <a:srgbClr val="000000"/>
                </a:solidFill>
                <a:latin typeface="Times New Roman" pitchFamily="18" charset="0"/>
                <a:ea typeface="楷体_GB2312" pitchFamily="49" charset="-122"/>
              </a:rPr>
              <a:t> </a:t>
            </a:r>
            <a:r>
              <a:rPr kumimoji="1" lang="en-US" altLang="zh-CN" sz="2400" b="1" i="1" dirty="0">
                <a:solidFill>
                  <a:srgbClr val="000000"/>
                </a:solidFill>
                <a:latin typeface="Times New Roman" pitchFamily="18" charset="0"/>
                <a:ea typeface="楷体_GB2312" pitchFamily="49" charset="-122"/>
              </a:rPr>
              <a:t>p</a:t>
            </a:r>
            <a:r>
              <a:rPr kumimoji="1" lang="en-US" altLang="zh-CN" sz="2400" b="1" baseline="-25000" dirty="0">
                <a:solidFill>
                  <a:srgbClr val="000000"/>
                </a:solidFill>
                <a:latin typeface="Times New Roman" pitchFamily="18" charset="0"/>
                <a:ea typeface="楷体_GB2312" pitchFamily="49" charset="-122"/>
              </a:rPr>
              <a:t>1</a:t>
            </a:r>
            <a:r>
              <a:rPr kumimoji="1" lang="en-US" altLang="zh-CN" sz="2400" b="1" i="1" dirty="0">
                <a:solidFill>
                  <a:srgbClr val="000000"/>
                </a:solidFill>
                <a:latin typeface="Times New Roman" pitchFamily="18" charset="0"/>
                <a:ea typeface="楷体_GB2312" pitchFamily="49" charset="-122"/>
              </a:rPr>
              <a:t>V</a:t>
            </a:r>
            <a:r>
              <a:rPr kumimoji="1" lang="en-US" altLang="zh-CN" sz="2400" b="1" baseline="-25000" dirty="0">
                <a:solidFill>
                  <a:srgbClr val="000000"/>
                </a:solidFill>
                <a:latin typeface="Times New Roman" pitchFamily="18" charset="0"/>
                <a:ea typeface="楷体_GB2312" pitchFamily="49" charset="-122"/>
              </a:rPr>
              <a:t>1</a:t>
            </a:r>
            <a:r>
              <a:rPr kumimoji="1" lang="en-US" altLang="zh-CN" sz="2400" b="1" dirty="0">
                <a:solidFill>
                  <a:srgbClr val="000000"/>
                </a:solidFill>
                <a:latin typeface="Times New Roman" pitchFamily="18" charset="0"/>
                <a:ea typeface="楷体_GB2312" pitchFamily="49" charset="-122"/>
              </a:rPr>
              <a:t> = </a:t>
            </a:r>
            <a:r>
              <a:rPr kumimoji="1" lang="en-US" altLang="zh-CN" sz="2400" b="1" i="1" dirty="0">
                <a:solidFill>
                  <a:srgbClr val="000000"/>
                </a:solidFill>
                <a:latin typeface="Times New Roman" pitchFamily="18" charset="0"/>
                <a:ea typeface="楷体_GB2312" pitchFamily="49" charset="-122"/>
              </a:rPr>
              <a:t>p</a:t>
            </a:r>
            <a:r>
              <a:rPr kumimoji="1" lang="en-US" altLang="zh-CN" sz="2400" b="1" baseline="-25000" dirty="0">
                <a:solidFill>
                  <a:srgbClr val="000000"/>
                </a:solidFill>
                <a:latin typeface="Times New Roman" pitchFamily="18" charset="0"/>
                <a:ea typeface="楷体_GB2312" pitchFamily="49" charset="-122"/>
              </a:rPr>
              <a:t>2</a:t>
            </a:r>
            <a:r>
              <a:rPr kumimoji="1" lang="en-US" altLang="zh-CN" sz="2400" b="1" i="1" dirty="0">
                <a:solidFill>
                  <a:srgbClr val="000000"/>
                </a:solidFill>
                <a:latin typeface="Times New Roman" pitchFamily="18" charset="0"/>
                <a:ea typeface="楷体_GB2312" pitchFamily="49" charset="-122"/>
              </a:rPr>
              <a:t>V</a:t>
            </a:r>
            <a:r>
              <a:rPr kumimoji="1" lang="en-US" altLang="zh-CN" sz="2400" b="1" baseline="-25000" dirty="0">
                <a:solidFill>
                  <a:srgbClr val="000000"/>
                </a:solidFill>
                <a:latin typeface="Times New Roman" pitchFamily="18" charset="0"/>
                <a:ea typeface="楷体_GB2312" pitchFamily="49" charset="-122"/>
              </a:rPr>
              <a:t>2</a:t>
            </a:r>
            <a:endParaRPr kumimoji="1" lang="en-US" altLang="zh-CN" sz="2400" b="1" dirty="0">
              <a:solidFill>
                <a:srgbClr val="000000"/>
              </a:solidFill>
              <a:latin typeface="Times New Roman" pitchFamily="18" charset="0"/>
              <a:ea typeface="楷体_GB2312" pitchFamily="49" charset="-122"/>
            </a:endParaRPr>
          </a:p>
        </p:txBody>
      </p:sp>
      <p:sp>
        <p:nvSpPr>
          <p:cNvPr id="1037316" name="Rectangle 4"/>
          <p:cNvSpPr>
            <a:spLocks noChangeArrowheads="1"/>
          </p:cNvSpPr>
          <p:nvPr/>
        </p:nvSpPr>
        <p:spPr bwMode="auto">
          <a:xfrm>
            <a:off x="539750" y="2060575"/>
            <a:ext cx="8604250" cy="461963"/>
          </a:xfrm>
          <a:prstGeom prst="rect">
            <a:avLst/>
          </a:prstGeom>
          <a:noFill/>
          <a:ln w="9525">
            <a:noFill/>
            <a:miter lim="800000"/>
            <a:headEnd/>
            <a:tailEnd/>
          </a:ln>
          <a:effectLst/>
        </p:spPr>
        <p:txBody>
          <a:bodyPr>
            <a:spAutoFit/>
          </a:bodyPr>
          <a:lstStyle/>
          <a:p>
            <a:pPr>
              <a:defRPr/>
            </a:pPr>
            <a:r>
              <a:rPr kumimoji="1" lang="en-US" altLang="zh-CN" sz="2400" b="1" dirty="0">
                <a:solidFill>
                  <a:srgbClr val="000000"/>
                </a:solidFill>
                <a:latin typeface="Times New Roman" pitchFamily="18" charset="0"/>
                <a:ea typeface="楷体_GB2312" pitchFamily="49" charset="-122"/>
              </a:rPr>
              <a:t>B. at constant </a:t>
            </a:r>
            <a:r>
              <a:rPr kumimoji="1" lang="en-US" altLang="zh-CN" sz="2400" b="1" i="1" dirty="0">
                <a:solidFill>
                  <a:srgbClr val="000000"/>
                </a:solidFill>
                <a:latin typeface="Times New Roman" pitchFamily="18" charset="0"/>
                <a:ea typeface="楷体_GB2312" pitchFamily="49" charset="-122"/>
              </a:rPr>
              <a:t>n</a:t>
            </a:r>
            <a:r>
              <a:rPr kumimoji="1" lang="en-US" altLang="zh-CN" sz="2400" b="1" dirty="0">
                <a:solidFill>
                  <a:srgbClr val="000000"/>
                </a:solidFill>
                <a:latin typeface="Times New Roman" pitchFamily="18" charset="0"/>
                <a:ea typeface="楷体_GB2312" pitchFamily="49" charset="-122"/>
              </a:rPr>
              <a:t> and </a:t>
            </a:r>
            <a:r>
              <a:rPr kumimoji="1" lang="en-US" altLang="zh-CN" sz="2400" b="1" i="1" dirty="0">
                <a:solidFill>
                  <a:srgbClr val="000000"/>
                </a:solidFill>
                <a:latin typeface="Times New Roman" pitchFamily="18" charset="0"/>
                <a:ea typeface="楷体_GB2312" pitchFamily="49" charset="-122"/>
              </a:rPr>
              <a:t>p</a:t>
            </a:r>
            <a:r>
              <a:rPr kumimoji="1" lang="en-US" altLang="zh-CN" sz="2400" dirty="0">
                <a:solidFill>
                  <a:srgbClr val="000000"/>
                </a:solidFill>
                <a:latin typeface="Times New Roman" pitchFamily="18" charset="0"/>
                <a:ea typeface="楷体_GB2312" pitchFamily="49" charset="-122"/>
              </a:rPr>
              <a:t> (</a:t>
            </a:r>
            <a:r>
              <a:rPr kumimoji="1" lang="en-US" altLang="zh-CN" sz="2400" dirty="0" err="1">
                <a:solidFill>
                  <a:srgbClr val="FF0000"/>
                </a:solidFill>
                <a:latin typeface="Times New Roman" pitchFamily="18" charset="0"/>
                <a:ea typeface="楷体_GB2312" pitchFamily="49" charset="-122"/>
              </a:rPr>
              <a:t>Charle’s</a:t>
            </a:r>
            <a:r>
              <a:rPr kumimoji="1" lang="en-US" altLang="zh-CN" sz="2400" dirty="0">
                <a:solidFill>
                  <a:srgbClr val="FF0000"/>
                </a:solidFill>
                <a:latin typeface="Times New Roman" pitchFamily="18" charset="0"/>
                <a:ea typeface="楷体_GB2312" pitchFamily="49" charset="-122"/>
              </a:rPr>
              <a:t>-Gay </a:t>
            </a:r>
            <a:r>
              <a:rPr kumimoji="1" lang="en-US" altLang="zh-CN" sz="2400" dirty="0" err="1">
                <a:solidFill>
                  <a:srgbClr val="FF0000"/>
                </a:solidFill>
                <a:latin typeface="Times New Roman" pitchFamily="18" charset="0"/>
                <a:ea typeface="楷体_GB2312" pitchFamily="49" charset="-122"/>
              </a:rPr>
              <a:t>Lussac’s</a:t>
            </a:r>
            <a:r>
              <a:rPr kumimoji="1" lang="en-US" altLang="zh-CN" sz="2400" dirty="0">
                <a:solidFill>
                  <a:srgbClr val="FF0000"/>
                </a:solidFill>
                <a:latin typeface="Times New Roman" pitchFamily="18" charset="0"/>
                <a:ea typeface="楷体_GB2312" pitchFamily="49" charset="-122"/>
              </a:rPr>
              <a:t> law</a:t>
            </a:r>
            <a:r>
              <a:rPr kumimoji="1" lang="en-US" altLang="zh-CN" sz="2400" dirty="0">
                <a:solidFill>
                  <a:srgbClr val="000000"/>
                </a:solidFill>
                <a:latin typeface="Times New Roman" pitchFamily="18" charset="0"/>
                <a:ea typeface="楷体_GB2312" pitchFamily="49" charset="-122"/>
              </a:rPr>
              <a:t>):</a:t>
            </a:r>
            <a:r>
              <a:rPr kumimoji="1" lang="en-US" altLang="zh-CN" sz="2400" b="1" dirty="0">
                <a:solidFill>
                  <a:srgbClr val="000000"/>
                </a:solidFill>
                <a:latin typeface="Times New Roman" pitchFamily="18" charset="0"/>
                <a:ea typeface="楷体_GB2312" pitchFamily="49" charset="-122"/>
              </a:rPr>
              <a:t> </a:t>
            </a:r>
            <a:r>
              <a:rPr kumimoji="1" lang="en-US" altLang="zh-CN" sz="2400" b="1" i="1" dirty="0">
                <a:solidFill>
                  <a:srgbClr val="000000"/>
                </a:solidFill>
                <a:latin typeface="Times New Roman" pitchFamily="18" charset="0"/>
                <a:ea typeface="楷体_GB2312" pitchFamily="49" charset="-122"/>
              </a:rPr>
              <a:t>V</a:t>
            </a:r>
            <a:r>
              <a:rPr kumimoji="1" lang="en-US" altLang="zh-CN" sz="2400" b="1" baseline="-25000" dirty="0">
                <a:solidFill>
                  <a:srgbClr val="000000"/>
                </a:solidFill>
                <a:latin typeface="Times New Roman" pitchFamily="18" charset="0"/>
                <a:ea typeface="楷体_GB2312" pitchFamily="49" charset="-122"/>
              </a:rPr>
              <a:t>1</a:t>
            </a:r>
            <a:r>
              <a:rPr kumimoji="1" lang="en-US" altLang="zh-CN" sz="2400" b="1" dirty="0">
                <a:solidFill>
                  <a:srgbClr val="000000"/>
                </a:solidFill>
                <a:latin typeface="Times New Roman" pitchFamily="18" charset="0"/>
                <a:ea typeface="楷体_GB2312" pitchFamily="49" charset="-122"/>
              </a:rPr>
              <a:t>/</a:t>
            </a:r>
            <a:r>
              <a:rPr kumimoji="1" lang="en-US" altLang="zh-CN" sz="2400" b="1" i="1" dirty="0">
                <a:solidFill>
                  <a:srgbClr val="000000"/>
                </a:solidFill>
                <a:latin typeface="Times New Roman" pitchFamily="18" charset="0"/>
                <a:ea typeface="楷体_GB2312" pitchFamily="49" charset="-122"/>
              </a:rPr>
              <a:t>T</a:t>
            </a:r>
            <a:r>
              <a:rPr kumimoji="1" lang="en-US" altLang="zh-CN" sz="2400" b="1" baseline="-25000" dirty="0">
                <a:solidFill>
                  <a:srgbClr val="000000"/>
                </a:solidFill>
                <a:latin typeface="Times New Roman" pitchFamily="18" charset="0"/>
                <a:ea typeface="楷体_GB2312" pitchFamily="49" charset="-122"/>
              </a:rPr>
              <a:t>1</a:t>
            </a:r>
            <a:r>
              <a:rPr kumimoji="1" lang="en-US" altLang="zh-CN" sz="2400" b="1" dirty="0">
                <a:solidFill>
                  <a:srgbClr val="000000"/>
                </a:solidFill>
                <a:latin typeface="Times New Roman" pitchFamily="18" charset="0"/>
                <a:ea typeface="楷体_GB2312" pitchFamily="49" charset="-122"/>
              </a:rPr>
              <a:t> = </a:t>
            </a:r>
            <a:r>
              <a:rPr kumimoji="1" lang="en-US" altLang="zh-CN" sz="2400" b="1" i="1" dirty="0">
                <a:solidFill>
                  <a:srgbClr val="000000"/>
                </a:solidFill>
                <a:latin typeface="Times New Roman" pitchFamily="18" charset="0"/>
                <a:ea typeface="楷体_GB2312" pitchFamily="49" charset="-122"/>
              </a:rPr>
              <a:t>V</a:t>
            </a:r>
            <a:r>
              <a:rPr kumimoji="1" lang="en-US" altLang="zh-CN" sz="2400" b="1" baseline="-25000" dirty="0">
                <a:solidFill>
                  <a:srgbClr val="000000"/>
                </a:solidFill>
                <a:latin typeface="Times New Roman" pitchFamily="18" charset="0"/>
                <a:ea typeface="楷体_GB2312" pitchFamily="49" charset="-122"/>
              </a:rPr>
              <a:t>2</a:t>
            </a:r>
            <a:r>
              <a:rPr kumimoji="1" lang="en-US" altLang="zh-CN" sz="2400" b="1" dirty="0">
                <a:solidFill>
                  <a:srgbClr val="000000"/>
                </a:solidFill>
                <a:latin typeface="Times New Roman" pitchFamily="18" charset="0"/>
                <a:ea typeface="楷体_GB2312" pitchFamily="49" charset="-122"/>
              </a:rPr>
              <a:t>/</a:t>
            </a:r>
            <a:r>
              <a:rPr kumimoji="1" lang="en-US" altLang="zh-CN" sz="2400" b="1" i="1" dirty="0">
                <a:solidFill>
                  <a:srgbClr val="000000"/>
                </a:solidFill>
                <a:latin typeface="Times New Roman" pitchFamily="18" charset="0"/>
                <a:ea typeface="楷体_GB2312" pitchFamily="49" charset="-122"/>
              </a:rPr>
              <a:t>T</a:t>
            </a:r>
            <a:r>
              <a:rPr kumimoji="1" lang="en-US" altLang="zh-CN" sz="2400" b="1" baseline="-25000" dirty="0">
                <a:solidFill>
                  <a:srgbClr val="000000"/>
                </a:solidFill>
                <a:latin typeface="Times New Roman" pitchFamily="18" charset="0"/>
                <a:ea typeface="楷体_GB2312" pitchFamily="49" charset="-122"/>
              </a:rPr>
              <a:t>2</a:t>
            </a:r>
            <a:endParaRPr kumimoji="1" lang="en-US" altLang="zh-CN" sz="2400" b="1" dirty="0">
              <a:solidFill>
                <a:srgbClr val="000000"/>
              </a:solidFill>
              <a:latin typeface="Times New Roman" pitchFamily="18" charset="0"/>
              <a:ea typeface="楷体_GB2312" pitchFamily="49" charset="-122"/>
            </a:endParaRPr>
          </a:p>
        </p:txBody>
      </p:sp>
      <p:sp>
        <p:nvSpPr>
          <p:cNvPr id="1037317" name="Rectangle 5"/>
          <p:cNvSpPr>
            <a:spLocks noChangeArrowheads="1"/>
          </p:cNvSpPr>
          <p:nvPr/>
        </p:nvSpPr>
        <p:spPr bwMode="auto">
          <a:xfrm>
            <a:off x="539750" y="2565400"/>
            <a:ext cx="8382000" cy="520700"/>
          </a:xfrm>
          <a:prstGeom prst="rect">
            <a:avLst/>
          </a:prstGeom>
          <a:noFill/>
          <a:ln w="9525">
            <a:noFill/>
            <a:miter lim="800000"/>
            <a:headEnd/>
            <a:tailEnd/>
          </a:ln>
          <a:effectLst/>
        </p:spPr>
        <p:txBody>
          <a:bodyPr>
            <a:spAutoFit/>
          </a:bodyPr>
          <a:lstStyle/>
          <a:p>
            <a:pPr>
              <a:lnSpc>
                <a:spcPct val="130000"/>
              </a:lnSpc>
              <a:defRPr/>
            </a:pPr>
            <a:r>
              <a:rPr kumimoji="1" lang="en-US" altLang="zh-CN" sz="2400" b="1" dirty="0">
                <a:solidFill>
                  <a:srgbClr val="000000"/>
                </a:solidFill>
                <a:latin typeface="Times New Roman" pitchFamily="18" charset="0"/>
                <a:ea typeface="楷体_GB2312" pitchFamily="49" charset="-122"/>
              </a:rPr>
              <a:t>C. at constant </a:t>
            </a:r>
            <a:r>
              <a:rPr kumimoji="1" lang="en-US" altLang="zh-CN" sz="2400" b="1" i="1" dirty="0">
                <a:solidFill>
                  <a:srgbClr val="000000"/>
                </a:solidFill>
                <a:latin typeface="Times New Roman" pitchFamily="18" charset="0"/>
                <a:ea typeface="楷体_GB2312" pitchFamily="49" charset="-122"/>
              </a:rPr>
              <a:t>p</a:t>
            </a:r>
            <a:r>
              <a:rPr kumimoji="1" lang="en-US" altLang="zh-CN" sz="2400" b="1" dirty="0">
                <a:solidFill>
                  <a:srgbClr val="000000"/>
                </a:solidFill>
                <a:latin typeface="Times New Roman" pitchFamily="18" charset="0"/>
                <a:ea typeface="楷体_GB2312" pitchFamily="49" charset="-122"/>
              </a:rPr>
              <a:t> and </a:t>
            </a:r>
            <a:r>
              <a:rPr kumimoji="1" lang="en-US" altLang="zh-CN" sz="2400" b="1" i="1" dirty="0">
                <a:solidFill>
                  <a:srgbClr val="000000"/>
                </a:solidFill>
                <a:latin typeface="Times New Roman" pitchFamily="18" charset="0"/>
                <a:ea typeface="楷体_GB2312" pitchFamily="49" charset="-122"/>
              </a:rPr>
              <a:t>T</a:t>
            </a:r>
            <a:r>
              <a:rPr kumimoji="1" lang="en-US" altLang="zh-CN" sz="2400" b="1" dirty="0">
                <a:solidFill>
                  <a:srgbClr val="000000"/>
                </a:solidFill>
                <a:latin typeface="Times New Roman" pitchFamily="18" charset="0"/>
                <a:ea typeface="楷体_GB2312" pitchFamily="49" charset="-122"/>
              </a:rPr>
              <a:t> </a:t>
            </a:r>
            <a:r>
              <a:rPr kumimoji="1" lang="en-US" altLang="zh-CN" sz="2400" dirty="0">
                <a:solidFill>
                  <a:srgbClr val="000000"/>
                </a:solidFill>
                <a:latin typeface="Times New Roman" pitchFamily="18" charset="0"/>
                <a:ea typeface="楷体_GB2312" pitchFamily="49" charset="-122"/>
              </a:rPr>
              <a:t>(</a:t>
            </a:r>
            <a:r>
              <a:rPr kumimoji="1" lang="en-US" altLang="zh-CN" sz="2400" dirty="0">
                <a:solidFill>
                  <a:srgbClr val="FF0000"/>
                </a:solidFill>
                <a:latin typeface="Times New Roman" pitchFamily="18" charset="0"/>
                <a:ea typeface="楷体_GB2312" pitchFamily="49" charset="-122"/>
              </a:rPr>
              <a:t>Avogadro’s law</a:t>
            </a:r>
            <a:r>
              <a:rPr kumimoji="1" lang="en-US" altLang="zh-CN" sz="2400" dirty="0">
                <a:solidFill>
                  <a:srgbClr val="000000"/>
                </a:solidFill>
                <a:latin typeface="Times New Roman" pitchFamily="18" charset="0"/>
                <a:ea typeface="楷体_GB2312" pitchFamily="49" charset="-122"/>
              </a:rPr>
              <a:t>):</a:t>
            </a:r>
            <a:r>
              <a:rPr kumimoji="1" lang="en-US" altLang="zh-CN" sz="2400" b="1" dirty="0">
                <a:solidFill>
                  <a:srgbClr val="000000"/>
                </a:solidFill>
                <a:latin typeface="Times New Roman" pitchFamily="18" charset="0"/>
                <a:ea typeface="楷体_GB2312" pitchFamily="49" charset="-122"/>
              </a:rPr>
              <a:t> </a:t>
            </a:r>
            <a:r>
              <a:rPr kumimoji="1" lang="en-US" altLang="zh-CN" sz="2400" b="1" i="1" dirty="0">
                <a:solidFill>
                  <a:srgbClr val="000000"/>
                </a:solidFill>
                <a:latin typeface="Times New Roman" pitchFamily="18" charset="0"/>
                <a:ea typeface="楷体_GB2312" pitchFamily="49" charset="-122"/>
              </a:rPr>
              <a:t>V</a:t>
            </a:r>
            <a:r>
              <a:rPr kumimoji="1" lang="en-US" altLang="zh-CN" sz="2400" b="1" baseline="-25000" dirty="0">
                <a:solidFill>
                  <a:srgbClr val="000000"/>
                </a:solidFill>
                <a:latin typeface="Times New Roman" pitchFamily="18" charset="0"/>
                <a:ea typeface="楷体_GB2312" pitchFamily="49" charset="-122"/>
              </a:rPr>
              <a:t>1</a:t>
            </a:r>
            <a:r>
              <a:rPr kumimoji="1" lang="en-US" altLang="zh-CN" sz="2400" b="1" dirty="0">
                <a:solidFill>
                  <a:srgbClr val="000000"/>
                </a:solidFill>
                <a:latin typeface="Times New Roman" pitchFamily="18" charset="0"/>
                <a:ea typeface="楷体_GB2312" pitchFamily="49" charset="-122"/>
              </a:rPr>
              <a:t>/</a:t>
            </a:r>
            <a:r>
              <a:rPr kumimoji="1" lang="en-US" altLang="zh-CN" sz="2400" b="1" i="1" dirty="0">
                <a:solidFill>
                  <a:srgbClr val="000000"/>
                </a:solidFill>
                <a:latin typeface="Times New Roman" pitchFamily="18" charset="0"/>
                <a:ea typeface="楷体_GB2312" pitchFamily="49" charset="-122"/>
              </a:rPr>
              <a:t>n</a:t>
            </a:r>
            <a:r>
              <a:rPr kumimoji="1" lang="en-US" altLang="zh-CN" sz="2400" b="1" baseline="-25000" dirty="0">
                <a:solidFill>
                  <a:srgbClr val="000000"/>
                </a:solidFill>
                <a:latin typeface="Times New Roman" pitchFamily="18" charset="0"/>
                <a:ea typeface="楷体_GB2312" pitchFamily="49" charset="-122"/>
              </a:rPr>
              <a:t>1</a:t>
            </a:r>
            <a:r>
              <a:rPr kumimoji="1" lang="en-US" altLang="zh-CN" sz="2400" b="1" dirty="0">
                <a:solidFill>
                  <a:srgbClr val="000000"/>
                </a:solidFill>
                <a:latin typeface="Times New Roman" pitchFamily="18" charset="0"/>
                <a:ea typeface="楷体_GB2312" pitchFamily="49" charset="-122"/>
              </a:rPr>
              <a:t> = </a:t>
            </a:r>
            <a:r>
              <a:rPr kumimoji="1" lang="en-US" altLang="zh-CN" sz="2400" b="1" i="1" dirty="0">
                <a:solidFill>
                  <a:srgbClr val="000000"/>
                </a:solidFill>
                <a:latin typeface="Times New Roman" pitchFamily="18" charset="0"/>
                <a:ea typeface="楷体_GB2312" pitchFamily="49" charset="-122"/>
              </a:rPr>
              <a:t>V</a:t>
            </a:r>
            <a:r>
              <a:rPr kumimoji="1" lang="en-US" altLang="zh-CN" sz="2400" b="1" baseline="-25000" dirty="0">
                <a:solidFill>
                  <a:srgbClr val="000000"/>
                </a:solidFill>
                <a:latin typeface="Times New Roman" pitchFamily="18" charset="0"/>
                <a:ea typeface="楷体_GB2312" pitchFamily="49" charset="-122"/>
              </a:rPr>
              <a:t>2</a:t>
            </a:r>
            <a:r>
              <a:rPr kumimoji="1" lang="en-US" altLang="zh-CN" sz="2400" b="1" dirty="0">
                <a:solidFill>
                  <a:srgbClr val="000000"/>
                </a:solidFill>
                <a:latin typeface="Times New Roman" pitchFamily="18" charset="0"/>
                <a:ea typeface="楷体_GB2312" pitchFamily="49" charset="-122"/>
              </a:rPr>
              <a:t>/</a:t>
            </a:r>
            <a:r>
              <a:rPr kumimoji="1" lang="en-US" altLang="zh-CN" sz="2400" b="1" i="1" dirty="0">
                <a:solidFill>
                  <a:srgbClr val="000000"/>
                </a:solidFill>
                <a:latin typeface="Times New Roman" pitchFamily="18" charset="0"/>
                <a:ea typeface="楷体_GB2312" pitchFamily="49" charset="-122"/>
              </a:rPr>
              <a:t>n</a:t>
            </a:r>
            <a:r>
              <a:rPr kumimoji="1" lang="en-US" altLang="zh-CN" sz="2400" b="1" baseline="-25000" dirty="0">
                <a:solidFill>
                  <a:srgbClr val="000000"/>
                </a:solidFill>
                <a:latin typeface="Times New Roman" pitchFamily="18" charset="0"/>
                <a:ea typeface="楷体_GB2312" pitchFamily="49" charset="-122"/>
              </a:rPr>
              <a:t>2</a:t>
            </a:r>
            <a:endParaRPr kumimoji="1" lang="en-US" altLang="zh-CN" sz="2400" b="1" dirty="0">
              <a:solidFill>
                <a:srgbClr val="000000"/>
              </a:solidFill>
              <a:latin typeface="Times New Roman" pitchFamily="18" charset="0"/>
              <a:ea typeface="楷体_GB2312" pitchFamily="49" charset="-122"/>
            </a:endParaRPr>
          </a:p>
        </p:txBody>
      </p:sp>
      <p:sp>
        <p:nvSpPr>
          <p:cNvPr id="1037320" name="Rectangle 8"/>
          <p:cNvSpPr>
            <a:spLocks noChangeArrowheads="1"/>
          </p:cNvSpPr>
          <p:nvPr/>
        </p:nvSpPr>
        <p:spPr bwMode="auto">
          <a:xfrm>
            <a:off x="530943" y="5148000"/>
            <a:ext cx="1952825" cy="707886"/>
          </a:xfrm>
          <a:prstGeom prst="rect">
            <a:avLst/>
          </a:prstGeom>
          <a:noFill/>
          <a:ln w="9525">
            <a:noFill/>
            <a:miter lim="800000"/>
            <a:headEnd/>
            <a:tailEnd/>
          </a:ln>
          <a:effectLst/>
        </p:spPr>
        <p:txBody>
          <a:bodyPr wrap="square">
            <a:spAutoFit/>
          </a:bodyPr>
          <a:lstStyle/>
          <a:p>
            <a:pPr algn="ctr">
              <a:defRPr/>
            </a:pPr>
            <a:r>
              <a:rPr kumimoji="1" lang="en-US" altLang="zh-CN" sz="2000" dirty="0">
                <a:solidFill>
                  <a:srgbClr val="0000FF"/>
                </a:solidFill>
                <a:latin typeface="Times New Roman" pitchFamily="18" charset="0"/>
                <a:ea typeface="楷体_GB2312" pitchFamily="49" charset="-122"/>
              </a:rPr>
              <a:t>Robert Boyle</a:t>
            </a:r>
          </a:p>
          <a:p>
            <a:pPr algn="ctr">
              <a:defRPr/>
            </a:pPr>
            <a:r>
              <a:rPr kumimoji="1" lang="zh-CN" altLang="en-US" sz="2000" dirty="0">
                <a:solidFill>
                  <a:srgbClr val="0000FF"/>
                </a:solidFill>
                <a:latin typeface="+mj-ea"/>
                <a:ea typeface="+mj-ea"/>
              </a:rPr>
              <a:t>罗伯特</a:t>
            </a:r>
            <a:r>
              <a:rPr kumimoji="1" lang="en-US" altLang="zh-CN" sz="2000" dirty="0">
                <a:solidFill>
                  <a:srgbClr val="0000FF"/>
                </a:solidFill>
                <a:latin typeface="+mj-ea"/>
                <a:ea typeface="+mj-ea"/>
              </a:rPr>
              <a:t>·</a:t>
            </a:r>
            <a:r>
              <a:rPr kumimoji="1" lang="zh-CN" altLang="en-US" sz="2000" dirty="0">
                <a:solidFill>
                  <a:srgbClr val="0000FF"/>
                </a:solidFill>
                <a:latin typeface="+mj-ea"/>
                <a:ea typeface="+mj-ea"/>
              </a:rPr>
              <a:t>波义耳</a:t>
            </a:r>
            <a:endParaRPr kumimoji="1" lang="en-US" altLang="zh-CN" sz="2000" dirty="0">
              <a:solidFill>
                <a:srgbClr val="0000FF"/>
              </a:solidFill>
              <a:latin typeface="+mj-ea"/>
              <a:ea typeface="+mj-ea"/>
            </a:endParaRPr>
          </a:p>
        </p:txBody>
      </p:sp>
      <p:pic>
        <p:nvPicPr>
          <p:cNvPr id="10251" name="Picture 9" descr="CharlesBabbag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84" y="3420000"/>
            <a:ext cx="1600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322" name="Rectangle 10"/>
          <p:cNvSpPr>
            <a:spLocks noChangeArrowheads="1"/>
          </p:cNvSpPr>
          <p:nvPr/>
        </p:nvSpPr>
        <p:spPr bwMode="auto">
          <a:xfrm>
            <a:off x="2699792" y="5148000"/>
            <a:ext cx="1826986" cy="707886"/>
          </a:xfrm>
          <a:prstGeom prst="rect">
            <a:avLst/>
          </a:prstGeom>
          <a:noFill/>
          <a:ln w="9525">
            <a:noFill/>
            <a:miter lim="800000"/>
            <a:headEnd/>
            <a:tailEnd/>
          </a:ln>
          <a:effectLst/>
        </p:spPr>
        <p:txBody>
          <a:bodyPr wrap="square">
            <a:spAutoFit/>
          </a:bodyPr>
          <a:lstStyle/>
          <a:p>
            <a:pPr algn="ctr">
              <a:defRPr/>
            </a:pPr>
            <a:r>
              <a:rPr kumimoji="1" lang="en-US" altLang="zh-CN" sz="2000" dirty="0">
                <a:solidFill>
                  <a:srgbClr val="0000FF"/>
                </a:solidFill>
                <a:latin typeface="Times New Roman" pitchFamily="18" charset="0"/>
                <a:ea typeface="楷体_GB2312" pitchFamily="49" charset="-122"/>
              </a:rPr>
              <a:t>Jacques Charles</a:t>
            </a:r>
            <a:r>
              <a:rPr kumimoji="1" lang="zh-CN" altLang="en-US" sz="2000" dirty="0">
                <a:solidFill>
                  <a:srgbClr val="0000FF"/>
                </a:solidFill>
                <a:latin typeface="Times New Roman" pitchFamily="18" charset="0"/>
                <a:ea typeface="楷体_GB2312" pitchFamily="49" charset="-122"/>
              </a:rPr>
              <a:t>雅克</a:t>
            </a:r>
            <a:r>
              <a:rPr kumimoji="1" lang="en-US" altLang="zh-CN" sz="2000" dirty="0">
                <a:solidFill>
                  <a:srgbClr val="0000FF"/>
                </a:solidFill>
                <a:latin typeface="Times New Roman" pitchFamily="18" charset="0"/>
                <a:ea typeface="楷体_GB2312" pitchFamily="49" charset="-122"/>
              </a:rPr>
              <a:t>·</a:t>
            </a:r>
            <a:r>
              <a:rPr kumimoji="1" lang="zh-CN" altLang="en-US" sz="2000" dirty="0">
                <a:solidFill>
                  <a:srgbClr val="0000FF"/>
                </a:solidFill>
                <a:latin typeface="Times New Roman" pitchFamily="18" charset="0"/>
                <a:ea typeface="楷体_GB2312" pitchFamily="49" charset="-122"/>
              </a:rPr>
              <a:t>查理</a:t>
            </a:r>
            <a:endParaRPr kumimoji="1" lang="en-US" altLang="zh-CN" sz="2000" dirty="0">
              <a:solidFill>
                <a:srgbClr val="0000FF"/>
              </a:solidFill>
              <a:latin typeface="Times New Roman" pitchFamily="18" charset="0"/>
              <a:ea typeface="楷体_GB2312" pitchFamily="49" charset="-122"/>
            </a:endParaRPr>
          </a:p>
        </p:txBody>
      </p:sp>
      <p:sp>
        <p:nvSpPr>
          <p:cNvPr id="1037324" name="Rectangle 12"/>
          <p:cNvSpPr>
            <a:spLocks noChangeArrowheads="1"/>
          </p:cNvSpPr>
          <p:nvPr/>
        </p:nvSpPr>
        <p:spPr bwMode="auto">
          <a:xfrm>
            <a:off x="4759424" y="5148000"/>
            <a:ext cx="1828800" cy="707886"/>
          </a:xfrm>
          <a:prstGeom prst="rect">
            <a:avLst/>
          </a:prstGeom>
          <a:noFill/>
          <a:ln w="9525">
            <a:noFill/>
            <a:miter lim="800000"/>
            <a:headEnd/>
            <a:tailEnd/>
          </a:ln>
          <a:effectLst/>
        </p:spPr>
        <p:txBody>
          <a:bodyPr wrap="square">
            <a:spAutoFit/>
          </a:bodyPr>
          <a:lstStyle/>
          <a:p>
            <a:pPr algn="ctr">
              <a:defRPr/>
            </a:pPr>
            <a:r>
              <a:rPr kumimoji="1" lang="en-US" altLang="zh-CN" sz="2000" dirty="0">
                <a:solidFill>
                  <a:srgbClr val="0000FF"/>
                </a:solidFill>
                <a:latin typeface="Times New Roman" pitchFamily="18" charset="0"/>
                <a:ea typeface="楷体_GB2312" pitchFamily="49" charset="-122"/>
              </a:rPr>
              <a:t>Gay </a:t>
            </a:r>
            <a:r>
              <a:rPr kumimoji="1" lang="en-US" altLang="zh-CN" sz="2000" dirty="0" err="1">
                <a:solidFill>
                  <a:srgbClr val="0000FF"/>
                </a:solidFill>
                <a:latin typeface="Times New Roman" pitchFamily="18" charset="0"/>
                <a:ea typeface="楷体_GB2312" pitchFamily="49" charset="-122"/>
              </a:rPr>
              <a:t>Lussac</a:t>
            </a:r>
            <a:endParaRPr kumimoji="1" lang="en-US" altLang="zh-CN" sz="2000" dirty="0">
              <a:solidFill>
                <a:srgbClr val="0000FF"/>
              </a:solidFill>
              <a:latin typeface="Times New Roman" pitchFamily="18" charset="0"/>
              <a:ea typeface="楷体_GB2312" pitchFamily="49" charset="-122"/>
            </a:endParaRPr>
          </a:p>
          <a:p>
            <a:pPr algn="ctr">
              <a:defRPr/>
            </a:pPr>
            <a:r>
              <a:rPr kumimoji="1" lang="zh-CN" altLang="en-US" sz="2000" dirty="0">
                <a:solidFill>
                  <a:srgbClr val="0000FF"/>
                </a:solidFill>
                <a:latin typeface="Times New Roman" pitchFamily="18" charset="0"/>
                <a:ea typeface="楷体_GB2312" pitchFamily="49" charset="-122"/>
              </a:rPr>
              <a:t>盖</a:t>
            </a:r>
            <a:r>
              <a:rPr kumimoji="1" lang="en-US" altLang="zh-CN" sz="2000" dirty="0">
                <a:solidFill>
                  <a:srgbClr val="0000FF"/>
                </a:solidFill>
                <a:latin typeface="Times New Roman" pitchFamily="18" charset="0"/>
                <a:ea typeface="楷体_GB2312" pitchFamily="49" charset="-122"/>
              </a:rPr>
              <a:t>·</a:t>
            </a:r>
            <a:r>
              <a:rPr kumimoji="1" lang="zh-CN" altLang="en-US" sz="2000" dirty="0">
                <a:solidFill>
                  <a:srgbClr val="0000FF"/>
                </a:solidFill>
                <a:latin typeface="Times New Roman" pitchFamily="18" charset="0"/>
                <a:ea typeface="楷体_GB2312" pitchFamily="49" charset="-122"/>
              </a:rPr>
              <a:t>吕萨克</a:t>
            </a:r>
            <a:endParaRPr kumimoji="1" lang="en-US" altLang="zh-CN" sz="2000" dirty="0">
              <a:solidFill>
                <a:srgbClr val="0000FF"/>
              </a:solidFill>
              <a:latin typeface="Times New Roman" pitchFamily="18" charset="0"/>
              <a:ea typeface="楷体_GB2312" pitchFamily="49" charset="-122"/>
            </a:endParaRPr>
          </a:p>
        </p:txBody>
      </p:sp>
      <p:sp>
        <p:nvSpPr>
          <p:cNvPr id="1037325" name="Rectangle 13"/>
          <p:cNvSpPr>
            <a:spLocks noChangeArrowheads="1"/>
          </p:cNvSpPr>
          <p:nvPr/>
        </p:nvSpPr>
        <p:spPr bwMode="auto">
          <a:xfrm>
            <a:off x="6372200" y="5148000"/>
            <a:ext cx="2808312" cy="707886"/>
          </a:xfrm>
          <a:prstGeom prst="rect">
            <a:avLst/>
          </a:prstGeom>
          <a:noFill/>
          <a:ln w="9525">
            <a:noFill/>
            <a:miter lim="800000"/>
            <a:headEnd/>
            <a:tailEnd/>
          </a:ln>
          <a:effectLst/>
        </p:spPr>
        <p:txBody>
          <a:bodyPr wrap="square">
            <a:spAutoFit/>
          </a:bodyPr>
          <a:lstStyle/>
          <a:p>
            <a:pPr algn="ctr">
              <a:defRPr/>
            </a:pPr>
            <a:r>
              <a:rPr kumimoji="1" lang="en-US" altLang="zh-CN" sz="2000" dirty="0">
                <a:solidFill>
                  <a:srgbClr val="0000FF"/>
                </a:solidFill>
                <a:latin typeface="Times New Roman" pitchFamily="18" charset="0"/>
                <a:ea typeface="楷体_GB2312" pitchFamily="49" charset="-122"/>
              </a:rPr>
              <a:t>Amedeo Avogadro</a:t>
            </a:r>
          </a:p>
          <a:p>
            <a:pPr algn="ctr">
              <a:defRPr/>
            </a:pPr>
            <a:r>
              <a:rPr kumimoji="1" lang="zh-CN" altLang="en-US" sz="2000" dirty="0">
                <a:solidFill>
                  <a:srgbClr val="0000FF"/>
                </a:solidFill>
                <a:latin typeface="Times New Roman" pitchFamily="18" charset="0"/>
                <a:ea typeface="楷体_GB2312" pitchFamily="49" charset="-122"/>
              </a:rPr>
              <a:t>阿莫迪欧</a:t>
            </a:r>
            <a:r>
              <a:rPr kumimoji="1" lang="en-US" altLang="zh-CN" sz="2000" dirty="0">
                <a:solidFill>
                  <a:srgbClr val="0000FF"/>
                </a:solidFill>
                <a:latin typeface="Times New Roman" pitchFamily="18" charset="0"/>
                <a:ea typeface="楷体_GB2312" pitchFamily="49" charset="-122"/>
              </a:rPr>
              <a:t>·</a:t>
            </a:r>
            <a:r>
              <a:rPr kumimoji="1" lang="zh-CN" altLang="en-US" sz="2000" dirty="0">
                <a:solidFill>
                  <a:srgbClr val="0000FF"/>
                </a:solidFill>
                <a:latin typeface="Times New Roman" pitchFamily="18" charset="0"/>
                <a:ea typeface="楷体_GB2312" pitchFamily="49" charset="-122"/>
              </a:rPr>
              <a:t>阿伏伽德罗</a:t>
            </a:r>
            <a:endParaRPr kumimoji="1" lang="en-US" altLang="zh-CN" sz="2000" dirty="0">
              <a:solidFill>
                <a:srgbClr val="0000FF"/>
              </a:solidFill>
              <a:latin typeface="Times New Roman" pitchFamily="18" charset="0"/>
              <a:ea typeface="楷体_GB2312" pitchFamily="49" charset="-122"/>
            </a:endParaRPr>
          </a:p>
        </p:txBody>
      </p:sp>
      <p:sp>
        <p:nvSpPr>
          <p:cNvPr id="1037327" name="Rectangle 15"/>
          <p:cNvSpPr>
            <a:spLocks noChangeArrowheads="1"/>
          </p:cNvSpPr>
          <p:nvPr/>
        </p:nvSpPr>
        <p:spPr bwMode="auto">
          <a:xfrm>
            <a:off x="323850" y="5877768"/>
            <a:ext cx="8305800" cy="863600"/>
          </a:xfrm>
          <a:prstGeom prst="rect">
            <a:avLst/>
          </a:prstGeom>
          <a:noFill/>
          <a:ln w="9525">
            <a:noFill/>
            <a:miter lim="800000"/>
            <a:headEnd/>
            <a:tailEnd/>
          </a:ln>
        </p:spPr>
        <p:txBody>
          <a:bodyPr anchor="ctr"/>
          <a:lstStyle/>
          <a:p>
            <a:pPr>
              <a:lnSpc>
                <a:spcPct val="150000"/>
              </a:lnSpc>
              <a:defRPr/>
            </a:pPr>
            <a:r>
              <a:rPr kumimoji="1" lang="zh-CN" altLang="en-US" sz="2400" b="1" dirty="0">
                <a:solidFill>
                  <a:srgbClr val="000000"/>
                </a:solidFill>
                <a:latin typeface="Times New Roman" pitchFamily="18" charset="0"/>
                <a:ea typeface="楷体_GB2312" pitchFamily="49" charset="-122"/>
              </a:rPr>
              <a:t>   状态方程的其它形式</a:t>
            </a:r>
            <a:r>
              <a:rPr kumimoji="1" lang="en-US" altLang="zh-CN" sz="2400" b="1" dirty="0">
                <a:solidFill>
                  <a:srgbClr val="000000"/>
                </a:solidFill>
                <a:latin typeface="Times New Roman" pitchFamily="18" charset="0"/>
                <a:ea typeface="楷体_GB2312" pitchFamily="49" charset="-122"/>
              </a:rPr>
              <a:t>: </a:t>
            </a:r>
            <a:r>
              <a:rPr kumimoji="1" lang="en-US" altLang="zh-CN" sz="2400" b="1" i="1" dirty="0" err="1">
                <a:solidFill>
                  <a:srgbClr val="FF0000"/>
                </a:solidFill>
                <a:latin typeface="Times New Roman" pitchFamily="18" charset="0"/>
                <a:ea typeface="楷体_GB2312" pitchFamily="49" charset="-122"/>
              </a:rPr>
              <a:t>pV</a:t>
            </a:r>
            <a:r>
              <a:rPr kumimoji="1" lang="en-US" altLang="zh-CN" sz="2400" b="1" i="1" dirty="0">
                <a:solidFill>
                  <a:srgbClr val="FF0000"/>
                </a:solidFill>
                <a:latin typeface="Times New Roman" pitchFamily="18" charset="0"/>
                <a:ea typeface="楷体_GB2312" pitchFamily="49" charset="-122"/>
              </a:rPr>
              <a:t> </a:t>
            </a:r>
            <a:r>
              <a:rPr kumimoji="1" lang="en-US" altLang="zh-CN" sz="2400" b="1" dirty="0">
                <a:solidFill>
                  <a:srgbClr val="FF0000"/>
                </a:solidFill>
                <a:latin typeface="Times New Roman" pitchFamily="18" charset="0"/>
                <a:ea typeface="楷体_GB2312" pitchFamily="49" charset="-122"/>
              </a:rPr>
              <a:t>=</a:t>
            </a:r>
            <a:r>
              <a:rPr kumimoji="1" lang="en-GB" altLang="zh-CN" sz="2400" b="1" dirty="0">
                <a:solidFill>
                  <a:srgbClr val="FF0000"/>
                </a:solidFill>
                <a:latin typeface="Times New Roman" pitchFamily="18" charset="0"/>
                <a:ea typeface="楷体_GB2312" pitchFamily="49" charset="-122"/>
              </a:rPr>
              <a:t> (</a:t>
            </a:r>
            <a:r>
              <a:rPr kumimoji="1" lang="en-US" altLang="zh-CN" sz="2400" b="1" i="1" dirty="0">
                <a:solidFill>
                  <a:srgbClr val="FF0000"/>
                </a:solidFill>
                <a:latin typeface="Times New Roman" pitchFamily="18" charset="0"/>
                <a:ea typeface="楷体_GB2312" pitchFamily="49" charset="-122"/>
              </a:rPr>
              <a:t>m</a:t>
            </a:r>
            <a:r>
              <a:rPr kumimoji="1" lang="en-GB" altLang="zh-CN" sz="2400" b="1" dirty="0">
                <a:solidFill>
                  <a:srgbClr val="FF0000"/>
                </a:solidFill>
                <a:latin typeface="Times New Roman" pitchFamily="18" charset="0"/>
                <a:ea typeface="楷体_GB2312" pitchFamily="49" charset="-122"/>
              </a:rPr>
              <a:t> </a:t>
            </a:r>
            <a:r>
              <a:rPr kumimoji="1" lang="en-US" altLang="zh-CN" sz="2400" b="1" dirty="0">
                <a:solidFill>
                  <a:srgbClr val="FF0000"/>
                </a:solidFill>
                <a:latin typeface="Times New Roman" pitchFamily="18" charset="0"/>
                <a:ea typeface="楷体_GB2312" pitchFamily="49" charset="-122"/>
              </a:rPr>
              <a:t>/</a:t>
            </a:r>
            <a:r>
              <a:rPr kumimoji="1" lang="en-US" altLang="zh-CN" sz="2400" b="1" i="1" dirty="0">
                <a:solidFill>
                  <a:srgbClr val="FF0000"/>
                </a:solidFill>
                <a:latin typeface="Times New Roman" pitchFamily="18" charset="0"/>
                <a:ea typeface="楷体_GB2312" pitchFamily="49" charset="-122"/>
              </a:rPr>
              <a:t>M</a:t>
            </a:r>
            <a:r>
              <a:rPr kumimoji="1" lang="en-GB" altLang="zh-CN" sz="2400" b="1" dirty="0">
                <a:solidFill>
                  <a:srgbClr val="FF0000"/>
                </a:solidFill>
                <a:latin typeface="Times New Roman" pitchFamily="18" charset="0"/>
                <a:ea typeface="楷体_GB2312" pitchFamily="49" charset="-122"/>
              </a:rPr>
              <a:t>)</a:t>
            </a:r>
            <a:r>
              <a:rPr kumimoji="1" lang="en-US" altLang="zh-CN" sz="2400" b="1" dirty="0">
                <a:solidFill>
                  <a:srgbClr val="FF0000"/>
                </a:solidFill>
                <a:latin typeface="Times New Roman" pitchFamily="18" charset="0"/>
                <a:ea typeface="楷体_GB2312" pitchFamily="49" charset="-122"/>
              </a:rPr>
              <a:t>R</a:t>
            </a:r>
            <a:r>
              <a:rPr kumimoji="1" lang="en-US" altLang="zh-CN" sz="2400" b="1" i="1" dirty="0">
                <a:solidFill>
                  <a:srgbClr val="FF0000"/>
                </a:solidFill>
                <a:latin typeface="Times New Roman" pitchFamily="18" charset="0"/>
                <a:ea typeface="楷体_GB2312" pitchFamily="49" charset="-122"/>
              </a:rPr>
              <a:t>T</a:t>
            </a:r>
            <a:r>
              <a:rPr kumimoji="1" lang="en-GB" altLang="zh-CN" sz="2400" i="1" dirty="0">
                <a:solidFill>
                  <a:srgbClr val="FF0000"/>
                </a:solidFill>
                <a:latin typeface="Times New Roman" pitchFamily="18" charset="0"/>
                <a:ea typeface="楷体_GB2312" pitchFamily="49" charset="-122"/>
              </a:rPr>
              <a:t> </a:t>
            </a:r>
            <a:r>
              <a:rPr kumimoji="1" lang="zh-CN" altLang="en-US" sz="2400" dirty="0">
                <a:solidFill>
                  <a:srgbClr val="FF0000"/>
                </a:solidFill>
                <a:latin typeface="Times New Roman" pitchFamily="18" charset="0"/>
                <a:ea typeface="楷体_GB2312" pitchFamily="49" charset="-122"/>
              </a:rPr>
              <a:t>和</a:t>
            </a:r>
            <a:r>
              <a:rPr kumimoji="1" lang="en-GB" altLang="zh-CN" sz="2400" i="1" dirty="0">
                <a:solidFill>
                  <a:srgbClr val="FF0000"/>
                </a:solidFill>
                <a:latin typeface="Times New Roman" pitchFamily="18" charset="0"/>
                <a:ea typeface="楷体_GB2312" pitchFamily="49" charset="-122"/>
              </a:rPr>
              <a:t> </a:t>
            </a:r>
            <a:r>
              <a:rPr kumimoji="1" lang="en-US" altLang="zh-CN" sz="2400" b="1" i="1" dirty="0" err="1">
                <a:solidFill>
                  <a:srgbClr val="FF0000"/>
                </a:solidFill>
                <a:latin typeface="Times New Roman" pitchFamily="18" charset="0"/>
                <a:ea typeface="楷体_GB2312" pitchFamily="49" charset="-122"/>
              </a:rPr>
              <a:t>pM</a:t>
            </a:r>
            <a:r>
              <a:rPr kumimoji="1" lang="en-US" altLang="zh-CN" sz="2400" b="1" i="1" dirty="0">
                <a:solidFill>
                  <a:srgbClr val="FF0000"/>
                </a:solidFill>
                <a:latin typeface="Times New Roman" pitchFamily="18" charset="0"/>
                <a:ea typeface="楷体_GB2312" pitchFamily="49" charset="-122"/>
              </a:rPr>
              <a:t> = </a:t>
            </a:r>
            <a:r>
              <a:rPr kumimoji="1" lang="en-US" altLang="zh-CN" sz="2400" b="1" i="1" dirty="0" err="1">
                <a:solidFill>
                  <a:srgbClr val="FF0000"/>
                </a:solidFill>
                <a:latin typeface="Times New Roman" pitchFamily="18" charset="0"/>
                <a:cs typeface="Times New Roman" pitchFamily="18" charset="0"/>
              </a:rPr>
              <a:t>ρ</a:t>
            </a:r>
            <a:r>
              <a:rPr kumimoji="1" lang="en-US" altLang="zh-CN" sz="2400" b="1" dirty="0" err="1">
                <a:solidFill>
                  <a:srgbClr val="FF0000"/>
                </a:solidFill>
                <a:latin typeface="Times New Roman" pitchFamily="18" charset="0"/>
                <a:ea typeface="楷体_GB2312" pitchFamily="49" charset="-122"/>
              </a:rPr>
              <a:t>R</a:t>
            </a:r>
            <a:r>
              <a:rPr kumimoji="1" lang="en-US" altLang="zh-CN" sz="2400" b="1" i="1" dirty="0" err="1">
                <a:solidFill>
                  <a:srgbClr val="FF0000"/>
                </a:solidFill>
                <a:latin typeface="Times New Roman" pitchFamily="18" charset="0"/>
                <a:ea typeface="楷体_GB2312" pitchFamily="49" charset="-122"/>
              </a:rPr>
              <a:t>T</a:t>
            </a:r>
            <a:endParaRPr kumimoji="1" lang="zh-CN" altLang="en-US" sz="2400" b="1" dirty="0">
              <a:solidFill>
                <a:srgbClr val="FF0000"/>
              </a:solidFill>
              <a:latin typeface="Times New Roman" pitchFamily="18" charset="0"/>
              <a:ea typeface="楷体_GB2312" pitchFamily="49" charset="-122"/>
            </a:endParaRPr>
          </a:p>
        </p:txBody>
      </p:sp>
      <p:pic>
        <p:nvPicPr>
          <p:cNvPr id="4" name="图片 3">
            <a:extLst>
              <a:ext uri="{FF2B5EF4-FFF2-40B4-BE49-F238E27FC236}">
                <a16:creationId xmlns:a16="http://schemas.microsoft.com/office/drawing/2014/main" id="{F2B00E09-D371-420C-9CE0-61EC770D22F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13367" r="31824" b="25971"/>
          <a:stretch/>
        </p:blipFill>
        <p:spPr>
          <a:xfrm>
            <a:off x="579436" y="3420000"/>
            <a:ext cx="1784228" cy="1753200"/>
          </a:xfrm>
          <a:prstGeom prst="rect">
            <a:avLst/>
          </a:prstGeom>
        </p:spPr>
      </p:pic>
      <p:pic>
        <p:nvPicPr>
          <p:cNvPr id="8" name="图片 7">
            <a:extLst>
              <a:ext uri="{FF2B5EF4-FFF2-40B4-BE49-F238E27FC236}">
                <a16:creationId xmlns:a16="http://schemas.microsoft.com/office/drawing/2014/main" id="{583AAB50-ECB5-47F9-A4F0-9718AB74B1E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9524" r="10985" b="36782"/>
          <a:stretch/>
        </p:blipFill>
        <p:spPr>
          <a:xfrm>
            <a:off x="7049237" y="3420000"/>
            <a:ext cx="1483203" cy="1753200"/>
          </a:xfrm>
          <a:prstGeom prst="rect">
            <a:avLst/>
          </a:prstGeom>
        </p:spPr>
      </p:pic>
      <p:pic>
        <p:nvPicPr>
          <p:cNvPr id="10" name="图片 9">
            <a:extLst>
              <a:ext uri="{FF2B5EF4-FFF2-40B4-BE49-F238E27FC236}">
                <a16:creationId xmlns:a16="http://schemas.microsoft.com/office/drawing/2014/main" id="{2E570FD4-F7CC-415C-8B7A-917E589B30E7}"/>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l="26898" t="12740" r="12888" b="36475"/>
          <a:stretch/>
        </p:blipFill>
        <p:spPr>
          <a:xfrm>
            <a:off x="4842450" y="3420000"/>
            <a:ext cx="1673766" cy="1753200"/>
          </a:xfrm>
          <a:prstGeom prst="rect">
            <a:avLst/>
          </a:prstGeom>
        </p:spPr>
      </p:pic>
    </p:spTree>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orbit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557338"/>
            <a:ext cx="7043737"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27" name="Rectangle 3"/>
          <p:cNvSpPr>
            <a:spLocks noChangeArrowheads="1"/>
          </p:cNvSpPr>
          <p:nvPr/>
        </p:nvSpPr>
        <p:spPr bwMode="auto">
          <a:xfrm>
            <a:off x="3851275" y="6237288"/>
            <a:ext cx="1447800" cy="396875"/>
          </a:xfrm>
          <a:prstGeom prst="rect">
            <a:avLst/>
          </a:prstGeom>
          <a:noFill/>
          <a:ln w="9525">
            <a:noFill/>
            <a:miter lim="800000"/>
            <a:headEnd/>
            <a:tailEnd/>
          </a:ln>
          <a:effectLst/>
        </p:spPr>
        <p:txBody>
          <a:bodyPr/>
          <a:lstStyle/>
          <a:p>
            <a:pPr marL="342900" indent="-342900" algn="ctr">
              <a:lnSpc>
                <a:spcPct val="90000"/>
              </a:lnSpc>
              <a:spcBef>
                <a:spcPct val="20000"/>
              </a:spcBef>
              <a:defRPr/>
            </a:pPr>
            <a:r>
              <a:rPr kumimoji="1" lang="en-US" altLang="zh-CN" sz="2400" b="1" i="1" dirty="0">
                <a:solidFill>
                  <a:srgbClr val="000000"/>
                </a:solidFill>
                <a:effectLst>
                  <a:outerShdw blurRad="38100" dist="38100" dir="2700000" algn="tl">
                    <a:srgbClr val="FFFFFF"/>
                  </a:outerShdw>
                </a:effectLst>
                <a:latin typeface="Times New Roman" pitchFamily="18" charset="0"/>
                <a:ea typeface="楷体_GB2312" pitchFamily="49" charset="-122"/>
              </a:rPr>
              <a:t>d</a:t>
            </a:r>
            <a:r>
              <a:rPr kumimoji="1" lang="zh-CN" altLang="en-US" sz="2400" b="1" dirty="0">
                <a:solidFill>
                  <a:srgbClr val="000000"/>
                </a:solidFill>
                <a:effectLst>
                  <a:outerShdw blurRad="38100" dist="38100" dir="2700000" algn="tl">
                    <a:srgbClr val="FFFFFF"/>
                  </a:outerShdw>
                </a:effectLst>
                <a:latin typeface="Times New Roman" pitchFamily="18" charset="0"/>
                <a:ea typeface="楷体_GB2312" pitchFamily="49" charset="-122"/>
              </a:rPr>
              <a:t>轨道</a:t>
            </a:r>
          </a:p>
        </p:txBody>
      </p:sp>
      <p:sp>
        <p:nvSpPr>
          <p:cNvPr id="63492" name="Rectangle 4"/>
          <p:cNvSpPr>
            <a:spLocks noChangeArrowheads="1"/>
          </p:cNvSpPr>
          <p:nvPr/>
        </p:nvSpPr>
        <p:spPr bwMode="auto">
          <a:xfrm>
            <a:off x="0" y="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kumimoji="1" lang="zh-CN" altLang="en-US" b="0">
              <a:solidFill>
                <a:srgbClr val="FFFF00"/>
              </a:solidFill>
              <a:latin typeface="黑体" pitchFamily="49" charset="-122"/>
              <a:ea typeface="黑体" pitchFamily="49" charset="-122"/>
            </a:endParaRPr>
          </a:p>
        </p:txBody>
      </p:sp>
      <p:sp>
        <p:nvSpPr>
          <p:cNvPr id="63493" name="Rectangle 5"/>
          <p:cNvSpPr>
            <a:spLocks noGrp="1" noChangeArrowheads="1"/>
          </p:cNvSpPr>
          <p:nvPr>
            <p:ph type="title" idx="4294967295"/>
          </p:nvPr>
        </p:nvSpPr>
        <p:spPr>
          <a:xfrm>
            <a:off x="250825" y="315913"/>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2.2.1.2  </a:t>
            </a:r>
            <a:r>
              <a:rPr lang="zh-CN" altLang="en-US" sz="3200" dirty="0"/>
              <a:t>现代原子结构理论</a:t>
            </a:r>
          </a:p>
        </p:txBody>
      </p:sp>
      <p:sp>
        <p:nvSpPr>
          <p:cNvPr id="6" name="Rectangle 7"/>
          <p:cNvSpPr>
            <a:spLocks noChangeArrowheads="1"/>
          </p:cNvSpPr>
          <p:nvPr/>
        </p:nvSpPr>
        <p:spPr bwMode="auto">
          <a:xfrm>
            <a:off x="250825" y="981075"/>
            <a:ext cx="4321175" cy="461963"/>
          </a:xfrm>
          <a:prstGeom prst="rect">
            <a:avLst/>
          </a:prstGeom>
          <a:noFill/>
          <a:ln w="9525">
            <a:noFill/>
            <a:miter lim="800000"/>
            <a:headEnd/>
            <a:tailEnd/>
          </a:ln>
        </p:spPr>
        <p:txBody>
          <a:bodyPr>
            <a:spAutoFit/>
          </a:bodyPr>
          <a:lstStyle/>
          <a:p>
            <a:pPr>
              <a:defRPr/>
            </a:pPr>
            <a:r>
              <a:rPr lang="zh-CN" altLang="en-US" sz="2400" b="1" dirty="0">
                <a:solidFill>
                  <a:srgbClr val="FF0000"/>
                </a:solidFill>
                <a:latin typeface="Times New Roman" panose="02020603050405020304" pitchFamily="18" charset="0"/>
                <a:ea typeface="华文仿宋" pitchFamily="2" charset="-122"/>
                <a:cs typeface="Times New Roman" panose="02020603050405020304" pitchFamily="18" charset="0"/>
              </a:rPr>
              <a:t>电子云角度分布图</a:t>
            </a:r>
            <a:r>
              <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a:rPr>
              <a:t></a:t>
            </a:r>
            <a:r>
              <a:rPr lang="en-US" altLang="zh-CN" sz="2400" b="1" baseline="30000" dirty="0">
                <a:solidFill>
                  <a:srgbClr val="FF0000"/>
                </a:solidFill>
                <a:latin typeface="Times New Roman" panose="02020603050405020304" pitchFamily="18" charset="0"/>
                <a:ea typeface="华文仿宋" pitchFamily="2" charset="-122"/>
                <a:cs typeface="Times New Roman" panose="02020603050405020304" pitchFamily="18" charset="0"/>
                <a:sym typeface="Symbol"/>
              </a:rPr>
              <a:t>2</a:t>
            </a:r>
            <a:r>
              <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el-GR"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θ</a:t>
            </a:r>
            <a:r>
              <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el-GR"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φ</a:t>
            </a:r>
            <a:r>
              <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rPr>
              <a:t>)</a:t>
            </a:r>
            <a:endParaRPr kumimoji="1" lang="zh-CN" altLang="en-US"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Rectangle 2"/>
          <p:cNvSpPr>
            <a:spLocks noChangeArrowheads="1"/>
          </p:cNvSpPr>
          <p:nvPr/>
        </p:nvSpPr>
        <p:spPr bwMode="auto">
          <a:xfrm>
            <a:off x="381000" y="981075"/>
            <a:ext cx="8512175" cy="1727200"/>
          </a:xfrm>
          <a:prstGeom prst="rect">
            <a:avLst/>
          </a:prstGeom>
          <a:noFill/>
          <a:ln w="9525">
            <a:noFill/>
            <a:miter lim="800000"/>
            <a:headEnd/>
            <a:tailEnd/>
          </a:ln>
          <a:effectLst/>
        </p:spPr>
        <p:txBody>
          <a:bodyPr anchor="ctr"/>
          <a:lstStyle/>
          <a:p>
            <a:pPr>
              <a:lnSpc>
                <a:spcPct val="150000"/>
              </a:lnSpc>
              <a:defRPr/>
            </a:pP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1s, 2s, 2p</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电子云径向分布图</a:t>
            </a:r>
            <a:endPar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endParaRPr>
          </a:p>
          <a:p>
            <a:pPr indent="457200">
              <a:spcBef>
                <a:spcPts val="600"/>
              </a:spcBef>
              <a:defRPr/>
            </a:pP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电子云的径向分布图本应为</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R</a:t>
            </a:r>
            <a:r>
              <a:rPr kumimoji="1" lang="en-US" altLang="zh-CN" sz="2400" b="1" baseline="30000"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2</a:t>
            </a:r>
            <a:r>
              <a:rPr kumimoji="1" lang="en-US" altLang="zh-CN" sz="2400" b="1" baseline="-25000"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n, l </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(r)</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的图形，但</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R</a:t>
            </a:r>
            <a:r>
              <a:rPr kumimoji="1" lang="en-US" altLang="zh-CN" sz="2400" b="1" baseline="30000"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2</a:t>
            </a:r>
            <a:r>
              <a:rPr kumimoji="1" lang="en-US" altLang="zh-CN" sz="2400" b="1" baseline="-25000"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n, l </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(r)</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无物理意义，只有</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D(r) = r</a:t>
            </a:r>
            <a:r>
              <a:rPr kumimoji="1" lang="en-US" altLang="zh-CN" sz="2400" b="1" baseline="30000"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2</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·R</a:t>
            </a:r>
            <a:r>
              <a:rPr kumimoji="1" lang="en-US" altLang="zh-CN" sz="2400" b="1" baseline="30000"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2</a:t>
            </a:r>
            <a:r>
              <a:rPr kumimoji="1" lang="en-US" altLang="zh-CN" sz="2400" b="1" baseline="-25000"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n, l </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(r)</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才有物理意义，所以电子云是</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D(r)(</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概率</a:t>
            </a:r>
            <a:r>
              <a:rPr kumimoji="1" lang="en-US" altLang="zh-CN"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a:t>
            </a:r>
            <a:r>
              <a:rPr kumimoji="1"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的图形。</a:t>
            </a:r>
          </a:p>
        </p:txBody>
      </p:sp>
      <p:grpSp>
        <p:nvGrpSpPr>
          <p:cNvPr id="64515" name="Group 3"/>
          <p:cNvGrpSpPr>
            <a:grpSpLocks/>
          </p:cNvGrpSpPr>
          <p:nvPr/>
        </p:nvGrpSpPr>
        <p:grpSpPr bwMode="auto">
          <a:xfrm>
            <a:off x="4211638" y="2757884"/>
            <a:ext cx="3367087" cy="2255838"/>
            <a:chOff x="1393" y="1902"/>
            <a:chExt cx="1440" cy="1245"/>
          </a:xfrm>
        </p:grpSpPr>
        <p:sp>
          <p:nvSpPr>
            <p:cNvPr id="64546" name="Freeform 4"/>
            <p:cNvSpPr>
              <a:spLocks/>
            </p:cNvSpPr>
            <p:nvPr/>
          </p:nvSpPr>
          <p:spPr bwMode="auto">
            <a:xfrm>
              <a:off x="1680" y="1920"/>
              <a:ext cx="960" cy="864"/>
            </a:xfrm>
            <a:custGeom>
              <a:avLst/>
              <a:gdLst>
                <a:gd name="T0" fmla="*/ 0 w 960"/>
                <a:gd name="T1" fmla="*/ 776 h 864"/>
                <a:gd name="T2" fmla="*/ 48 w 960"/>
                <a:gd name="T3" fmla="*/ 584 h 864"/>
                <a:gd name="T4" fmla="*/ 96 w 960"/>
                <a:gd name="T5" fmla="*/ 776 h 864"/>
                <a:gd name="T6" fmla="*/ 288 w 960"/>
                <a:gd name="T7" fmla="*/ 56 h 864"/>
                <a:gd name="T8" fmla="*/ 480 w 960"/>
                <a:gd name="T9" fmla="*/ 440 h 864"/>
                <a:gd name="T10" fmla="*/ 960 w 960"/>
                <a:gd name="T11" fmla="*/ 776 h 864"/>
                <a:gd name="T12" fmla="*/ 0 60000 65536"/>
                <a:gd name="T13" fmla="*/ 0 60000 65536"/>
                <a:gd name="T14" fmla="*/ 0 60000 65536"/>
                <a:gd name="T15" fmla="*/ 0 60000 65536"/>
                <a:gd name="T16" fmla="*/ 0 60000 65536"/>
                <a:gd name="T17" fmla="*/ 0 60000 65536"/>
                <a:gd name="T18" fmla="*/ 0 w 960"/>
                <a:gd name="T19" fmla="*/ 0 h 864"/>
                <a:gd name="T20" fmla="*/ 960 w 960"/>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960" h="864">
                  <a:moveTo>
                    <a:pt x="0" y="776"/>
                  </a:moveTo>
                  <a:cubicBezTo>
                    <a:pt x="16" y="680"/>
                    <a:pt x="32" y="584"/>
                    <a:pt x="48" y="584"/>
                  </a:cubicBezTo>
                  <a:cubicBezTo>
                    <a:pt x="64" y="584"/>
                    <a:pt x="56" y="864"/>
                    <a:pt x="96" y="776"/>
                  </a:cubicBezTo>
                  <a:cubicBezTo>
                    <a:pt x="136" y="688"/>
                    <a:pt x="224" y="112"/>
                    <a:pt x="288" y="56"/>
                  </a:cubicBezTo>
                  <a:cubicBezTo>
                    <a:pt x="352" y="0"/>
                    <a:pt x="368" y="320"/>
                    <a:pt x="480" y="440"/>
                  </a:cubicBezTo>
                  <a:cubicBezTo>
                    <a:pt x="592" y="560"/>
                    <a:pt x="776" y="668"/>
                    <a:pt x="960" y="776"/>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4547" name="Line 5"/>
            <p:cNvSpPr>
              <a:spLocks noChangeShapeType="1"/>
            </p:cNvSpPr>
            <p:nvPr/>
          </p:nvSpPr>
          <p:spPr bwMode="auto">
            <a:xfrm>
              <a:off x="1680" y="2736"/>
              <a:ext cx="10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48" name="Line 6"/>
            <p:cNvSpPr>
              <a:spLocks noChangeShapeType="1"/>
            </p:cNvSpPr>
            <p:nvPr/>
          </p:nvSpPr>
          <p:spPr bwMode="auto">
            <a:xfrm>
              <a:off x="1680" y="1920"/>
              <a:ext cx="0" cy="8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455" name="Rectangle 7"/>
            <p:cNvSpPr>
              <a:spLocks noChangeArrowheads="1"/>
            </p:cNvSpPr>
            <p:nvPr/>
          </p:nvSpPr>
          <p:spPr bwMode="auto">
            <a:xfrm rot="-5362932">
              <a:off x="1190" y="2098"/>
              <a:ext cx="570" cy="183"/>
            </a:xfrm>
            <a:prstGeom prst="rect">
              <a:avLst/>
            </a:prstGeom>
            <a:noFill/>
            <a:ln w="9525">
              <a:noFill/>
              <a:miter lim="800000"/>
              <a:headEnd/>
              <a:tailEnd/>
            </a:ln>
            <a:effectLst/>
          </p:spPr>
          <p:txBody>
            <a:bodyPr wrap="none">
              <a:spAutoFit/>
            </a:bodyPr>
            <a:lstStyle/>
            <a:p>
              <a:pPr>
                <a:defRPr/>
              </a:pPr>
              <a:r>
                <a:rPr kumimoji="1" lang="en-US" altLang="zh-CN" sz="2200" b="1" i="1">
                  <a:latin typeface="Times New Roman" pitchFamily="18" charset="0"/>
                  <a:ea typeface="楷体_GB2312" pitchFamily="49" charset="-122"/>
                </a:rPr>
                <a:t>r</a:t>
              </a:r>
              <a:r>
                <a:rPr kumimoji="1" lang="en-US" altLang="zh-CN" sz="2200" b="1" i="1" baseline="30000">
                  <a:latin typeface="Times New Roman" pitchFamily="18" charset="0"/>
                  <a:ea typeface="楷体_GB2312" pitchFamily="49" charset="-122"/>
                </a:rPr>
                <a:t>2</a:t>
              </a:r>
              <a:r>
                <a:rPr kumimoji="1" lang="en-US" altLang="zh-CN" sz="2200" b="1" i="1">
                  <a:latin typeface="Times New Roman" pitchFamily="18" charset="0"/>
                  <a:ea typeface="楷体_GB2312" pitchFamily="49" charset="-122"/>
                </a:rPr>
                <a:t>·R</a:t>
              </a:r>
              <a:r>
                <a:rPr kumimoji="1" lang="en-US" altLang="zh-CN" sz="2200" b="1" i="1" baseline="30000">
                  <a:latin typeface="Times New Roman" pitchFamily="18" charset="0"/>
                  <a:ea typeface="楷体_GB2312" pitchFamily="49" charset="-122"/>
                </a:rPr>
                <a:t>2</a:t>
              </a:r>
              <a:r>
                <a:rPr kumimoji="1" lang="en-US" altLang="zh-CN" sz="2200" b="1" i="1">
                  <a:latin typeface="Times New Roman" pitchFamily="18" charset="0"/>
                  <a:ea typeface="楷体_GB2312" pitchFamily="49" charset="-122"/>
                </a:rPr>
                <a:t>(r)</a:t>
              </a:r>
            </a:p>
          </p:txBody>
        </p:sp>
        <p:sp>
          <p:nvSpPr>
            <p:cNvPr id="64550" name="Line 8"/>
            <p:cNvSpPr>
              <a:spLocks noChangeShapeType="1"/>
            </p:cNvSpPr>
            <p:nvPr/>
          </p:nvSpPr>
          <p:spPr bwMode="auto">
            <a:xfrm>
              <a:off x="1872" y="2688"/>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51" name="Line 9"/>
            <p:cNvSpPr>
              <a:spLocks noChangeShapeType="1"/>
            </p:cNvSpPr>
            <p:nvPr/>
          </p:nvSpPr>
          <p:spPr bwMode="auto">
            <a:xfrm>
              <a:off x="2112" y="2688"/>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52" name="Line 10"/>
            <p:cNvSpPr>
              <a:spLocks noChangeShapeType="1"/>
            </p:cNvSpPr>
            <p:nvPr/>
          </p:nvSpPr>
          <p:spPr bwMode="auto">
            <a:xfrm>
              <a:off x="2400" y="2688"/>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53" name="Line 11"/>
            <p:cNvSpPr>
              <a:spLocks noChangeShapeType="1"/>
            </p:cNvSpPr>
            <p:nvPr/>
          </p:nvSpPr>
          <p:spPr bwMode="auto">
            <a:xfrm>
              <a:off x="2688" y="2688"/>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460" name="Rectangle 12"/>
            <p:cNvSpPr>
              <a:spLocks noChangeArrowheads="1"/>
            </p:cNvSpPr>
            <p:nvPr/>
          </p:nvSpPr>
          <p:spPr bwMode="auto">
            <a:xfrm>
              <a:off x="1680" y="2752"/>
              <a:ext cx="215" cy="219"/>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itchFamily="18" charset="0"/>
                  <a:ea typeface="楷体_GB2312" pitchFamily="49" charset="-122"/>
                </a:rPr>
                <a:t>0.2</a:t>
              </a:r>
            </a:p>
          </p:txBody>
        </p:sp>
        <p:sp>
          <p:nvSpPr>
            <p:cNvPr id="1128461" name="Rectangle 13"/>
            <p:cNvSpPr>
              <a:spLocks noChangeArrowheads="1"/>
            </p:cNvSpPr>
            <p:nvPr/>
          </p:nvSpPr>
          <p:spPr bwMode="auto">
            <a:xfrm>
              <a:off x="1968" y="2736"/>
              <a:ext cx="316" cy="219"/>
            </a:xfrm>
            <a:prstGeom prst="rect">
              <a:avLst/>
            </a:prstGeom>
            <a:noFill/>
            <a:ln w="9525">
              <a:noFill/>
              <a:miter lim="800000"/>
              <a:headEnd/>
              <a:tailEnd/>
            </a:ln>
            <a:effectLst/>
          </p:spPr>
          <p:txBody>
            <a:bodyPr>
              <a:spAutoFit/>
            </a:bodyPr>
            <a:lstStyle/>
            <a:p>
              <a:pPr>
                <a:defRPr/>
              </a:pPr>
              <a:r>
                <a:rPr kumimoji="1" lang="en-US" altLang="zh-CN" sz="2000" b="1" i="1">
                  <a:latin typeface="Times New Roman" pitchFamily="18" charset="0"/>
                  <a:ea typeface="楷体_GB2312" pitchFamily="49" charset="-122"/>
                </a:rPr>
                <a:t>0.4</a:t>
              </a:r>
            </a:p>
          </p:txBody>
        </p:sp>
        <p:sp>
          <p:nvSpPr>
            <p:cNvPr id="1128462" name="Rectangle 14"/>
            <p:cNvSpPr>
              <a:spLocks noChangeArrowheads="1"/>
            </p:cNvSpPr>
            <p:nvPr/>
          </p:nvSpPr>
          <p:spPr bwMode="auto">
            <a:xfrm>
              <a:off x="2256" y="2736"/>
              <a:ext cx="214" cy="219"/>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itchFamily="18" charset="0"/>
                  <a:ea typeface="楷体_GB2312" pitchFamily="49" charset="-122"/>
                </a:rPr>
                <a:t>0.6</a:t>
              </a:r>
            </a:p>
          </p:txBody>
        </p:sp>
        <p:sp>
          <p:nvSpPr>
            <p:cNvPr id="1128463" name="Rectangle 15"/>
            <p:cNvSpPr>
              <a:spLocks noChangeArrowheads="1"/>
            </p:cNvSpPr>
            <p:nvPr/>
          </p:nvSpPr>
          <p:spPr bwMode="auto">
            <a:xfrm>
              <a:off x="2544" y="2736"/>
              <a:ext cx="215" cy="219"/>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itchFamily="18" charset="0"/>
                  <a:ea typeface="楷体_GB2312" pitchFamily="49" charset="-122"/>
                </a:rPr>
                <a:t>0.8</a:t>
              </a:r>
            </a:p>
          </p:txBody>
        </p:sp>
        <p:sp>
          <p:nvSpPr>
            <p:cNvPr id="1128464" name="Rectangle 16"/>
            <p:cNvSpPr>
              <a:spLocks noChangeArrowheads="1"/>
            </p:cNvSpPr>
            <p:nvPr/>
          </p:nvSpPr>
          <p:spPr bwMode="auto">
            <a:xfrm>
              <a:off x="2208" y="2160"/>
              <a:ext cx="289" cy="219"/>
            </a:xfrm>
            <a:prstGeom prst="rect">
              <a:avLst/>
            </a:prstGeom>
            <a:noFill/>
            <a:ln w="9525">
              <a:noFill/>
              <a:miter lim="800000"/>
              <a:headEnd/>
              <a:tailEnd/>
            </a:ln>
            <a:effectLst/>
          </p:spPr>
          <p:txBody>
            <a:bodyPr>
              <a:spAutoFit/>
            </a:bodyPr>
            <a:lstStyle/>
            <a:p>
              <a:pPr>
                <a:defRPr/>
              </a:pPr>
              <a:r>
                <a:rPr kumimoji="1" lang="en-US" altLang="zh-CN" sz="2000" b="1" i="1">
                  <a:latin typeface="Times New Roman" pitchFamily="18" charset="0"/>
                  <a:ea typeface="楷体_GB2312" pitchFamily="49" charset="-122"/>
                </a:rPr>
                <a:t>2s</a:t>
              </a:r>
            </a:p>
          </p:txBody>
        </p:sp>
        <p:sp>
          <p:nvSpPr>
            <p:cNvPr id="1128465" name="Rectangle 17"/>
            <p:cNvSpPr>
              <a:spLocks noChangeArrowheads="1"/>
            </p:cNvSpPr>
            <p:nvPr/>
          </p:nvSpPr>
          <p:spPr bwMode="auto">
            <a:xfrm>
              <a:off x="2496" y="2928"/>
              <a:ext cx="337" cy="219"/>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itchFamily="18" charset="0"/>
                  <a:ea typeface="楷体_GB2312" pitchFamily="49" charset="-122"/>
                </a:rPr>
                <a:t>r(nm)</a:t>
              </a:r>
            </a:p>
          </p:txBody>
        </p:sp>
      </p:grpSp>
      <p:grpSp>
        <p:nvGrpSpPr>
          <p:cNvPr id="64516" name="Group 18"/>
          <p:cNvGrpSpPr>
            <a:grpSpLocks/>
          </p:cNvGrpSpPr>
          <p:nvPr/>
        </p:nvGrpSpPr>
        <p:grpSpPr bwMode="auto">
          <a:xfrm>
            <a:off x="4284663" y="4810522"/>
            <a:ext cx="3660775" cy="2003425"/>
            <a:chOff x="1390" y="2972"/>
            <a:chExt cx="1778" cy="1262"/>
          </a:xfrm>
        </p:grpSpPr>
        <p:grpSp>
          <p:nvGrpSpPr>
            <p:cNvPr id="64529" name="Group 19"/>
            <p:cNvGrpSpPr>
              <a:grpSpLocks/>
            </p:cNvGrpSpPr>
            <p:nvPr/>
          </p:nvGrpSpPr>
          <p:grpSpPr bwMode="auto">
            <a:xfrm>
              <a:off x="1390" y="2972"/>
              <a:ext cx="1778" cy="1070"/>
              <a:chOff x="1390" y="2732"/>
              <a:chExt cx="1778" cy="1070"/>
            </a:xfrm>
          </p:grpSpPr>
          <p:sp>
            <p:nvSpPr>
              <p:cNvPr id="64532" name="Line 20"/>
              <p:cNvSpPr>
                <a:spLocks noChangeShapeType="1"/>
              </p:cNvSpPr>
              <p:nvPr/>
            </p:nvSpPr>
            <p:spPr bwMode="auto">
              <a:xfrm>
                <a:off x="1680" y="3552"/>
                <a:ext cx="12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33" name="Line 21"/>
              <p:cNvSpPr>
                <a:spLocks noChangeShapeType="1"/>
              </p:cNvSpPr>
              <p:nvPr/>
            </p:nvSpPr>
            <p:spPr bwMode="auto">
              <a:xfrm>
                <a:off x="1680" y="2928"/>
                <a:ext cx="0" cy="6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470" name="Rectangle 22"/>
              <p:cNvSpPr>
                <a:spLocks noChangeArrowheads="1"/>
              </p:cNvSpPr>
              <p:nvPr/>
            </p:nvSpPr>
            <p:spPr bwMode="auto">
              <a:xfrm rot="16237068">
                <a:off x="1167" y="2955"/>
                <a:ext cx="655" cy="209"/>
              </a:xfrm>
              <a:prstGeom prst="rect">
                <a:avLst/>
              </a:prstGeom>
              <a:noFill/>
              <a:ln w="9525">
                <a:noFill/>
                <a:miter lim="800000"/>
                <a:headEnd/>
                <a:tailEnd/>
              </a:ln>
              <a:effectLst/>
            </p:spPr>
            <p:txBody>
              <a:bodyPr wrap="none">
                <a:spAutoFit/>
              </a:bodyPr>
              <a:lstStyle/>
              <a:p>
                <a:pPr>
                  <a:defRPr/>
                </a:pPr>
                <a:r>
                  <a:rPr kumimoji="1" lang="en-US" altLang="zh-CN" sz="2200" b="1" i="1">
                    <a:latin typeface="Times New Roman" pitchFamily="18" charset="0"/>
                    <a:ea typeface="楷体_GB2312" pitchFamily="49" charset="-122"/>
                  </a:rPr>
                  <a:t>r</a:t>
                </a:r>
                <a:r>
                  <a:rPr kumimoji="1" lang="en-US" altLang="zh-CN" sz="2200" b="1" i="1" baseline="30000">
                    <a:latin typeface="Times New Roman" pitchFamily="18" charset="0"/>
                    <a:ea typeface="楷体_GB2312" pitchFamily="49" charset="-122"/>
                  </a:rPr>
                  <a:t>2</a:t>
                </a:r>
                <a:r>
                  <a:rPr kumimoji="1" lang="en-US" altLang="zh-CN" sz="2200" b="1" i="1">
                    <a:latin typeface="Times New Roman" pitchFamily="18" charset="0"/>
                    <a:ea typeface="楷体_GB2312" pitchFamily="49" charset="-122"/>
                  </a:rPr>
                  <a:t>·R</a:t>
                </a:r>
                <a:r>
                  <a:rPr kumimoji="1" lang="en-US" altLang="zh-CN" sz="2200" b="1" i="1" baseline="30000">
                    <a:latin typeface="Times New Roman" pitchFamily="18" charset="0"/>
                    <a:ea typeface="楷体_GB2312" pitchFamily="49" charset="-122"/>
                  </a:rPr>
                  <a:t>2</a:t>
                </a:r>
                <a:r>
                  <a:rPr kumimoji="1" lang="en-US" altLang="zh-CN" sz="2200" b="1" i="1">
                    <a:latin typeface="Times New Roman" pitchFamily="18" charset="0"/>
                    <a:ea typeface="楷体_GB2312" pitchFamily="49" charset="-122"/>
                  </a:rPr>
                  <a:t>(r)</a:t>
                </a:r>
              </a:p>
            </p:txBody>
          </p:sp>
          <p:sp>
            <p:nvSpPr>
              <p:cNvPr id="64535" name="Line 23"/>
              <p:cNvSpPr>
                <a:spLocks noChangeShapeType="1"/>
              </p:cNvSpPr>
              <p:nvPr/>
            </p:nvSpPr>
            <p:spPr bwMode="auto">
              <a:xfrm>
                <a:off x="1872" y="350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36" name="Line 24"/>
              <p:cNvSpPr>
                <a:spLocks noChangeShapeType="1"/>
              </p:cNvSpPr>
              <p:nvPr/>
            </p:nvSpPr>
            <p:spPr bwMode="auto">
              <a:xfrm>
                <a:off x="2112" y="350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37" name="Line 25"/>
              <p:cNvSpPr>
                <a:spLocks noChangeShapeType="1"/>
              </p:cNvSpPr>
              <p:nvPr/>
            </p:nvSpPr>
            <p:spPr bwMode="auto">
              <a:xfrm>
                <a:off x="2400" y="350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38" name="Line 26"/>
              <p:cNvSpPr>
                <a:spLocks noChangeShapeType="1"/>
              </p:cNvSpPr>
              <p:nvPr/>
            </p:nvSpPr>
            <p:spPr bwMode="auto">
              <a:xfrm>
                <a:off x="2688" y="350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475" name="Rectangle 27"/>
              <p:cNvSpPr>
                <a:spLocks noChangeArrowheads="1"/>
              </p:cNvSpPr>
              <p:nvPr/>
            </p:nvSpPr>
            <p:spPr bwMode="auto">
              <a:xfrm>
                <a:off x="1680" y="3552"/>
                <a:ext cx="244" cy="25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itchFamily="18" charset="0"/>
                    <a:ea typeface="楷体_GB2312" pitchFamily="49" charset="-122"/>
                  </a:rPr>
                  <a:t>0.2</a:t>
                </a:r>
              </a:p>
            </p:txBody>
          </p:sp>
          <p:sp>
            <p:nvSpPr>
              <p:cNvPr id="1128476" name="Rectangle 28"/>
              <p:cNvSpPr>
                <a:spLocks noChangeArrowheads="1"/>
              </p:cNvSpPr>
              <p:nvPr/>
            </p:nvSpPr>
            <p:spPr bwMode="auto">
              <a:xfrm>
                <a:off x="1968" y="3552"/>
                <a:ext cx="315" cy="250"/>
              </a:xfrm>
              <a:prstGeom prst="rect">
                <a:avLst/>
              </a:prstGeom>
              <a:noFill/>
              <a:ln w="9525">
                <a:noFill/>
                <a:miter lim="800000"/>
                <a:headEnd/>
                <a:tailEnd/>
              </a:ln>
              <a:effectLst/>
            </p:spPr>
            <p:txBody>
              <a:bodyPr>
                <a:spAutoFit/>
              </a:bodyPr>
              <a:lstStyle/>
              <a:p>
                <a:pPr>
                  <a:defRPr/>
                </a:pPr>
                <a:r>
                  <a:rPr kumimoji="1" lang="en-US" altLang="zh-CN" sz="2000" b="1" i="1">
                    <a:latin typeface="Times New Roman" pitchFamily="18" charset="0"/>
                    <a:ea typeface="楷体_GB2312" pitchFamily="49" charset="-122"/>
                  </a:rPr>
                  <a:t>0.4</a:t>
                </a:r>
              </a:p>
            </p:txBody>
          </p:sp>
          <p:sp>
            <p:nvSpPr>
              <p:cNvPr id="1128477" name="Rectangle 29"/>
              <p:cNvSpPr>
                <a:spLocks noChangeArrowheads="1"/>
              </p:cNvSpPr>
              <p:nvPr/>
            </p:nvSpPr>
            <p:spPr bwMode="auto">
              <a:xfrm>
                <a:off x="2256" y="3552"/>
                <a:ext cx="244" cy="25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itchFamily="18" charset="0"/>
                    <a:ea typeface="楷体_GB2312" pitchFamily="49" charset="-122"/>
                  </a:rPr>
                  <a:t>0.6</a:t>
                </a:r>
              </a:p>
            </p:txBody>
          </p:sp>
          <p:sp>
            <p:nvSpPr>
              <p:cNvPr id="1128478" name="Rectangle 30"/>
              <p:cNvSpPr>
                <a:spLocks noChangeArrowheads="1"/>
              </p:cNvSpPr>
              <p:nvPr/>
            </p:nvSpPr>
            <p:spPr bwMode="auto">
              <a:xfrm>
                <a:off x="2544" y="3552"/>
                <a:ext cx="244" cy="25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itchFamily="18" charset="0"/>
                    <a:ea typeface="楷体_GB2312" pitchFamily="49" charset="-122"/>
                  </a:rPr>
                  <a:t>0.8</a:t>
                </a:r>
              </a:p>
            </p:txBody>
          </p:sp>
          <p:sp>
            <p:nvSpPr>
              <p:cNvPr id="64543" name="Freeform 31"/>
              <p:cNvSpPr>
                <a:spLocks/>
              </p:cNvSpPr>
              <p:nvPr/>
            </p:nvSpPr>
            <p:spPr bwMode="auto">
              <a:xfrm>
                <a:off x="1680" y="3000"/>
                <a:ext cx="960" cy="552"/>
              </a:xfrm>
              <a:custGeom>
                <a:avLst/>
                <a:gdLst>
                  <a:gd name="T0" fmla="*/ 0 w 960"/>
                  <a:gd name="T1" fmla="*/ 552 h 552"/>
                  <a:gd name="T2" fmla="*/ 192 w 960"/>
                  <a:gd name="T3" fmla="*/ 72 h 552"/>
                  <a:gd name="T4" fmla="*/ 336 w 960"/>
                  <a:gd name="T5" fmla="*/ 120 h 552"/>
                  <a:gd name="T6" fmla="*/ 576 w 960"/>
                  <a:gd name="T7" fmla="*/ 360 h 552"/>
                  <a:gd name="T8" fmla="*/ 960 w 960"/>
                  <a:gd name="T9" fmla="*/ 552 h 552"/>
                  <a:gd name="T10" fmla="*/ 0 60000 65536"/>
                  <a:gd name="T11" fmla="*/ 0 60000 65536"/>
                  <a:gd name="T12" fmla="*/ 0 60000 65536"/>
                  <a:gd name="T13" fmla="*/ 0 60000 65536"/>
                  <a:gd name="T14" fmla="*/ 0 60000 65536"/>
                  <a:gd name="T15" fmla="*/ 0 w 960"/>
                  <a:gd name="T16" fmla="*/ 0 h 552"/>
                  <a:gd name="T17" fmla="*/ 960 w 960"/>
                  <a:gd name="T18" fmla="*/ 552 h 552"/>
                </a:gdLst>
                <a:ahLst/>
                <a:cxnLst>
                  <a:cxn ang="T10">
                    <a:pos x="T0" y="T1"/>
                  </a:cxn>
                  <a:cxn ang="T11">
                    <a:pos x="T2" y="T3"/>
                  </a:cxn>
                  <a:cxn ang="T12">
                    <a:pos x="T4" y="T5"/>
                  </a:cxn>
                  <a:cxn ang="T13">
                    <a:pos x="T6" y="T7"/>
                  </a:cxn>
                  <a:cxn ang="T14">
                    <a:pos x="T8" y="T9"/>
                  </a:cxn>
                </a:cxnLst>
                <a:rect l="T15" t="T16" r="T17" b="T18"/>
                <a:pathLst>
                  <a:path w="960" h="552">
                    <a:moveTo>
                      <a:pt x="0" y="552"/>
                    </a:moveTo>
                    <a:cubicBezTo>
                      <a:pt x="68" y="348"/>
                      <a:pt x="136" y="144"/>
                      <a:pt x="192" y="72"/>
                    </a:cubicBezTo>
                    <a:cubicBezTo>
                      <a:pt x="248" y="0"/>
                      <a:pt x="272" y="72"/>
                      <a:pt x="336" y="120"/>
                    </a:cubicBezTo>
                    <a:cubicBezTo>
                      <a:pt x="400" y="168"/>
                      <a:pt x="472" y="288"/>
                      <a:pt x="576" y="360"/>
                    </a:cubicBezTo>
                    <a:cubicBezTo>
                      <a:pt x="680" y="432"/>
                      <a:pt x="896" y="528"/>
                      <a:pt x="960" y="552"/>
                    </a:cubicBezTo>
                  </a:path>
                </a:pathLst>
              </a:custGeom>
              <a:noFill/>
              <a:ln w="38100">
                <a:solidFill>
                  <a:srgbClr val="FF66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4544" name="Line 32"/>
              <p:cNvSpPr>
                <a:spLocks noChangeShapeType="1"/>
              </p:cNvSpPr>
              <p:nvPr/>
            </p:nvSpPr>
            <p:spPr bwMode="auto">
              <a:xfrm>
                <a:off x="2928" y="350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481" name="Rectangle 33"/>
              <p:cNvSpPr>
                <a:spLocks noChangeArrowheads="1"/>
              </p:cNvSpPr>
              <p:nvPr/>
            </p:nvSpPr>
            <p:spPr bwMode="auto">
              <a:xfrm>
                <a:off x="2832" y="3552"/>
                <a:ext cx="336" cy="250"/>
              </a:xfrm>
              <a:prstGeom prst="rect">
                <a:avLst/>
              </a:prstGeom>
              <a:noFill/>
              <a:ln w="9525">
                <a:noFill/>
                <a:miter lim="800000"/>
                <a:headEnd/>
                <a:tailEnd/>
              </a:ln>
              <a:effectLst/>
            </p:spPr>
            <p:txBody>
              <a:bodyPr>
                <a:spAutoFit/>
              </a:bodyPr>
              <a:lstStyle/>
              <a:p>
                <a:pPr>
                  <a:defRPr/>
                </a:pPr>
                <a:r>
                  <a:rPr kumimoji="1" lang="en-US" altLang="zh-CN" sz="2000" b="1" i="1">
                    <a:latin typeface="Times New Roman" pitchFamily="18" charset="0"/>
                    <a:ea typeface="楷体_GB2312" pitchFamily="49" charset="-122"/>
                  </a:rPr>
                  <a:t>1.0</a:t>
                </a:r>
              </a:p>
            </p:txBody>
          </p:sp>
        </p:grpSp>
        <p:sp>
          <p:nvSpPr>
            <p:cNvPr id="1128482" name="Rectangle 34"/>
            <p:cNvSpPr>
              <a:spLocks noChangeArrowheads="1"/>
            </p:cNvSpPr>
            <p:nvPr/>
          </p:nvSpPr>
          <p:spPr bwMode="auto">
            <a:xfrm>
              <a:off x="2208" y="3312"/>
              <a:ext cx="213" cy="25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itchFamily="18" charset="0"/>
                  <a:ea typeface="楷体_GB2312" pitchFamily="49" charset="-122"/>
                </a:rPr>
                <a:t>2p</a:t>
              </a:r>
            </a:p>
          </p:txBody>
        </p:sp>
        <p:sp>
          <p:nvSpPr>
            <p:cNvPr id="1128483" name="Rectangle 35"/>
            <p:cNvSpPr>
              <a:spLocks noChangeArrowheads="1"/>
            </p:cNvSpPr>
            <p:nvPr/>
          </p:nvSpPr>
          <p:spPr bwMode="auto">
            <a:xfrm>
              <a:off x="2496" y="3984"/>
              <a:ext cx="383" cy="25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itchFamily="18" charset="0"/>
                  <a:ea typeface="楷体_GB2312" pitchFamily="49" charset="-122"/>
                </a:rPr>
                <a:t>r(nm)</a:t>
              </a:r>
            </a:p>
          </p:txBody>
        </p:sp>
      </p:grpSp>
      <p:grpSp>
        <p:nvGrpSpPr>
          <p:cNvPr id="64517" name="Group 36"/>
          <p:cNvGrpSpPr>
            <a:grpSpLocks/>
          </p:cNvGrpSpPr>
          <p:nvPr/>
        </p:nvGrpSpPr>
        <p:grpSpPr bwMode="auto">
          <a:xfrm>
            <a:off x="1042988" y="2894409"/>
            <a:ext cx="2476500" cy="3990975"/>
            <a:chOff x="432" y="1722"/>
            <a:chExt cx="1057" cy="2514"/>
          </a:xfrm>
        </p:grpSpPr>
        <p:sp>
          <p:nvSpPr>
            <p:cNvPr id="64519" name="Freeform 37"/>
            <p:cNvSpPr>
              <a:spLocks/>
            </p:cNvSpPr>
            <p:nvPr/>
          </p:nvSpPr>
          <p:spPr bwMode="auto">
            <a:xfrm>
              <a:off x="721" y="1832"/>
              <a:ext cx="480" cy="1960"/>
            </a:xfrm>
            <a:custGeom>
              <a:avLst/>
              <a:gdLst>
                <a:gd name="T0" fmla="*/ 0 w 480"/>
                <a:gd name="T1" fmla="*/ 1816 h 1960"/>
                <a:gd name="T2" fmla="*/ 48 w 480"/>
                <a:gd name="T3" fmla="*/ 40 h 1960"/>
                <a:gd name="T4" fmla="*/ 240 w 480"/>
                <a:gd name="T5" fmla="*/ 1576 h 1960"/>
                <a:gd name="T6" fmla="*/ 480 w 480"/>
                <a:gd name="T7" fmla="*/ 1960 h 1960"/>
                <a:gd name="T8" fmla="*/ 0 60000 65536"/>
                <a:gd name="T9" fmla="*/ 0 60000 65536"/>
                <a:gd name="T10" fmla="*/ 0 60000 65536"/>
                <a:gd name="T11" fmla="*/ 0 60000 65536"/>
                <a:gd name="T12" fmla="*/ 0 w 480"/>
                <a:gd name="T13" fmla="*/ 0 h 1960"/>
                <a:gd name="T14" fmla="*/ 480 w 480"/>
                <a:gd name="T15" fmla="*/ 1960 h 1960"/>
              </a:gdLst>
              <a:ahLst/>
              <a:cxnLst>
                <a:cxn ang="T8">
                  <a:pos x="T0" y="T1"/>
                </a:cxn>
                <a:cxn ang="T9">
                  <a:pos x="T2" y="T3"/>
                </a:cxn>
                <a:cxn ang="T10">
                  <a:pos x="T4" y="T5"/>
                </a:cxn>
                <a:cxn ang="T11">
                  <a:pos x="T6" y="T7"/>
                </a:cxn>
              </a:cxnLst>
              <a:rect l="T12" t="T13" r="T14" b="T15"/>
              <a:pathLst>
                <a:path w="480" h="1960">
                  <a:moveTo>
                    <a:pt x="0" y="1816"/>
                  </a:moveTo>
                  <a:cubicBezTo>
                    <a:pt x="4" y="948"/>
                    <a:pt x="8" y="80"/>
                    <a:pt x="48" y="40"/>
                  </a:cubicBezTo>
                  <a:cubicBezTo>
                    <a:pt x="88" y="0"/>
                    <a:pt x="168" y="1256"/>
                    <a:pt x="240" y="1576"/>
                  </a:cubicBezTo>
                  <a:cubicBezTo>
                    <a:pt x="312" y="1896"/>
                    <a:pt x="440" y="1896"/>
                    <a:pt x="480" y="1960"/>
                  </a:cubicBez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4520" name="Line 38"/>
            <p:cNvSpPr>
              <a:spLocks noChangeShapeType="1"/>
            </p:cNvSpPr>
            <p:nvPr/>
          </p:nvSpPr>
          <p:spPr bwMode="auto">
            <a:xfrm flipV="1">
              <a:off x="721" y="1728"/>
              <a:ext cx="0" cy="20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21" name="Line 39"/>
            <p:cNvSpPr>
              <a:spLocks noChangeShapeType="1"/>
            </p:cNvSpPr>
            <p:nvPr/>
          </p:nvSpPr>
          <p:spPr bwMode="auto">
            <a:xfrm>
              <a:off x="721" y="3792"/>
              <a:ext cx="6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488" name="Rectangle 40"/>
            <p:cNvSpPr>
              <a:spLocks noChangeArrowheads="1"/>
            </p:cNvSpPr>
            <p:nvPr/>
          </p:nvSpPr>
          <p:spPr bwMode="auto">
            <a:xfrm rot="16227151">
              <a:off x="197" y="1952"/>
              <a:ext cx="655" cy="184"/>
            </a:xfrm>
            <a:prstGeom prst="rect">
              <a:avLst/>
            </a:prstGeom>
            <a:noFill/>
            <a:ln w="9525">
              <a:noFill/>
              <a:miter lim="800000"/>
              <a:headEnd/>
              <a:tailEnd/>
            </a:ln>
            <a:effectLst/>
          </p:spPr>
          <p:txBody>
            <a:bodyPr wrap="none">
              <a:spAutoFit/>
            </a:bodyPr>
            <a:lstStyle/>
            <a:p>
              <a:pPr>
                <a:defRPr/>
              </a:pPr>
              <a:r>
                <a:rPr kumimoji="1" lang="en-US" altLang="zh-CN" sz="2200" b="1" i="1">
                  <a:latin typeface="Times New Roman" pitchFamily="18" charset="0"/>
                  <a:ea typeface="楷体_GB2312" pitchFamily="49" charset="-122"/>
                </a:rPr>
                <a:t>r</a:t>
              </a:r>
              <a:r>
                <a:rPr kumimoji="1" lang="en-US" altLang="zh-CN" sz="2200" b="1" i="1" baseline="30000">
                  <a:latin typeface="Times New Roman" pitchFamily="18" charset="0"/>
                  <a:ea typeface="楷体_GB2312" pitchFamily="49" charset="-122"/>
                </a:rPr>
                <a:t>2</a:t>
              </a:r>
              <a:r>
                <a:rPr kumimoji="1" lang="en-US" altLang="zh-CN" sz="2200" b="1" i="1">
                  <a:latin typeface="Times New Roman" pitchFamily="18" charset="0"/>
                  <a:ea typeface="楷体_GB2312" pitchFamily="49" charset="-122"/>
                </a:rPr>
                <a:t>·R</a:t>
              </a:r>
              <a:r>
                <a:rPr kumimoji="1" lang="en-US" altLang="zh-CN" sz="2200" b="1" i="1" baseline="30000">
                  <a:latin typeface="Times New Roman" pitchFamily="18" charset="0"/>
                  <a:ea typeface="楷体_GB2312" pitchFamily="49" charset="-122"/>
                </a:rPr>
                <a:t>2</a:t>
              </a:r>
              <a:r>
                <a:rPr kumimoji="1" lang="en-US" altLang="zh-CN" sz="2200" b="1" i="1">
                  <a:latin typeface="Times New Roman" pitchFamily="18" charset="0"/>
                  <a:ea typeface="楷体_GB2312" pitchFamily="49" charset="-122"/>
                </a:rPr>
                <a:t>(r)</a:t>
              </a:r>
            </a:p>
          </p:txBody>
        </p:sp>
        <p:sp>
          <p:nvSpPr>
            <p:cNvPr id="64523" name="Line 41"/>
            <p:cNvSpPr>
              <a:spLocks noChangeShapeType="1"/>
            </p:cNvSpPr>
            <p:nvPr/>
          </p:nvSpPr>
          <p:spPr bwMode="auto">
            <a:xfrm>
              <a:off x="1009" y="3696"/>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4524" name="Line 42"/>
            <p:cNvSpPr>
              <a:spLocks noChangeShapeType="1"/>
            </p:cNvSpPr>
            <p:nvPr/>
          </p:nvSpPr>
          <p:spPr bwMode="auto">
            <a:xfrm>
              <a:off x="1297" y="3696"/>
              <a:ext cx="0" cy="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8491" name="Rectangle 43"/>
            <p:cNvSpPr>
              <a:spLocks noChangeArrowheads="1"/>
            </p:cNvSpPr>
            <p:nvPr/>
          </p:nvSpPr>
          <p:spPr bwMode="auto">
            <a:xfrm>
              <a:off x="865" y="3792"/>
              <a:ext cx="336" cy="250"/>
            </a:xfrm>
            <a:prstGeom prst="rect">
              <a:avLst/>
            </a:prstGeom>
            <a:noFill/>
            <a:ln w="9525">
              <a:noFill/>
              <a:miter lim="800000"/>
              <a:headEnd/>
              <a:tailEnd/>
            </a:ln>
            <a:effectLst/>
          </p:spPr>
          <p:txBody>
            <a:bodyPr>
              <a:spAutoFit/>
            </a:bodyPr>
            <a:lstStyle/>
            <a:p>
              <a:pPr>
                <a:defRPr/>
              </a:pPr>
              <a:r>
                <a:rPr kumimoji="1" lang="en-US" altLang="zh-CN" sz="2000" b="1" i="1">
                  <a:latin typeface="Times New Roman" pitchFamily="18" charset="0"/>
                  <a:ea typeface="楷体_GB2312" pitchFamily="49" charset="-122"/>
                </a:rPr>
                <a:t>0.2</a:t>
              </a:r>
            </a:p>
          </p:txBody>
        </p:sp>
        <p:sp>
          <p:nvSpPr>
            <p:cNvPr id="1128492" name="Rectangle 44"/>
            <p:cNvSpPr>
              <a:spLocks noChangeArrowheads="1"/>
            </p:cNvSpPr>
            <p:nvPr/>
          </p:nvSpPr>
          <p:spPr bwMode="auto">
            <a:xfrm>
              <a:off x="1153" y="3792"/>
              <a:ext cx="336" cy="250"/>
            </a:xfrm>
            <a:prstGeom prst="rect">
              <a:avLst/>
            </a:prstGeom>
            <a:noFill/>
            <a:ln w="9525">
              <a:noFill/>
              <a:miter lim="800000"/>
              <a:headEnd/>
              <a:tailEnd/>
            </a:ln>
            <a:effectLst/>
          </p:spPr>
          <p:txBody>
            <a:bodyPr>
              <a:spAutoFit/>
            </a:bodyPr>
            <a:lstStyle/>
            <a:p>
              <a:pPr>
                <a:defRPr/>
              </a:pPr>
              <a:r>
                <a:rPr kumimoji="1" lang="en-US" altLang="zh-CN" sz="2000" b="1" i="1">
                  <a:latin typeface="Times New Roman" pitchFamily="18" charset="0"/>
                  <a:ea typeface="楷体_GB2312" pitchFamily="49" charset="-122"/>
                </a:rPr>
                <a:t>0.4</a:t>
              </a:r>
            </a:p>
          </p:txBody>
        </p:sp>
        <p:sp>
          <p:nvSpPr>
            <p:cNvPr id="1128493" name="Rectangle 45"/>
            <p:cNvSpPr>
              <a:spLocks noChangeArrowheads="1"/>
            </p:cNvSpPr>
            <p:nvPr/>
          </p:nvSpPr>
          <p:spPr bwMode="auto">
            <a:xfrm>
              <a:off x="816" y="2160"/>
              <a:ext cx="288" cy="250"/>
            </a:xfrm>
            <a:prstGeom prst="rect">
              <a:avLst/>
            </a:prstGeom>
            <a:noFill/>
            <a:ln w="9525">
              <a:noFill/>
              <a:miter lim="800000"/>
              <a:headEnd/>
              <a:tailEnd/>
            </a:ln>
            <a:effectLst/>
          </p:spPr>
          <p:txBody>
            <a:bodyPr>
              <a:spAutoFit/>
            </a:bodyPr>
            <a:lstStyle/>
            <a:p>
              <a:pPr>
                <a:defRPr/>
              </a:pPr>
              <a:r>
                <a:rPr kumimoji="1" lang="en-US" altLang="zh-CN" sz="2000" b="1" i="1">
                  <a:latin typeface="Times New Roman" pitchFamily="18" charset="0"/>
                  <a:ea typeface="楷体_GB2312" pitchFamily="49" charset="-122"/>
                </a:rPr>
                <a:t>1s</a:t>
              </a:r>
            </a:p>
          </p:txBody>
        </p:sp>
        <p:sp>
          <p:nvSpPr>
            <p:cNvPr id="1128494" name="Rectangle 46"/>
            <p:cNvSpPr>
              <a:spLocks noChangeArrowheads="1"/>
            </p:cNvSpPr>
            <p:nvPr/>
          </p:nvSpPr>
          <p:spPr bwMode="auto">
            <a:xfrm>
              <a:off x="1008" y="3984"/>
              <a:ext cx="339" cy="252"/>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itchFamily="18" charset="0"/>
                  <a:ea typeface="楷体_GB2312" pitchFamily="49" charset="-122"/>
                </a:rPr>
                <a:t>r(nm)</a:t>
              </a:r>
            </a:p>
          </p:txBody>
        </p:sp>
      </p:grpSp>
      <p:sp>
        <p:nvSpPr>
          <p:cNvPr id="64518" name="Rectangle 48"/>
          <p:cNvSpPr>
            <a:spLocks noGrp="1" noChangeArrowheads="1"/>
          </p:cNvSpPr>
          <p:nvPr>
            <p:ph type="title"/>
          </p:nvPr>
        </p:nvSpPr>
        <p:spPr>
          <a:xfrm>
            <a:off x="250825" y="315913"/>
            <a:ext cx="6610350" cy="676275"/>
          </a:xfrm>
        </p:spPr>
        <p:txBody>
          <a:bodyPr/>
          <a:lstStyle/>
          <a:p>
            <a:pPr eaLnBrk="1" hangingPunct="1"/>
            <a:r>
              <a:rPr lang="en-GB" altLang="zh-CN" dirty="0"/>
              <a:t>2.2</a:t>
            </a:r>
            <a:r>
              <a:rPr lang="en-US" altLang="zh-CN" dirty="0"/>
              <a:t>.1  </a:t>
            </a:r>
            <a:r>
              <a:rPr lang="zh-CN" altLang="en-US" dirty="0"/>
              <a:t>原子的基本结构</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2"/>
          <p:cNvGrpSpPr>
            <a:grpSpLocks/>
          </p:cNvGrpSpPr>
          <p:nvPr/>
        </p:nvGrpSpPr>
        <p:grpSpPr bwMode="auto">
          <a:xfrm>
            <a:off x="2190891" y="1572583"/>
            <a:ext cx="4899327" cy="1726859"/>
            <a:chOff x="3024" y="1417"/>
            <a:chExt cx="2120" cy="1260"/>
          </a:xfrm>
        </p:grpSpPr>
        <p:grpSp>
          <p:nvGrpSpPr>
            <p:cNvPr id="65584" name="Group 3"/>
            <p:cNvGrpSpPr>
              <a:grpSpLocks/>
            </p:cNvGrpSpPr>
            <p:nvPr/>
          </p:nvGrpSpPr>
          <p:grpSpPr bwMode="auto">
            <a:xfrm>
              <a:off x="3312" y="1632"/>
              <a:ext cx="1824" cy="528"/>
              <a:chOff x="3312" y="1728"/>
              <a:chExt cx="1824" cy="528"/>
            </a:xfrm>
          </p:grpSpPr>
          <p:sp>
            <p:nvSpPr>
              <p:cNvPr id="65595" name="Line 4"/>
              <p:cNvSpPr>
                <a:spLocks noChangeShapeType="1"/>
              </p:cNvSpPr>
              <p:nvPr/>
            </p:nvSpPr>
            <p:spPr bwMode="auto">
              <a:xfrm>
                <a:off x="3312" y="2256"/>
                <a:ext cx="18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96" name="Line 5"/>
              <p:cNvSpPr>
                <a:spLocks noChangeShapeType="1"/>
              </p:cNvSpPr>
              <p:nvPr/>
            </p:nvSpPr>
            <p:spPr bwMode="auto">
              <a:xfrm>
                <a:off x="3312" y="1728"/>
                <a:ext cx="0"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97" name="Line 6"/>
              <p:cNvSpPr>
                <a:spLocks noChangeShapeType="1"/>
              </p:cNvSpPr>
              <p:nvPr/>
            </p:nvSpPr>
            <p:spPr bwMode="auto">
              <a:xfrm>
                <a:off x="3552"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98" name="Line 7"/>
              <p:cNvSpPr>
                <a:spLocks noChangeShapeType="1"/>
              </p:cNvSpPr>
              <p:nvPr/>
            </p:nvSpPr>
            <p:spPr bwMode="auto">
              <a:xfrm>
                <a:off x="3792"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99" name="Line 8"/>
              <p:cNvSpPr>
                <a:spLocks noChangeShapeType="1"/>
              </p:cNvSpPr>
              <p:nvPr/>
            </p:nvSpPr>
            <p:spPr bwMode="auto">
              <a:xfrm>
                <a:off x="4080"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600" name="Line 9"/>
              <p:cNvSpPr>
                <a:spLocks noChangeShapeType="1"/>
              </p:cNvSpPr>
              <p:nvPr/>
            </p:nvSpPr>
            <p:spPr bwMode="auto">
              <a:xfrm>
                <a:off x="4320"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601" name="Line 10"/>
              <p:cNvSpPr>
                <a:spLocks noChangeShapeType="1"/>
              </p:cNvSpPr>
              <p:nvPr/>
            </p:nvSpPr>
            <p:spPr bwMode="auto">
              <a:xfrm>
                <a:off x="4560" y="2256"/>
                <a:ext cx="4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602" name="Line 11"/>
              <p:cNvSpPr>
                <a:spLocks noChangeShapeType="1"/>
              </p:cNvSpPr>
              <p:nvPr/>
            </p:nvSpPr>
            <p:spPr bwMode="auto">
              <a:xfrm>
                <a:off x="4608"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603" name="Line 12"/>
              <p:cNvSpPr>
                <a:spLocks noChangeShapeType="1"/>
              </p:cNvSpPr>
              <p:nvPr/>
            </p:nvSpPr>
            <p:spPr bwMode="auto">
              <a:xfrm>
                <a:off x="4896"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sp>
          <p:nvSpPr>
            <p:cNvPr id="1129485" name="Rectangle 13"/>
            <p:cNvSpPr>
              <a:spLocks noChangeArrowheads="1"/>
            </p:cNvSpPr>
            <p:nvPr/>
          </p:nvSpPr>
          <p:spPr bwMode="auto">
            <a:xfrm>
              <a:off x="3360" y="2160"/>
              <a:ext cx="219" cy="292"/>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0.2</a:t>
              </a:r>
            </a:p>
          </p:txBody>
        </p:sp>
        <p:sp>
          <p:nvSpPr>
            <p:cNvPr id="1129486" name="Rectangle 14"/>
            <p:cNvSpPr>
              <a:spLocks noChangeArrowheads="1"/>
            </p:cNvSpPr>
            <p:nvPr/>
          </p:nvSpPr>
          <p:spPr bwMode="auto">
            <a:xfrm>
              <a:off x="3648" y="2160"/>
              <a:ext cx="219" cy="292"/>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0.4</a:t>
              </a:r>
            </a:p>
          </p:txBody>
        </p:sp>
        <p:sp>
          <p:nvSpPr>
            <p:cNvPr id="1129487" name="Rectangle 15"/>
            <p:cNvSpPr>
              <a:spLocks noChangeArrowheads="1"/>
            </p:cNvSpPr>
            <p:nvPr/>
          </p:nvSpPr>
          <p:spPr bwMode="auto">
            <a:xfrm>
              <a:off x="3936" y="2160"/>
              <a:ext cx="214" cy="517"/>
            </a:xfrm>
            <a:prstGeom prst="rect">
              <a:avLst/>
            </a:prstGeom>
            <a:noFill/>
            <a:ln w="9525">
              <a:noFill/>
              <a:miter lim="800000"/>
              <a:headEnd/>
              <a:tailEnd/>
            </a:ln>
            <a:effectLst/>
          </p:spPr>
          <p:txBody>
            <a:bodyPr>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0.6</a:t>
              </a:r>
            </a:p>
          </p:txBody>
        </p:sp>
        <p:sp>
          <p:nvSpPr>
            <p:cNvPr id="1129488" name="Rectangle 16"/>
            <p:cNvSpPr>
              <a:spLocks noChangeArrowheads="1"/>
            </p:cNvSpPr>
            <p:nvPr/>
          </p:nvSpPr>
          <p:spPr bwMode="auto">
            <a:xfrm>
              <a:off x="4176" y="2160"/>
              <a:ext cx="219" cy="292"/>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0.8</a:t>
              </a:r>
            </a:p>
          </p:txBody>
        </p:sp>
        <p:sp>
          <p:nvSpPr>
            <p:cNvPr id="1129489" name="Rectangle 17"/>
            <p:cNvSpPr>
              <a:spLocks noChangeArrowheads="1"/>
            </p:cNvSpPr>
            <p:nvPr/>
          </p:nvSpPr>
          <p:spPr bwMode="auto">
            <a:xfrm>
              <a:off x="4464" y="2160"/>
              <a:ext cx="219" cy="292"/>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1.0</a:t>
              </a:r>
            </a:p>
          </p:txBody>
        </p:sp>
        <p:sp>
          <p:nvSpPr>
            <p:cNvPr id="1129490" name="Rectangle 18"/>
            <p:cNvSpPr>
              <a:spLocks noChangeArrowheads="1"/>
            </p:cNvSpPr>
            <p:nvPr/>
          </p:nvSpPr>
          <p:spPr bwMode="auto">
            <a:xfrm>
              <a:off x="4752" y="2160"/>
              <a:ext cx="219" cy="292"/>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1.2</a:t>
              </a:r>
            </a:p>
          </p:txBody>
        </p:sp>
        <p:sp>
          <p:nvSpPr>
            <p:cNvPr id="65591" name="Freeform 19"/>
            <p:cNvSpPr>
              <a:spLocks/>
            </p:cNvSpPr>
            <p:nvPr/>
          </p:nvSpPr>
          <p:spPr bwMode="auto">
            <a:xfrm>
              <a:off x="3312" y="1736"/>
              <a:ext cx="1632" cy="464"/>
            </a:xfrm>
            <a:custGeom>
              <a:avLst/>
              <a:gdLst>
                <a:gd name="T0" fmla="*/ 0 w 1632"/>
                <a:gd name="T1" fmla="*/ 424 h 464"/>
                <a:gd name="T2" fmla="*/ 48 w 1632"/>
                <a:gd name="T3" fmla="*/ 376 h 464"/>
                <a:gd name="T4" fmla="*/ 96 w 1632"/>
                <a:gd name="T5" fmla="*/ 424 h 464"/>
                <a:gd name="T6" fmla="*/ 240 w 1632"/>
                <a:gd name="T7" fmla="*/ 280 h 464"/>
                <a:gd name="T8" fmla="*/ 480 w 1632"/>
                <a:gd name="T9" fmla="*/ 424 h 464"/>
                <a:gd name="T10" fmla="*/ 816 w 1632"/>
                <a:gd name="T11" fmla="*/ 40 h 464"/>
                <a:gd name="T12" fmla="*/ 1104 w 1632"/>
                <a:gd name="T13" fmla="*/ 184 h 464"/>
                <a:gd name="T14" fmla="*/ 1632 w 1632"/>
                <a:gd name="T15" fmla="*/ 424 h 464"/>
                <a:gd name="T16" fmla="*/ 0 60000 65536"/>
                <a:gd name="T17" fmla="*/ 0 60000 65536"/>
                <a:gd name="T18" fmla="*/ 0 60000 65536"/>
                <a:gd name="T19" fmla="*/ 0 60000 65536"/>
                <a:gd name="T20" fmla="*/ 0 60000 65536"/>
                <a:gd name="T21" fmla="*/ 0 60000 65536"/>
                <a:gd name="T22" fmla="*/ 0 60000 65536"/>
                <a:gd name="T23" fmla="*/ 0 60000 65536"/>
                <a:gd name="T24" fmla="*/ 0 w 1632"/>
                <a:gd name="T25" fmla="*/ 0 h 464"/>
                <a:gd name="T26" fmla="*/ 1632 w 1632"/>
                <a:gd name="T27" fmla="*/ 464 h 4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32" h="464">
                  <a:moveTo>
                    <a:pt x="0" y="424"/>
                  </a:moveTo>
                  <a:cubicBezTo>
                    <a:pt x="16" y="400"/>
                    <a:pt x="32" y="376"/>
                    <a:pt x="48" y="376"/>
                  </a:cubicBezTo>
                  <a:cubicBezTo>
                    <a:pt x="64" y="376"/>
                    <a:pt x="64" y="440"/>
                    <a:pt x="96" y="424"/>
                  </a:cubicBezTo>
                  <a:cubicBezTo>
                    <a:pt x="128" y="408"/>
                    <a:pt x="176" y="280"/>
                    <a:pt x="240" y="280"/>
                  </a:cubicBezTo>
                  <a:cubicBezTo>
                    <a:pt x="304" y="280"/>
                    <a:pt x="384" y="464"/>
                    <a:pt x="480" y="424"/>
                  </a:cubicBezTo>
                  <a:cubicBezTo>
                    <a:pt x="576" y="384"/>
                    <a:pt x="712" y="80"/>
                    <a:pt x="816" y="40"/>
                  </a:cubicBezTo>
                  <a:cubicBezTo>
                    <a:pt x="920" y="0"/>
                    <a:pt x="968" y="120"/>
                    <a:pt x="1104" y="184"/>
                  </a:cubicBezTo>
                  <a:cubicBezTo>
                    <a:pt x="1240" y="248"/>
                    <a:pt x="1544" y="384"/>
                    <a:pt x="1632" y="424"/>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129492" name="Rectangle 20"/>
            <p:cNvSpPr>
              <a:spLocks noChangeArrowheads="1"/>
            </p:cNvSpPr>
            <p:nvPr/>
          </p:nvSpPr>
          <p:spPr bwMode="auto">
            <a:xfrm rot="16200000">
              <a:off x="2738" y="1703"/>
              <a:ext cx="758" cy="186"/>
            </a:xfrm>
            <a:prstGeom prst="rect">
              <a:avLst/>
            </a:prstGeom>
            <a:noFill/>
            <a:ln w="9525">
              <a:noFill/>
              <a:miter lim="800000"/>
              <a:headEnd/>
              <a:tailEnd/>
            </a:ln>
            <a:effectLst/>
          </p:spPr>
          <p:txBody>
            <a:bodyPr wrap="none">
              <a:spAutoFit/>
            </a:bodyPr>
            <a:lstStyle/>
            <a:p>
              <a:pPr>
                <a:defRPr/>
              </a:pPr>
              <a:r>
                <a:rPr kumimoji="1" lang="en-US" altLang="zh-CN" sz="2200" b="1" i="1">
                  <a:latin typeface="Times New Roman" panose="02020603050405020304" pitchFamily="18" charset="0"/>
                  <a:ea typeface="楷体_GB2312" pitchFamily="49" charset="-122"/>
                  <a:cs typeface="Times New Roman" panose="02020603050405020304" pitchFamily="18" charset="0"/>
                </a:rPr>
                <a:t>r</a:t>
              </a:r>
              <a:r>
                <a:rPr kumimoji="1" lang="en-US" altLang="zh-CN" sz="2200" b="1" i="1" baseline="30000">
                  <a:latin typeface="Times New Roman" panose="02020603050405020304" pitchFamily="18" charset="0"/>
                  <a:ea typeface="楷体_GB2312" pitchFamily="49" charset="-122"/>
                  <a:cs typeface="Times New Roman" panose="02020603050405020304" pitchFamily="18" charset="0"/>
                </a:rPr>
                <a:t>2</a:t>
              </a:r>
              <a:r>
                <a:rPr kumimoji="1" lang="en-US" altLang="zh-CN" sz="2200" b="1" i="1">
                  <a:latin typeface="Times New Roman" panose="02020603050405020304" pitchFamily="18" charset="0"/>
                  <a:ea typeface="楷体_GB2312" pitchFamily="49" charset="-122"/>
                  <a:cs typeface="Times New Roman" panose="02020603050405020304" pitchFamily="18" charset="0"/>
                </a:rPr>
                <a:t>·R</a:t>
              </a:r>
              <a:r>
                <a:rPr kumimoji="1" lang="en-US" altLang="zh-CN" sz="2200" b="1" i="1" baseline="30000">
                  <a:latin typeface="Times New Roman" panose="02020603050405020304" pitchFamily="18" charset="0"/>
                  <a:ea typeface="楷体_GB2312" pitchFamily="49" charset="-122"/>
                  <a:cs typeface="Times New Roman" panose="02020603050405020304" pitchFamily="18" charset="0"/>
                </a:rPr>
                <a:t>2</a:t>
              </a:r>
              <a:r>
                <a:rPr kumimoji="1" lang="en-US" altLang="zh-CN" sz="2200" b="1" i="1">
                  <a:latin typeface="Times New Roman" panose="02020603050405020304" pitchFamily="18" charset="0"/>
                  <a:ea typeface="楷体_GB2312" pitchFamily="49" charset="-122"/>
                  <a:cs typeface="Times New Roman" panose="02020603050405020304" pitchFamily="18" charset="0"/>
                </a:rPr>
                <a:t>(r)</a:t>
              </a:r>
            </a:p>
          </p:txBody>
        </p:sp>
        <p:sp>
          <p:nvSpPr>
            <p:cNvPr id="1129493" name="Rectangle 21"/>
            <p:cNvSpPr>
              <a:spLocks noChangeArrowheads="1"/>
            </p:cNvSpPr>
            <p:nvPr/>
          </p:nvSpPr>
          <p:spPr bwMode="auto">
            <a:xfrm>
              <a:off x="4512" y="1728"/>
              <a:ext cx="289" cy="292"/>
            </a:xfrm>
            <a:prstGeom prst="rect">
              <a:avLst/>
            </a:prstGeom>
            <a:noFill/>
            <a:ln w="9525">
              <a:noFill/>
              <a:miter lim="800000"/>
              <a:headEnd/>
              <a:tailEnd/>
            </a:ln>
            <a:effectLst/>
          </p:spPr>
          <p:txBody>
            <a:bodyPr>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3s</a:t>
              </a:r>
            </a:p>
          </p:txBody>
        </p:sp>
        <p:sp>
          <p:nvSpPr>
            <p:cNvPr id="1129494" name="Rectangle 22"/>
            <p:cNvSpPr>
              <a:spLocks noChangeArrowheads="1"/>
            </p:cNvSpPr>
            <p:nvPr/>
          </p:nvSpPr>
          <p:spPr bwMode="auto">
            <a:xfrm>
              <a:off x="4800" y="2352"/>
              <a:ext cx="344" cy="292"/>
            </a:xfrm>
            <a:prstGeom prst="rect">
              <a:avLst/>
            </a:prstGeom>
            <a:noFill/>
            <a:ln w="9525">
              <a:noFill/>
              <a:miter lim="800000"/>
              <a:headEnd/>
              <a:tailEnd/>
            </a:ln>
            <a:effectLst/>
          </p:spPr>
          <p:txBody>
            <a:bodyPr wrap="none">
              <a:spAutoFit/>
            </a:bodyPr>
            <a:lstStyle/>
            <a:p>
              <a:pPr>
                <a:defRPr/>
              </a:pPr>
              <a:r>
                <a:rPr kumimoji="1" lang="en-US" altLang="zh-CN" sz="2000" b="1" i="1" dirty="0">
                  <a:latin typeface="Times New Roman" panose="02020603050405020304" pitchFamily="18" charset="0"/>
                  <a:ea typeface="楷体_GB2312" pitchFamily="49" charset="-122"/>
                  <a:cs typeface="Times New Roman" panose="02020603050405020304" pitchFamily="18" charset="0"/>
                </a:rPr>
                <a:t>r(nm)</a:t>
              </a:r>
            </a:p>
          </p:txBody>
        </p:sp>
      </p:grpSp>
      <p:grpSp>
        <p:nvGrpSpPr>
          <p:cNvPr id="65539" name="Group 23"/>
          <p:cNvGrpSpPr>
            <a:grpSpLocks/>
          </p:cNvGrpSpPr>
          <p:nvPr/>
        </p:nvGrpSpPr>
        <p:grpSpPr bwMode="auto">
          <a:xfrm>
            <a:off x="2263914" y="3357563"/>
            <a:ext cx="4904687" cy="1608058"/>
            <a:chOff x="3023" y="2400"/>
            <a:chExt cx="2121" cy="958"/>
          </a:xfrm>
        </p:grpSpPr>
        <p:grpSp>
          <p:nvGrpSpPr>
            <p:cNvPr id="65564" name="Group 24"/>
            <p:cNvGrpSpPr>
              <a:grpSpLocks/>
            </p:cNvGrpSpPr>
            <p:nvPr/>
          </p:nvGrpSpPr>
          <p:grpSpPr bwMode="auto">
            <a:xfrm>
              <a:off x="3312" y="2400"/>
              <a:ext cx="1824" cy="528"/>
              <a:chOff x="3312" y="1728"/>
              <a:chExt cx="1824" cy="528"/>
            </a:xfrm>
          </p:grpSpPr>
          <p:sp>
            <p:nvSpPr>
              <p:cNvPr id="65575" name="Line 25"/>
              <p:cNvSpPr>
                <a:spLocks noChangeShapeType="1"/>
              </p:cNvSpPr>
              <p:nvPr/>
            </p:nvSpPr>
            <p:spPr bwMode="auto">
              <a:xfrm>
                <a:off x="3312" y="2256"/>
                <a:ext cx="18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76" name="Line 26"/>
              <p:cNvSpPr>
                <a:spLocks noChangeShapeType="1"/>
              </p:cNvSpPr>
              <p:nvPr/>
            </p:nvSpPr>
            <p:spPr bwMode="auto">
              <a:xfrm>
                <a:off x="3312" y="1728"/>
                <a:ext cx="0"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77" name="Line 27"/>
              <p:cNvSpPr>
                <a:spLocks noChangeShapeType="1"/>
              </p:cNvSpPr>
              <p:nvPr/>
            </p:nvSpPr>
            <p:spPr bwMode="auto">
              <a:xfrm>
                <a:off x="3552"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78" name="Line 28"/>
              <p:cNvSpPr>
                <a:spLocks noChangeShapeType="1"/>
              </p:cNvSpPr>
              <p:nvPr/>
            </p:nvSpPr>
            <p:spPr bwMode="auto">
              <a:xfrm>
                <a:off x="3792"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79" name="Line 29"/>
              <p:cNvSpPr>
                <a:spLocks noChangeShapeType="1"/>
              </p:cNvSpPr>
              <p:nvPr/>
            </p:nvSpPr>
            <p:spPr bwMode="auto">
              <a:xfrm>
                <a:off x="4080"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80" name="Line 30"/>
              <p:cNvSpPr>
                <a:spLocks noChangeShapeType="1"/>
              </p:cNvSpPr>
              <p:nvPr/>
            </p:nvSpPr>
            <p:spPr bwMode="auto">
              <a:xfrm>
                <a:off x="4320"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81" name="Line 31"/>
              <p:cNvSpPr>
                <a:spLocks noChangeShapeType="1"/>
              </p:cNvSpPr>
              <p:nvPr/>
            </p:nvSpPr>
            <p:spPr bwMode="auto">
              <a:xfrm>
                <a:off x="4560" y="2256"/>
                <a:ext cx="4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82" name="Line 32"/>
              <p:cNvSpPr>
                <a:spLocks noChangeShapeType="1"/>
              </p:cNvSpPr>
              <p:nvPr/>
            </p:nvSpPr>
            <p:spPr bwMode="auto">
              <a:xfrm>
                <a:off x="4608"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83" name="Line 33"/>
              <p:cNvSpPr>
                <a:spLocks noChangeShapeType="1"/>
              </p:cNvSpPr>
              <p:nvPr/>
            </p:nvSpPr>
            <p:spPr bwMode="auto">
              <a:xfrm>
                <a:off x="4896"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sp>
          <p:nvSpPr>
            <p:cNvPr id="1129506" name="Rectangle 34"/>
            <p:cNvSpPr>
              <a:spLocks noChangeArrowheads="1"/>
            </p:cNvSpPr>
            <p:nvPr/>
          </p:nvSpPr>
          <p:spPr bwMode="auto">
            <a:xfrm>
              <a:off x="3360" y="2928"/>
              <a:ext cx="218" cy="238"/>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0.2</a:t>
              </a:r>
            </a:p>
          </p:txBody>
        </p:sp>
        <p:sp>
          <p:nvSpPr>
            <p:cNvPr id="1129507" name="Rectangle 35"/>
            <p:cNvSpPr>
              <a:spLocks noChangeArrowheads="1"/>
            </p:cNvSpPr>
            <p:nvPr/>
          </p:nvSpPr>
          <p:spPr bwMode="auto">
            <a:xfrm>
              <a:off x="3600" y="2928"/>
              <a:ext cx="218" cy="238"/>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0.4</a:t>
              </a:r>
            </a:p>
          </p:txBody>
        </p:sp>
        <p:sp>
          <p:nvSpPr>
            <p:cNvPr id="1129508" name="Rectangle 36"/>
            <p:cNvSpPr>
              <a:spLocks noChangeArrowheads="1"/>
            </p:cNvSpPr>
            <p:nvPr/>
          </p:nvSpPr>
          <p:spPr bwMode="auto">
            <a:xfrm>
              <a:off x="3888" y="2928"/>
              <a:ext cx="218" cy="238"/>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0.6</a:t>
              </a:r>
            </a:p>
          </p:txBody>
        </p:sp>
        <p:sp>
          <p:nvSpPr>
            <p:cNvPr id="1129509" name="Rectangle 37"/>
            <p:cNvSpPr>
              <a:spLocks noChangeArrowheads="1"/>
            </p:cNvSpPr>
            <p:nvPr/>
          </p:nvSpPr>
          <p:spPr bwMode="auto">
            <a:xfrm>
              <a:off x="4176" y="2928"/>
              <a:ext cx="218" cy="238"/>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0.8</a:t>
              </a:r>
            </a:p>
          </p:txBody>
        </p:sp>
        <p:sp>
          <p:nvSpPr>
            <p:cNvPr id="1129510" name="Rectangle 38"/>
            <p:cNvSpPr>
              <a:spLocks noChangeArrowheads="1"/>
            </p:cNvSpPr>
            <p:nvPr/>
          </p:nvSpPr>
          <p:spPr bwMode="auto">
            <a:xfrm>
              <a:off x="4464" y="2928"/>
              <a:ext cx="218" cy="238"/>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1.0</a:t>
              </a:r>
            </a:p>
          </p:txBody>
        </p:sp>
        <p:sp>
          <p:nvSpPr>
            <p:cNvPr id="1129511" name="Rectangle 39"/>
            <p:cNvSpPr>
              <a:spLocks noChangeArrowheads="1"/>
            </p:cNvSpPr>
            <p:nvPr/>
          </p:nvSpPr>
          <p:spPr bwMode="auto">
            <a:xfrm>
              <a:off x="4752" y="2928"/>
              <a:ext cx="218" cy="238"/>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1.2</a:t>
              </a:r>
            </a:p>
          </p:txBody>
        </p:sp>
        <p:sp>
          <p:nvSpPr>
            <p:cNvPr id="65571" name="Freeform 40"/>
            <p:cNvSpPr>
              <a:spLocks/>
            </p:cNvSpPr>
            <p:nvPr/>
          </p:nvSpPr>
          <p:spPr bwMode="auto">
            <a:xfrm>
              <a:off x="3312" y="2576"/>
              <a:ext cx="1536" cy="368"/>
            </a:xfrm>
            <a:custGeom>
              <a:avLst/>
              <a:gdLst>
                <a:gd name="T0" fmla="*/ 0 w 1536"/>
                <a:gd name="T1" fmla="*/ 352 h 368"/>
                <a:gd name="T2" fmla="*/ 96 w 1536"/>
                <a:gd name="T3" fmla="*/ 208 h 368"/>
                <a:gd name="T4" fmla="*/ 384 w 1536"/>
                <a:gd name="T5" fmla="*/ 352 h 368"/>
                <a:gd name="T6" fmla="*/ 624 w 1536"/>
                <a:gd name="T7" fmla="*/ 112 h 368"/>
                <a:gd name="T8" fmla="*/ 816 w 1536"/>
                <a:gd name="T9" fmla="*/ 16 h 368"/>
                <a:gd name="T10" fmla="*/ 1104 w 1536"/>
                <a:gd name="T11" fmla="*/ 208 h 368"/>
                <a:gd name="T12" fmla="*/ 1536 w 1536"/>
                <a:gd name="T13" fmla="*/ 352 h 368"/>
                <a:gd name="T14" fmla="*/ 0 60000 65536"/>
                <a:gd name="T15" fmla="*/ 0 60000 65536"/>
                <a:gd name="T16" fmla="*/ 0 60000 65536"/>
                <a:gd name="T17" fmla="*/ 0 60000 65536"/>
                <a:gd name="T18" fmla="*/ 0 60000 65536"/>
                <a:gd name="T19" fmla="*/ 0 60000 65536"/>
                <a:gd name="T20" fmla="*/ 0 60000 65536"/>
                <a:gd name="T21" fmla="*/ 0 w 1536"/>
                <a:gd name="T22" fmla="*/ 0 h 368"/>
                <a:gd name="T23" fmla="*/ 1536 w 1536"/>
                <a:gd name="T24" fmla="*/ 368 h 3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6" h="368">
                  <a:moveTo>
                    <a:pt x="0" y="352"/>
                  </a:moveTo>
                  <a:cubicBezTo>
                    <a:pt x="16" y="280"/>
                    <a:pt x="32" y="208"/>
                    <a:pt x="96" y="208"/>
                  </a:cubicBezTo>
                  <a:cubicBezTo>
                    <a:pt x="160" y="208"/>
                    <a:pt x="296" y="368"/>
                    <a:pt x="384" y="352"/>
                  </a:cubicBezTo>
                  <a:cubicBezTo>
                    <a:pt x="472" y="336"/>
                    <a:pt x="552" y="168"/>
                    <a:pt x="624" y="112"/>
                  </a:cubicBezTo>
                  <a:cubicBezTo>
                    <a:pt x="696" y="56"/>
                    <a:pt x="736" y="0"/>
                    <a:pt x="816" y="16"/>
                  </a:cubicBezTo>
                  <a:cubicBezTo>
                    <a:pt x="896" y="32"/>
                    <a:pt x="984" y="152"/>
                    <a:pt x="1104" y="208"/>
                  </a:cubicBezTo>
                  <a:cubicBezTo>
                    <a:pt x="1224" y="264"/>
                    <a:pt x="1380" y="308"/>
                    <a:pt x="1536" y="352"/>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129513" name="Rectangle 41"/>
            <p:cNvSpPr>
              <a:spLocks noChangeArrowheads="1"/>
            </p:cNvSpPr>
            <p:nvPr/>
          </p:nvSpPr>
          <p:spPr bwMode="auto">
            <a:xfrm rot="16200000">
              <a:off x="2806" y="2643"/>
              <a:ext cx="619" cy="186"/>
            </a:xfrm>
            <a:prstGeom prst="rect">
              <a:avLst/>
            </a:prstGeom>
            <a:noFill/>
            <a:ln w="9525">
              <a:noFill/>
              <a:miter lim="800000"/>
              <a:headEnd/>
              <a:tailEnd/>
            </a:ln>
            <a:effectLst/>
          </p:spPr>
          <p:txBody>
            <a:bodyPr wrap="none">
              <a:spAutoFit/>
            </a:bodyPr>
            <a:lstStyle/>
            <a:p>
              <a:pPr>
                <a:defRPr/>
              </a:pPr>
              <a:r>
                <a:rPr kumimoji="1" lang="en-US" altLang="zh-CN" sz="2200" b="1" i="1" dirty="0">
                  <a:latin typeface="Times New Roman" panose="02020603050405020304" pitchFamily="18" charset="0"/>
                  <a:ea typeface="楷体_GB2312" pitchFamily="49" charset="-122"/>
                  <a:cs typeface="Times New Roman" panose="02020603050405020304" pitchFamily="18" charset="0"/>
                </a:rPr>
                <a:t>r</a:t>
              </a:r>
              <a:r>
                <a:rPr kumimoji="1" lang="en-US" altLang="zh-CN" sz="2200" b="1" i="1" baseline="30000" dirty="0">
                  <a:latin typeface="Times New Roman" panose="02020603050405020304" pitchFamily="18" charset="0"/>
                  <a:ea typeface="楷体_GB2312" pitchFamily="49" charset="-122"/>
                  <a:cs typeface="Times New Roman" panose="02020603050405020304" pitchFamily="18" charset="0"/>
                </a:rPr>
                <a:t>2</a:t>
              </a:r>
              <a:r>
                <a:rPr kumimoji="1" lang="en-US" altLang="zh-CN" sz="2200" b="1" i="1" dirty="0">
                  <a:latin typeface="Times New Roman" panose="02020603050405020304" pitchFamily="18" charset="0"/>
                  <a:ea typeface="楷体_GB2312" pitchFamily="49" charset="-122"/>
                  <a:cs typeface="Times New Roman" panose="02020603050405020304" pitchFamily="18" charset="0"/>
                </a:rPr>
                <a:t>·R</a:t>
              </a:r>
              <a:r>
                <a:rPr kumimoji="1" lang="en-US" altLang="zh-CN" sz="2200" b="1" i="1" baseline="30000" dirty="0">
                  <a:latin typeface="Times New Roman" panose="02020603050405020304" pitchFamily="18" charset="0"/>
                  <a:ea typeface="楷体_GB2312" pitchFamily="49" charset="-122"/>
                  <a:cs typeface="Times New Roman" panose="02020603050405020304" pitchFamily="18" charset="0"/>
                </a:rPr>
                <a:t>2</a:t>
              </a:r>
              <a:r>
                <a:rPr kumimoji="1" lang="en-US" altLang="zh-CN" sz="2200" b="1" i="1" dirty="0">
                  <a:latin typeface="Times New Roman" panose="02020603050405020304" pitchFamily="18" charset="0"/>
                  <a:ea typeface="楷体_GB2312" pitchFamily="49" charset="-122"/>
                  <a:cs typeface="Times New Roman" panose="02020603050405020304" pitchFamily="18" charset="0"/>
                </a:rPr>
                <a:t>(r)</a:t>
              </a:r>
            </a:p>
          </p:txBody>
        </p:sp>
        <p:sp>
          <p:nvSpPr>
            <p:cNvPr id="1129514" name="Rectangle 42"/>
            <p:cNvSpPr>
              <a:spLocks noChangeArrowheads="1"/>
            </p:cNvSpPr>
            <p:nvPr/>
          </p:nvSpPr>
          <p:spPr bwMode="auto">
            <a:xfrm>
              <a:off x="4512" y="2592"/>
              <a:ext cx="288" cy="238"/>
            </a:xfrm>
            <a:prstGeom prst="rect">
              <a:avLst/>
            </a:prstGeom>
            <a:noFill/>
            <a:ln w="9525">
              <a:noFill/>
              <a:miter lim="800000"/>
              <a:headEnd/>
              <a:tailEnd/>
            </a:ln>
            <a:effectLst/>
          </p:spPr>
          <p:txBody>
            <a:bodyPr>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3p</a:t>
              </a:r>
            </a:p>
          </p:txBody>
        </p:sp>
        <p:sp>
          <p:nvSpPr>
            <p:cNvPr id="1129515" name="Rectangle 43"/>
            <p:cNvSpPr>
              <a:spLocks noChangeArrowheads="1"/>
            </p:cNvSpPr>
            <p:nvPr/>
          </p:nvSpPr>
          <p:spPr bwMode="auto">
            <a:xfrm>
              <a:off x="4800" y="3120"/>
              <a:ext cx="344" cy="238"/>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r(nm)</a:t>
              </a:r>
            </a:p>
          </p:txBody>
        </p:sp>
      </p:grpSp>
      <p:grpSp>
        <p:nvGrpSpPr>
          <p:cNvPr id="65540" name="Group 44"/>
          <p:cNvGrpSpPr>
            <a:grpSpLocks/>
          </p:cNvGrpSpPr>
          <p:nvPr/>
        </p:nvGrpSpPr>
        <p:grpSpPr bwMode="auto">
          <a:xfrm>
            <a:off x="2268538" y="4918383"/>
            <a:ext cx="5019675" cy="1594685"/>
            <a:chOff x="3070" y="3131"/>
            <a:chExt cx="2114" cy="1075"/>
          </a:xfrm>
        </p:grpSpPr>
        <p:grpSp>
          <p:nvGrpSpPr>
            <p:cNvPr id="65544" name="Group 45"/>
            <p:cNvGrpSpPr>
              <a:grpSpLocks/>
            </p:cNvGrpSpPr>
            <p:nvPr/>
          </p:nvGrpSpPr>
          <p:grpSpPr bwMode="auto">
            <a:xfrm>
              <a:off x="3360" y="3264"/>
              <a:ext cx="1824" cy="528"/>
              <a:chOff x="3312" y="1728"/>
              <a:chExt cx="1824" cy="528"/>
            </a:xfrm>
          </p:grpSpPr>
          <p:sp>
            <p:nvSpPr>
              <p:cNvPr id="65555" name="Line 46"/>
              <p:cNvSpPr>
                <a:spLocks noChangeShapeType="1"/>
              </p:cNvSpPr>
              <p:nvPr/>
            </p:nvSpPr>
            <p:spPr bwMode="auto">
              <a:xfrm>
                <a:off x="3312" y="2256"/>
                <a:ext cx="18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56" name="Line 47"/>
              <p:cNvSpPr>
                <a:spLocks noChangeShapeType="1"/>
              </p:cNvSpPr>
              <p:nvPr/>
            </p:nvSpPr>
            <p:spPr bwMode="auto">
              <a:xfrm>
                <a:off x="3312" y="1728"/>
                <a:ext cx="0"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57" name="Line 48"/>
              <p:cNvSpPr>
                <a:spLocks noChangeShapeType="1"/>
              </p:cNvSpPr>
              <p:nvPr/>
            </p:nvSpPr>
            <p:spPr bwMode="auto">
              <a:xfrm>
                <a:off x="3552"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58" name="Line 49"/>
              <p:cNvSpPr>
                <a:spLocks noChangeShapeType="1"/>
              </p:cNvSpPr>
              <p:nvPr/>
            </p:nvSpPr>
            <p:spPr bwMode="auto">
              <a:xfrm>
                <a:off x="3792"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59" name="Line 50"/>
              <p:cNvSpPr>
                <a:spLocks noChangeShapeType="1"/>
              </p:cNvSpPr>
              <p:nvPr/>
            </p:nvSpPr>
            <p:spPr bwMode="auto">
              <a:xfrm>
                <a:off x="4080"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60" name="Line 51"/>
              <p:cNvSpPr>
                <a:spLocks noChangeShapeType="1"/>
              </p:cNvSpPr>
              <p:nvPr/>
            </p:nvSpPr>
            <p:spPr bwMode="auto">
              <a:xfrm>
                <a:off x="4320"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61" name="Line 52"/>
              <p:cNvSpPr>
                <a:spLocks noChangeShapeType="1"/>
              </p:cNvSpPr>
              <p:nvPr/>
            </p:nvSpPr>
            <p:spPr bwMode="auto">
              <a:xfrm>
                <a:off x="4560" y="2256"/>
                <a:ext cx="4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62" name="Line 53"/>
              <p:cNvSpPr>
                <a:spLocks noChangeShapeType="1"/>
              </p:cNvSpPr>
              <p:nvPr/>
            </p:nvSpPr>
            <p:spPr bwMode="auto">
              <a:xfrm>
                <a:off x="4608"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5563" name="Line 54"/>
              <p:cNvSpPr>
                <a:spLocks noChangeShapeType="1"/>
              </p:cNvSpPr>
              <p:nvPr/>
            </p:nvSpPr>
            <p:spPr bwMode="auto">
              <a:xfrm>
                <a:off x="4896" y="2208"/>
                <a:ext cx="0" cy="4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sp>
          <p:nvSpPr>
            <p:cNvPr id="1129527" name="Rectangle 55"/>
            <p:cNvSpPr>
              <a:spLocks noChangeArrowheads="1"/>
            </p:cNvSpPr>
            <p:nvPr/>
          </p:nvSpPr>
          <p:spPr bwMode="auto">
            <a:xfrm>
              <a:off x="3408" y="3792"/>
              <a:ext cx="213" cy="27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0.2</a:t>
              </a:r>
            </a:p>
          </p:txBody>
        </p:sp>
        <p:sp>
          <p:nvSpPr>
            <p:cNvPr id="1129528" name="Rectangle 56"/>
            <p:cNvSpPr>
              <a:spLocks noChangeArrowheads="1"/>
            </p:cNvSpPr>
            <p:nvPr/>
          </p:nvSpPr>
          <p:spPr bwMode="auto">
            <a:xfrm>
              <a:off x="3648" y="3792"/>
              <a:ext cx="213" cy="27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0.4</a:t>
              </a:r>
            </a:p>
          </p:txBody>
        </p:sp>
        <p:sp>
          <p:nvSpPr>
            <p:cNvPr id="1129529" name="Rectangle 57"/>
            <p:cNvSpPr>
              <a:spLocks noChangeArrowheads="1"/>
            </p:cNvSpPr>
            <p:nvPr/>
          </p:nvSpPr>
          <p:spPr bwMode="auto">
            <a:xfrm>
              <a:off x="3936" y="3792"/>
              <a:ext cx="213" cy="27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0.6</a:t>
              </a:r>
            </a:p>
          </p:txBody>
        </p:sp>
        <p:sp>
          <p:nvSpPr>
            <p:cNvPr id="1129530" name="Rectangle 58"/>
            <p:cNvSpPr>
              <a:spLocks noChangeArrowheads="1"/>
            </p:cNvSpPr>
            <p:nvPr/>
          </p:nvSpPr>
          <p:spPr bwMode="auto">
            <a:xfrm>
              <a:off x="4224" y="3792"/>
              <a:ext cx="213" cy="27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0.8</a:t>
              </a:r>
            </a:p>
          </p:txBody>
        </p:sp>
        <p:sp>
          <p:nvSpPr>
            <p:cNvPr id="1129531" name="Rectangle 59"/>
            <p:cNvSpPr>
              <a:spLocks noChangeArrowheads="1"/>
            </p:cNvSpPr>
            <p:nvPr/>
          </p:nvSpPr>
          <p:spPr bwMode="auto">
            <a:xfrm>
              <a:off x="4512" y="3792"/>
              <a:ext cx="213" cy="27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1.0</a:t>
              </a:r>
            </a:p>
          </p:txBody>
        </p:sp>
        <p:sp>
          <p:nvSpPr>
            <p:cNvPr id="1129532" name="Rectangle 60"/>
            <p:cNvSpPr>
              <a:spLocks noChangeArrowheads="1"/>
            </p:cNvSpPr>
            <p:nvPr/>
          </p:nvSpPr>
          <p:spPr bwMode="auto">
            <a:xfrm>
              <a:off x="4800" y="3792"/>
              <a:ext cx="213" cy="27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1.2</a:t>
              </a:r>
            </a:p>
          </p:txBody>
        </p:sp>
        <p:sp>
          <p:nvSpPr>
            <p:cNvPr id="65551" name="Freeform 61"/>
            <p:cNvSpPr>
              <a:spLocks/>
            </p:cNvSpPr>
            <p:nvPr/>
          </p:nvSpPr>
          <p:spPr bwMode="auto">
            <a:xfrm>
              <a:off x="3360" y="3448"/>
              <a:ext cx="1536" cy="312"/>
            </a:xfrm>
            <a:custGeom>
              <a:avLst/>
              <a:gdLst>
                <a:gd name="T0" fmla="*/ 0 w 1536"/>
                <a:gd name="T1" fmla="*/ 296 h 312"/>
                <a:gd name="T2" fmla="*/ 192 w 1536"/>
                <a:gd name="T3" fmla="*/ 248 h 312"/>
                <a:gd name="T4" fmla="*/ 432 w 1536"/>
                <a:gd name="T5" fmla="*/ 56 h 312"/>
                <a:gd name="T6" fmla="*/ 576 w 1536"/>
                <a:gd name="T7" fmla="*/ 8 h 312"/>
                <a:gd name="T8" fmla="*/ 816 w 1536"/>
                <a:gd name="T9" fmla="*/ 104 h 312"/>
                <a:gd name="T10" fmla="*/ 1056 w 1536"/>
                <a:gd name="T11" fmla="*/ 200 h 312"/>
                <a:gd name="T12" fmla="*/ 1344 w 1536"/>
                <a:gd name="T13" fmla="*/ 296 h 312"/>
                <a:gd name="T14" fmla="*/ 1536 w 1536"/>
                <a:gd name="T15" fmla="*/ 296 h 312"/>
                <a:gd name="T16" fmla="*/ 0 60000 65536"/>
                <a:gd name="T17" fmla="*/ 0 60000 65536"/>
                <a:gd name="T18" fmla="*/ 0 60000 65536"/>
                <a:gd name="T19" fmla="*/ 0 60000 65536"/>
                <a:gd name="T20" fmla="*/ 0 60000 65536"/>
                <a:gd name="T21" fmla="*/ 0 60000 65536"/>
                <a:gd name="T22" fmla="*/ 0 60000 65536"/>
                <a:gd name="T23" fmla="*/ 0 60000 65536"/>
                <a:gd name="T24" fmla="*/ 0 w 1536"/>
                <a:gd name="T25" fmla="*/ 0 h 312"/>
                <a:gd name="T26" fmla="*/ 1536 w 1536"/>
                <a:gd name="T27" fmla="*/ 31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6" h="312">
                  <a:moveTo>
                    <a:pt x="0" y="296"/>
                  </a:moveTo>
                  <a:cubicBezTo>
                    <a:pt x="60" y="292"/>
                    <a:pt x="120" y="288"/>
                    <a:pt x="192" y="248"/>
                  </a:cubicBezTo>
                  <a:cubicBezTo>
                    <a:pt x="264" y="208"/>
                    <a:pt x="368" y="96"/>
                    <a:pt x="432" y="56"/>
                  </a:cubicBezTo>
                  <a:cubicBezTo>
                    <a:pt x="496" y="16"/>
                    <a:pt x="512" y="0"/>
                    <a:pt x="576" y="8"/>
                  </a:cubicBezTo>
                  <a:cubicBezTo>
                    <a:pt x="640" y="16"/>
                    <a:pt x="736" y="72"/>
                    <a:pt x="816" y="104"/>
                  </a:cubicBezTo>
                  <a:cubicBezTo>
                    <a:pt x="896" y="136"/>
                    <a:pt x="968" y="168"/>
                    <a:pt x="1056" y="200"/>
                  </a:cubicBezTo>
                  <a:cubicBezTo>
                    <a:pt x="1144" y="232"/>
                    <a:pt x="1264" y="280"/>
                    <a:pt x="1344" y="296"/>
                  </a:cubicBezTo>
                  <a:cubicBezTo>
                    <a:pt x="1424" y="312"/>
                    <a:pt x="1512" y="296"/>
                    <a:pt x="1536" y="296"/>
                  </a:cubicBezTo>
                </a:path>
              </a:pathLst>
            </a:custGeom>
            <a:noFill/>
            <a:ln w="38100">
              <a:solidFill>
                <a:srgbClr val="CC99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129534" name="Rectangle 62"/>
            <p:cNvSpPr>
              <a:spLocks noChangeArrowheads="1"/>
            </p:cNvSpPr>
            <p:nvPr/>
          </p:nvSpPr>
          <p:spPr bwMode="auto">
            <a:xfrm rot="16200000">
              <a:off x="2811" y="3390"/>
              <a:ext cx="700" cy="181"/>
            </a:xfrm>
            <a:prstGeom prst="rect">
              <a:avLst/>
            </a:prstGeom>
            <a:noFill/>
            <a:ln w="9525">
              <a:noFill/>
              <a:miter lim="800000"/>
              <a:headEnd/>
              <a:tailEnd/>
            </a:ln>
            <a:effectLst/>
          </p:spPr>
          <p:txBody>
            <a:bodyPr wrap="none">
              <a:spAutoFit/>
            </a:bodyPr>
            <a:lstStyle/>
            <a:p>
              <a:pPr>
                <a:defRPr/>
              </a:pPr>
              <a:r>
                <a:rPr kumimoji="1" lang="en-US" altLang="zh-CN" sz="2200" b="1" i="1">
                  <a:latin typeface="Times New Roman" panose="02020603050405020304" pitchFamily="18" charset="0"/>
                  <a:ea typeface="楷体_GB2312" pitchFamily="49" charset="-122"/>
                  <a:cs typeface="Times New Roman" panose="02020603050405020304" pitchFamily="18" charset="0"/>
                </a:rPr>
                <a:t>r</a:t>
              </a:r>
              <a:r>
                <a:rPr kumimoji="1" lang="en-US" altLang="zh-CN" sz="2200" b="1" i="1" baseline="30000">
                  <a:latin typeface="Times New Roman" panose="02020603050405020304" pitchFamily="18" charset="0"/>
                  <a:ea typeface="楷体_GB2312" pitchFamily="49" charset="-122"/>
                  <a:cs typeface="Times New Roman" panose="02020603050405020304" pitchFamily="18" charset="0"/>
                </a:rPr>
                <a:t>2</a:t>
              </a:r>
              <a:r>
                <a:rPr kumimoji="1" lang="en-US" altLang="zh-CN" sz="2200" b="1" i="1">
                  <a:latin typeface="Times New Roman" panose="02020603050405020304" pitchFamily="18" charset="0"/>
                  <a:ea typeface="楷体_GB2312" pitchFamily="49" charset="-122"/>
                  <a:cs typeface="Times New Roman" panose="02020603050405020304" pitchFamily="18" charset="0"/>
                </a:rPr>
                <a:t>·R</a:t>
              </a:r>
              <a:r>
                <a:rPr kumimoji="1" lang="en-US" altLang="zh-CN" sz="2200" b="1" i="1" baseline="30000">
                  <a:latin typeface="Times New Roman" panose="02020603050405020304" pitchFamily="18" charset="0"/>
                  <a:ea typeface="楷体_GB2312" pitchFamily="49" charset="-122"/>
                  <a:cs typeface="Times New Roman" panose="02020603050405020304" pitchFamily="18" charset="0"/>
                </a:rPr>
                <a:t>2</a:t>
              </a:r>
              <a:r>
                <a:rPr kumimoji="1" lang="en-US" altLang="zh-CN" sz="2200" b="1" i="1">
                  <a:latin typeface="Times New Roman" panose="02020603050405020304" pitchFamily="18" charset="0"/>
                  <a:ea typeface="楷体_GB2312" pitchFamily="49" charset="-122"/>
                  <a:cs typeface="Times New Roman" panose="02020603050405020304" pitchFamily="18" charset="0"/>
                </a:rPr>
                <a:t>(r)</a:t>
              </a:r>
            </a:p>
          </p:txBody>
        </p:sp>
        <p:sp>
          <p:nvSpPr>
            <p:cNvPr id="1129535" name="Rectangle 63"/>
            <p:cNvSpPr>
              <a:spLocks noChangeArrowheads="1"/>
            </p:cNvSpPr>
            <p:nvPr/>
          </p:nvSpPr>
          <p:spPr bwMode="auto">
            <a:xfrm>
              <a:off x="4512" y="3456"/>
              <a:ext cx="287" cy="270"/>
            </a:xfrm>
            <a:prstGeom prst="rect">
              <a:avLst/>
            </a:prstGeom>
            <a:noFill/>
            <a:ln w="9525">
              <a:noFill/>
              <a:miter lim="800000"/>
              <a:headEnd/>
              <a:tailEnd/>
            </a:ln>
            <a:effectLst/>
          </p:spPr>
          <p:txBody>
            <a:bodyPr>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3d</a:t>
              </a:r>
            </a:p>
          </p:txBody>
        </p:sp>
        <p:sp>
          <p:nvSpPr>
            <p:cNvPr id="1129536" name="Rectangle 64"/>
            <p:cNvSpPr>
              <a:spLocks noChangeArrowheads="1"/>
            </p:cNvSpPr>
            <p:nvPr/>
          </p:nvSpPr>
          <p:spPr bwMode="auto">
            <a:xfrm>
              <a:off x="4848" y="3936"/>
              <a:ext cx="335" cy="270"/>
            </a:xfrm>
            <a:prstGeom prst="rect">
              <a:avLst/>
            </a:prstGeom>
            <a:noFill/>
            <a:ln w="9525">
              <a:noFill/>
              <a:miter lim="800000"/>
              <a:headEnd/>
              <a:tailEnd/>
            </a:ln>
            <a:effectLst/>
          </p:spPr>
          <p:txBody>
            <a:bodyPr wrap="none">
              <a:spAutoFit/>
            </a:bodyPr>
            <a:lstStyle/>
            <a:p>
              <a:pPr>
                <a:defRPr/>
              </a:pPr>
              <a:r>
                <a:rPr kumimoji="1" lang="en-US" altLang="zh-CN" sz="2000" b="1" i="1">
                  <a:latin typeface="Times New Roman" panose="02020603050405020304" pitchFamily="18" charset="0"/>
                  <a:ea typeface="楷体_GB2312" pitchFamily="49" charset="-122"/>
                  <a:cs typeface="Times New Roman" panose="02020603050405020304" pitchFamily="18" charset="0"/>
                </a:rPr>
                <a:t>r(nm)</a:t>
              </a:r>
            </a:p>
          </p:txBody>
        </p:sp>
      </p:grpSp>
      <p:sp>
        <p:nvSpPr>
          <p:cNvPr id="65541" name="Rectangle 65"/>
          <p:cNvSpPr>
            <a:spLocks noChangeArrowheads="1"/>
          </p:cNvSpPr>
          <p:nvPr/>
        </p:nvSpPr>
        <p:spPr bwMode="auto">
          <a:xfrm>
            <a:off x="0" y="115888"/>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kumimoji="1" lang="zh-CN" altLang="en-US" b="0">
              <a:solidFill>
                <a:srgbClr val="FFFF00"/>
              </a:solidFill>
              <a:latin typeface="黑体" pitchFamily="49" charset="-122"/>
              <a:ea typeface="黑体" pitchFamily="49" charset="-122"/>
            </a:endParaRPr>
          </a:p>
        </p:txBody>
      </p:sp>
      <p:sp>
        <p:nvSpPr>
          <p:cNvPr id="65542" name="Rectangle 66"/>
          <p:cNvSpPr>
            <a:spLocks noGrp="1" noChangeArrowheads="1"/>
          </p:cNvSpPr>
          <p:nvPr>
            <p:ph type="title"/>
          </p:nvPr>
        </p:nvSpPr>
        <p:spPr>
          <a:xfrm>
            <a:off x="250825" y="315913"/>
            <a:ext cx="6610350" cy="676275"/>
          </a:xfrm>
        </p:spPr>
        <p:txBody>
          <a:bodyPr/>
          <a:lstStyle/>
          <a:p>
            <a:pPr eaLnBrk="1" hangingPunct="1"/>
            <a:r>
              <a:rPr lang="en-US" altLang="zh-CN" dirty="0">
                <a:latin typeface="Arial" panose="020B0604020202020204" pitchFamily="34" charset="0"/>
                <a:cs typeface="Arial" panose="020B0604020202020204" pitchFamily="34" charset="0"/>
              </a:rPr>
              <a:t>2.2.1.2  </a:t>
            </a:r>
            <a:r>
              <a:rPr lang="zh-CN" altLang="en-US" dirty="0"/>
              <a:t>现代原子结构理论</a:t>
            </a:r>
          </a:p>
        </p:txBody>
      </p:sp>
      <p:sp>
        <p:nvSpPr>
          <p:cNvPr id="68" name="矩形 67"/>
          <p:cNvSpPr/>
          <p:nvPr/>
        </p:nvSpPr>
        <p:spPr>
          <a:xfrm>
            <a:off x="250825" y="908050"/>
            <a:ext cx="5113338" cy="673518"/>
          </a:xfrm>
          <a:prstGeom prst="rect">
            <a:avLst/>
          </a:prstGeom>
        </p:spPr>
        <p:txBody>
          <a:bodyPr>
            <a:spAutoFit/>
          </a:bodyPr>
          <a:lstStyle/>
          <a:p>
            <a:pPr>
              <a:lnSpc>
                <a:spcPct val="150000"/>
              </a:lnSpc>
              <a:defRPr/>
            </a:pP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3s, 3p, 3d</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电子云径向分布图</a:t>
            </a:r>
            <a:endPar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endParaRPr>
          </a:p>
        </p:txBody>
      </p: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51520" y="315913"/>
            <a:ext cx="6609655" cy="676275"/>
          </a:xfrm>
        </p:spPr>
        <p:txBody>
          <a:bodyPr/>
          <a:lstStyle/>
          <a:p>
            <a:pPr eaLnBrk="1" hangingPunct="1"/>
            <a:r>
              <a:rPr lang="en-US" altLang="zh-CN" dirty="0">
                <a:latin typeface="Arial" panose="020B0604020202020204" pitchFamily="34" charset="0"/>
                <a:cs typeface="Arial" panose="020B0604020202020204" pitchFamily="34" charset="0"/>
              </a:rPr>
              <a:t>2.2.1.2  </a:t>
            </a:r>
            <a:r>
              <a:rPr lang="zh-CN" altLang="en-US" dirty="0"/>
              <a:t>现代原子结构理论</a:t>
            </a:r>
            <a:endParaRPr lang="zh-CN" altLang="en-US" dirty="0">
              <a:latin typeface="黑体" pitchFamily="49" charset="-122"/>
            </a:endParaRPr>
          </a:p>
        </p:txBody>
      </p:sp>
      <p:sp>
        <p:nvSpPr>
          <p:cNvPr id="78851" name="Rectangle 3"/>
          <p:cNvSpPr>
            <a:spLocks noGrp="1" noChangeArrowheads="1"/>
          </p:cNvSpPr>
          <p:nvPr>
            <p:ph idx="1"/>
          </p:nvPr>
        </p:nvSpPr>
        <p:spPr>
          <a:xfrm>
            <a:off x="395288" y="1125538"/>
            <a:ext cx="8569325" cy="5543550"/>
          </a:xfrm>
        </p:spPr>
        <p:txBody>
          <a:bodyPr>
            <a:normAutofit/>
          </a:bodyPr>
          <a:lstStyle/>
          <a:p>
            <a:pPr eaLnBrk="1" hangingPunct="1">
              <a:buClrTx/>
              <a:defRPr/>
            </a:pPr>
            <a:r>
              <a:rPr lang="zh-CN" altLang="en-US" dirty="0">
                <a:effectLst/>
                <a:latin typeface="Times New Roman" panose="02020603050405020304" pitchFamily="18" charset="0"/>
                <a:cs typeface="Times New Roman" panose="02020603050405020304" pitchFamily="18" charset="0"/>
              </a:rPr>
              <a:t>电子云角度分布图只与</a:t>
            </a:r>
            <a:r>
              <a:rPr lang="en-US" altLang="zh-CN" dirty="0">
                <a:effectLst/>
                <a:latin typeface="Times New Roman" panose="02020603050405020304" pitchFamily="18" charset="0"/>
                <a:cs typeface="Times New Roman" panose="02020603050405020304" pitchFamily="18" charset="0"/>
              </a:rPr>
              <a:t>l, m</a:t>
            </a:r>
            <a:r>
              <a:rPr lang="zh-CN" altLang="en-US" dirty="0">
                <a:effectLst/>
                <a:latin typeface="Times New Roman" panose="02020603050405020304" pitchFamily="18" charset="0"/>
                <a:cs typeface="Times New Roman" panose="02020603050405020304" pitchFamily="18" charset="0"/>
              </a:rPr>
              <a:t>相关，而与主量子数</a:t>
            </a:r>
            <a:r>
              <a:rPr lang="en-US" altLang="zh-CN" dirty="0">
                <a:effectLst/>
                <a:latin typeface="Times New Roman" panose="02020603050405020304" pitchFamily="18" charset="0"/>
                <a:cs typeface="Times New Roman" panose="02020603050405020304" pitchFamily="18" charset="0"/>
              </a:rPr>
              <a:t>n</a:t>
            </a:r>
            <a:r>
              <a:rPr lang="zh-CN" altLang="en-US" dirty="0">
                <a:effectLst/>
                <a:latin typeface="Times New Roman" panose="02020603050405020304" pitchFamily="18" charset="0"/>
                <a:cs typeface="Times New Roman" panose="02020603050405020304" pitchFamily="18" charset="0"/>
              </a:rPr>
              <a:t>无关，反映了电子在空间不同角度所出现的概率密度，并不反映概率密度离核远近的关系。</a:t>
            </a:r>
          </a:p>
          <a:p>
            <a:pPr eaLnBrk="1" hangingPunct="1">
              <a:buClrTx/>
              <a:defRPr/>
            </a:pPr>
            <a:r>
              <a:rPr lang="zh-CN" altLang="en-US" dirty="0">
                <a:effectLst/>
                <a:latin typeface="Times New Roman" panose="02020603050405020304" pitchFamily="18" charset="0"/>
                <a:cs typeface="Times New Roman" panose="02020603050405020304" pitchFamily="18" charset="0"/>
              </a:rPr>
              <a:t>电子云径向分布图反映了电子概率密度大小与离核远近的关系。</a:t>
            </a:r>
          </a:p>
        </p:txBody>
      </p:sp>
      <p:pic>
        <p:nvPicPr>
          <p:cNvPr id="9871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331" y="3789040"/>
            <a:ext cx="4567237"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87141"/>
                                        </p:tgtEl>
                                        <p:attrNameLst>
                                          <p:attrName>style.visibility</p:attrName>
                                        </p:attrNameLst>
                                      </p:cBhvr>
                                      <p:to>
                                        <p:strVal val="visible"/>
                                      </p:to>
                                    </p:set>
                                    <p:animEffect transition="in" filter="blinds(horizontal)">
                                      <p:cBhvr>
                                        <p:cTn id="7" dur="500"/>
                                        <p:tgtEl>
                                          <p:spTgt spid="987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66601" y="376461"/>
            <a:ext cx="6681663" cy="676275"/>
          </a:xfrm>
        </p:spPr>
        <p:txBody>
          <a:bodyPr/>
          <a:lstStyle/>
          <a:p>
            <a:pPr eaLnBrk="1" hangingPunct="1"/>
            <a:r>
              <a:rPr lang="en-US" altLang="zh-CN" sz="3200" dirty="0">
                <a:latin typeface="Arial" panose="020B0604020202020204" pitchFamily="34" charset="0"/>
                <a:cs typeface="Arial" panose="020B0604020202020204" pitchFamily="34" charset="0"/>
              </a:rPr>
              <a:t>2.2.2  </a:t>
            </a:r>
            <a:r>
              <a:rPr lang="zh-CN" altLang="en-US" sz="3200" dirty="0">
                <a:latin typeface="黑体" pitchFamily="49" charset="-122"/>
                <a:cs typeface="Times New Roman" pitchFamily="18" charset="0"/>
              </a:rPr>
              <a:t>多电子原子核外电子运动状态</a:t>
            </a:r>
          </a:p>
        </p:txBody>
      </p:sp>
      <p:sp>
        <p:nvSpPr>
          <p:cNvPr id="79875" name="Rectangle 3"/>
          <p:cNvSpPr>
            <a:spLocks noGrp="1" noChangeArrowheads="1"/>
          </p:cNvSpPr>
          <p:nvPr>
            <p:ph type="body" orient="vert" idx="1"/>
          </p:nvPr>
        </p:nvSpPr>
        <p:spPr>
          <a:xfrm>
            <a:off x="539750" y="1989138"/>
            <a:ext cx="8352730" cy="3527424"/>
          </a:xfrm>
        </p:spPr>
        <p:txBody>
          <a:bodyPr vert="horz"/>
          <a:lstStyle/>
          <a:p>
            <a:pPr eaLnBrk="1" hangingPunct="1">
              <a:lnSpc>
                <a:spcPct val="150000"/>
              </a:lnSpc>
              <a:spcBef>
                <a:spcPts val="600"/>
              </a:spcBef>
              <a:buClrTx/>
              <a:defRPr/>
            </a:pPr>
            <a:r>
              <a:rPr lang="zh-CN" altLang="en-US" dirty="0">
                <a:effectLst/>
                <a:latin typeface="仿宋" pitchFamily="49" charset="-122"/>
                <a:ea typeface="仿宋" pitchFamily="49" charset="-122"/>
              </a:rPr>
              <a:t>形形色色的化学物质，实际上都是由少数几种原子化合而成的，而决定原子化学性质的是原子的电子层结构（尤其是</a:t>
            </a:r>
            <a:r>
              <a:rPr lang="zh-CN" altLang="en-US" dirty="0">
                <a:solidFill>
                  <a:srgbClr val="FF0000"/>
                </a:solidFill>
                <a:effectLst/>
                <a:latin typeface="仿宋" pitchFamily="49" charset="-122"/>
                <a:ea typeface="仿宋" pitchFamily="49" charset="-122"/>
              </a:rPr>
              <a:t>外层电子的排布</a:t>
            </a:r>
            <a:r>
              <a:rPr lang="zh-CN" altLang="en-US" dirty="0">
                <a:effectLst/>
                <a:latin typeface="仿宋" pitchFamily="49" charset="-122"/>
                <a:ea typeface="仿宋" pitchFamily="49" charset="-122"/>
              </a:rPr>
              <a:t>）。</a:t>
            </a:r>
          </a:p>
          <a:p>
            <a:pPr eaLnBrk="1" hangingPunct="1">
              <a:lnSpc>
                <a:spcPct val="150000"/>
              </a:lnSpc>
              <a:spcBef>
                <a:spcPts val="600"/>
              </a:spcBef>
              <a:buClrTx/>
              <a:defRPr/>
            </a:pPr>
            <a:r>
              <a:rPr lang="zh-CN" altLang="en-US" dirty="0">
                <a:effectLst/>
                <a:latin typeface="仿宋" pitchFamily="49" charset="-122"/>
                <a:ea typeface="仿宋" pitchFamily="49" charset="-122"/>
              </a:rPr>
              <a:t>掌握</a:t>
            </a:r>
            <a:r>
              <a:rPr lang="zh-CN" altLang="en-US" dirty="0">
                <a:solidFill>
                  <a:srgbClr val="FF0000"/>
                </a:solidFill>
                <a:effectLst/>
                <a:latin typeface="仿宋" pitchFamily="49" charset="-122"/>
                <a:ea typeface="仿宋" pitchFamily="49" charset="-122"/>
              </a:rPr>
              <a:t>核外电子运动的特征和规律</a:t>
            </a:r>
            <a:r>
              <a:rPr lang="zh-CN" altLang="en-US" dirty="0">
                <a:effectLst/>
                <a:latin typeface="仿宋" pitchFamily="49" charset="-122"/>
                <a:ea typeface="仿宋" pitchFamily="49" charset="-122"/>
              </a:rPr>
              <a:t>是了解原子间化合的本质、物质性质和开发新化合物的关键。</a:t>
            </a:r>
          </a:p>
        </p:txBody>
      </p:sp>
      <p:sp>
        <p:nvSpPr>
          <p:cNvPr id="5" name="矩形 4"/>
          <p:cNvSpPr/>
          <p:nvPr/>
        </p:nvSpPr>
        <p:spPr>
          <a:xfrm>
            <a:off x="468313" y="1341438"/>
            <a:ext cx="4134465" cy="523220"/>
          </a:xfrm>
          <a:prstGeom prst="rect">
            <a:avLst/>
          </a:prstGeom>
        </p:spPr>
        <p:txBody>
          <a:bodyPr wrap="none">
            <a:spAutoFit/>
          </a:bodyPr>
          <a:lstStyle/>
          <a:p>
            <a:pPr>
              <a:defRPr/>
            </a:pPr>
            <a:r>
              <a:rPr lang="zh-CN" altLang="en-US" sz="2800" b="1" dirty="0">
                <a:solidFill>
                  <a:srgbClr val="FF0000"/>
                </a:solidFill>
                <a:latin typeface="黑体" pitchFamily="49" charset="-122"/>
                <a:ea typeface="华文仿宋" pitchFamily="2" charset="-122"/>
              </a:rPr>
              <a:t>化学性质与核外电子排布</a:t>
            </a:r>
            <a:endParaRPr lang="en-US" altLang="zh-CN" sz="2800" b="1" dirty="0">
              <a:solidFill>
                <a:srgbClr val="FF0000"/>
              </a:solidFill>
              <a:latin typeface="黑体" pitchFamily="49" charset="-122"/>
              <a:ea typeface="华文仿宋" pitchFamily="2" charset="-122"/>
            </a:endParaRPr>
          </a:p>
        </p:txBody>
      </p:sp>
    </p:spTree>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51520" y="260350"/>
            <a:ext cx="6768752" cy="762000"/>
          </a:xfrm>
        </p:spPr>
        <p:txBody>
          <a:bodyPr/>
          <a:lstStyle/>
          <a:p>
            <a:pPr eaLnBrk="1" hangingPunct="1"/>
            <a:r>
              <a:rPr lang="en-US" altLang="zh-CN" dirty="0">
                <a:latin typeface="Arial" panose="020B0604020202020204" pitchFamily="34" charset="0"/>
                <a:cs typeface="Arial" panose="020B0604020202020204" pitchFamily="34" charset="0"/>
              </a:rPr>
              <a:t>2.2.2  </a:t>
            </a:r>
            <a:r>
              <a:rPr lang="zh-CN" altLang="en-US" dirty="0">
                <a:latin typeface="黑体" pitchFamily="49" charset="-122"/>
                <a:cs typeface="Times New Roman" pitchFamily="18" charset="0"/>
              </a:rPr>
              <a:t>多电子原子核外电子运动状态</a:t>
            </a:r>
            <a:endParaRPr lang="zh-CN" altLang="en-US" i="1" dirty="0">
              <a:latin typeface="黑体" pitchFamily="49" charset="-122"/>
              <a:cs typeface="Times New Roman" pitchFamily="18" charset="0"/>
            </a:endParaRPr>
          </a:p>
        </p:txBody>
      </p:sp>
      <p:sp>
        <p:nvSpPr>
          <p:cNvPr id="878595" name="Rectangle 3"/>
          <p:cNvSpPr>
            <a:spLocks noGrp="1" noChangeArrowheads="1"/>
          </p:cNvSpPr>
          <p:nvPr>
            <p:ph idx="1"/>
          </p:nvPr>
        </p:nvSpPr>
        <p:spPr>
          <a:xfrm>
            <a:off x="539751" y="1556792"/>
            <a:ext cx="8424738" cy="5040858"/>
          </a:xfrm>
        </p:spPr>
        <p:txBody>
          <a:bodyPr/>
          <a:lstStyle/>
          <a:p>
            <a:pPr marL="0" indent="0" eaLnBrk="1" hangingPunct="1">
              <a:lnSpc>
                <a:spcPct val="150000"/>
              </a:lnSpc>
              <a:spcBef>
                <a:spcPts val="600"/>
              </a:spcBef>
              <a:buFontTx/>
              <a:buNone/>
              <a:defRPr/>
            </a:pPr>
            <a:r>
              <a:rPr lang="zh-CN" altLang="en-US" dirty="0">
                <a:effectLst/>
                <a:latin typeface="Times New Roman" panose="02020603050405020304" pitchFamily="18" charset="0"/>
                <a:cs typeface="Times New Roman" panose="02020603050405020304" pitchFamily="18" charset="0"/>
              </a:rPr>
              <a:t>各元素原子核外电子排布基本遵从三个原理：</a:t>
            </a:r>
            <a:endParaRPr lang="en-US" altLang="zh-CN" dirty="0">
              <a:effectLst/>
              <a:latin typeface="Times New Roman" panose="02020603050405020304" pitchFamily="18" charset="0"/>
              <a:cs typeface="Times New Roman" panose="02020603050405020304" pitchFamily="18" charset="0"/>
            </a:endParaRPr>
          </a:p>
          <a:p>
            <a:pPr marL="0" indent="0" eaLnBrk="1" hangingPunct="1">
              <a:lnSpc>
                <a:spcPct val="150000"/>
              </a:lnSpc>
              <a:spcBef>
                <a:spcPts val="600"/>
              </a:spcBef>
              <a:buFontTx/>
              <a:buNone/>
              <a:defRPr/>
            </a:pPr>
            <a:r>
              <a:rPr lang="zh-CN" altLang="en-US" dirty="0">
                <a:effectLst/>
                <a:latin typeface="Times New Roman" panose="02020603050405020304" pitchFamily="18" charset="0"/>
                <a:cs typeface="Times New Roman" panose="02020603050405020304" pitchFamily="18" charset="0"/>
              </a:rPr>
              <a:t>1</a:t>
            </a:r>
            <a:r>
              <a:rPr lang="en-US" altLang="zh-CN" dirty="0">
                <a:effectLst/>
                <a:latin typeface="Times New Roman" panose="02020603050405020304" pitchFamily="18" charset="0"/>
                <a:cs typeface="Times New Roman" panose="02020603050405020304" pitchFamily="18" charset="0"/>
              </a:rPr>
              <a:t>) </a:t>
            </a:r>
            <a:r>
              <a:rPr lang="zh-CN" altLang="en-US" dirty="0">
                <a:solidFill>
                  <a:srgbClr val="0000FF"/>
                </a:solidFill>
                <a:effectLst/>
                <a:latin typeface="Times New Roman" panose="02020603050405020304" pitchFamily="18" charset="0"/>
                <a:cs typeface="Times New Roman" panose="02020603050405020304" pitchFamily="18" charset="0"/>
              </a:rPr>
              <a:t>泡利不相容原理：</a:t>
            </a:r>
            <a:r>
              <a:rPr lang="zh-CN" altLang="en-US" dirty="0">
                <a:effectLst/>
                <a:latin typeface="Times New Roman" panose="02020603050405020304" pitchFamily="18" charset="0"/>
                <a:cs typeface="Times New Roman" panose="02020603050405020304" pitchFamily="18" charset="0"/>
              </a:rPr>
              <a:t>同一原子中不存在四个量子数完全相同的电子轨道。</a:t>
            </a:r>
            <a:endParaRPr lang="en-US" altLang="zh-CN" dirty="0">
              <a:effectLst/>
              <a:latin typeface="Times New Roman" panose="02020603050405020304" pitchFamily="18" charset="0"/>
              <a:cs typeface="Times New Roman" panose="02020603050405020304" pitchFamily="18" charset="0"/>
            </a:endParaRPr>
          </a:p>
          <a:p>
            <a:pPr marL="0" indent="0" eaLnBrk="1" hangingPunct="1">
              <a:lnSpc>
                <a:spcPct val="150000"/>
              </a:lnSpc>
              <a:spcBef>
                <a:spcPts val="600"/>
              </a:spcBef>
              <a:buFontTx/>
              <a:buNone/>
              <a:defRPr/>
            </a:pPr>
            <a:r>
              <a:rPr lang="zh-CN" altLang="en-US"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 </a:t>
            </a:r>
            <a:r>
              <a:rPr lang="zh-CN" altLang="en-US" dirty="0">
                <a:solidFill>
                  <a:srgbClr val="0000FF"/>
                </a:solidFill>
                <a:effectLst/>
                <a:latin typeface="Times New Roman" panose="02020603050405020304" pitchFamily="18" charset="0"/>
                <a:cs typeface="Times New Roman" panose="02020603050405020304" pitchFamily="18" charset="0"/>
              </a:rPr>
              <a:t>能量最低原理：</a:t>
            </a:r>
            <a:r>
              <a:rPr lang="zh-CN" altLang="en-US" dirty="0">
                <a:effectLst/>
                <a:latin typeface="Times New Roman" panose="02020603050405020304" pitchFamily="18" charset="0"/>
                <a:cs typeface="Times New Roman" panose="02020603050405020304" pitchFamily="18" charset="0"/>
              </a:rPr>
              <a:t>核外电子将尽可能优先占据能级较低的轨道，以使系统能量处于最低。</a:t>
            </a:r>
            <a:endParaRPr lang="en-US" altLang="zh-CN" dirty="0">
              <a:effectLst/>
              <a:latin typeface="Times New Roman" panose="02020603050405020304" pitchFamily="18" charset="0"/>
              <a:cs typeface="Times New Roman" panose="02020603050405020304" pitchFamily="18" charset="0"/>
            </a:endParaRPr>
          </a:p>
          <a:p>
            <a:pPr marL="0" indent="0" eaLnBrk="1" hangingPunct="1">
              <a:lnSpc>
                <a:spcPct val="150000"/>
              </a:lnSpc>
              <a:spcBef>
                <a:spcPts val="600"/>
              </a:spcBef>
              <a:buFontTx/>
              <a:buNone/>
              <a:defRPr/>
            </a:pPr>
            <a:r>
              <a:rPr lang="zh-CN" altLang="en-US" dirty="0">
                <a:solidFill>
                  <a:srgbClr val="0000FF"/>
                </a:solidFill>
                <a:effectLst/>
                <a:latin typeface="Times New Roman" panose="02020603050405020304" pitchFamily="18" charset="0"/>
                <a:cs typeface="Times New Roman" panose="02020603050405020304" pitchFamily="18" charset="0"/>
              </a:rPr>
              <a:t>3</a:t>
            </a:r>
            <a:r>
              <a:rPr lang="en-US" altLang="zh-CN" dirty="0">
                <a:solidFill>
                  <a:srgbClr val="0000FF"/>
                </a:solidFill>
                <a:effectLst/>
                <a:latin typeface="Times New Roman" panose="02020603050405020304" pitchFamily="18" charset="0"/>
                <a:cs typeface="Times New Roman" panose="02020603050405020304" pitchFamily="18" charset="0"/>
              </a:rPr>
              <a:t>) </a:t>
            </a:r>
            <a:r>
              <a:rPr lang="zh-CN" altLang="en-US" dirty="0">
                <a:solidFill>
                  <a:srgbClr val="0000FF"/>
                </a:solidFill>
                <a:effectLst/>
                <a:latin typeface="Times New Roman" panose="02020603050405020304" pitchFamily="18" charset="0"/>
                <a:cs typeface="Times New Roman" panose="02020603050405020304" pitchFamily="18" charset="0"/>
              </a:rPr>
              <a:t>洪德规则：</a:t>
            </a:r>
            <a:r>
              <a:rPr lang="zh-CN" altLang="en-US" dirty="0">
                <a:effectLst/>
                <a:latin typeface="Times New Roman" panose="02020603050405020304" pitchFamily="18" charset="0"/>
                <a:cs typeface="Times New Roman" panose="02020603050405020304" pitchFamily="18" charset="0"/>
              </a:rPr>
              <a:t>电子总是以自旋相同的方式分占能量相同的轨道。</a:t>
            </a:r>
          </a:p>
        </p:txBody>
      </p:sp>
      <p:sp>
        <p:nvSpPr>
          <p:cNvPr id="4" name="矩形 3"/>
          <p:cNvSpPr/>
          <p:nvPr/>
        </p:nvSpPr>
        <p:spPr>
          <a:xfrm>
            <a:off x="395288" y="1125538"/>
            <a:ext cx="4990469" cy="461665"/>
          </a:xfrm>
          <a:prstGeom prst="rect">
            <a:avLst/>
          </a:prstGeom>
        </p:spPr>
        <p:txBody>
          <a:bodyPr wrap="none">
            <a:spAutoFit/>
          </a:bodyPr>
          <a:lstStyle/>
          <a:p>
            <a:pPr eaLnBrk="0" hangingPunct="0">
              <a:defRPr/>
            </a:pPr>
            <a:r>
              <a:rPr lang="en-US" altLang="zh-CN" sz="2400" b="1" dirty="0">
                <a:solidFill>
                  <a:srgbClr val="FF0000"/>
                </a:solidFill>
                <a:latin typeface="Times New Roman" panose="02020603050405020304" pitchFamily="18" charset="0"/>
                <a:ea typeface="+mj-ea"/>
                <a:cs typeface="Times New Roman" panose="02020603050405020304" pitchFamily="18" charset="0"/>
              </a:rPr>
              <a:t>2.2.2.1 </a:t>
            </a:r>
            <a:r>
              <a:rPr lang="zh-CN" altLang="en-US" sz="2400" b="1" dirty="0">
                <a:solidFill>
                  <a:srgbClr val="FF0000"/>
                </a:solidFill>
                <a:latin typeface="Times New Roman" panose="02020603050405020304" pitchFamily="18" charset="0"/>
                <a:ea typeface="+mj-ea"/>
                <a:cs typeface="Times New Roman" panose="02020603050405020304" pitchFamily="18" charset="0"/>
              </a:rPr>
              <a:t>多电子原子的原子轨道能级</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8595">
                                            <p:txEl>
                                              <p:pRg st="0" end="0"/>
                                            </p:txEl>
                                          </p:spTgt>
                                        </p:tgtEl>
                                        <p:attrNameLst>
                                          <p:attrName>style.visibility</p:attrName>
                                        </p:attrNameLst>
                                      </p:cBhvr>
                                      <p:to>
                                        <p:strVal val="visible"/>
                                      </p:to>
                                    </p:set>
                                    <p:animEffect transition="in" filter="blinds(horizontal)">
                                      <p:cBhvr>
                                        <p:cTn id="7" dur="500"/>
                                        <p:tgtEl>
                                          <p:spTgt spid="878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8595">
                                            <p:txEl>
                                              <p:pRg st="1" end="1"/>
                                            </p:txEl>
                                          </p:spTgt>
                                        </p:tgtEl>
                                        <p:attrNameLst>
                                          <p:attrName>style.visibility</p:attrName>
                                        </p:attrNameLst>
                                      </p:cBhvr>
                                      <p:to>
                                        <p:strVal val="visible"/>
                                      </p:to>
                                    </p:set>
                                    <p:animEffect transition="in" filter="blinds(horizontal)">
                                      <p:cBhvr>
                                        <p:cTn id="12" dur="500"/>
                                        <p:tgtEl>
                                          <p:spTgt spid="8785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8595">
                                            <p:txEl>
                                              <p:pRg st="2" end="2"/>
                                            </p:txEl>
                                          </p:spTgt>
                                        </p:tgtEl>
                                        <p:attrNameLst>
                                          <p:attrName>style.visibility</p:attrName>
                                        </p:attrNameLst>
                                      </p:cBhvr>
                                      <p:to>
                                        <p:strVal val="visible"/>
                                      </p:to>
                                    </p:set>
                                    <p:animEffect transition="in" filter="blinds(horizontal)">
                                      <p:cBhvr>
                                        <p:cTn id="17" dur="500"/>
                                        <p:tgtEl>
                                          <p:spTgt spid="8785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78595">
                                            <p:txEl>
                                              <p:pRg st="3" end="3"/>
                                            </p:txEl>
                                          </p:spTgt>
                                        </p:tgtEl>
                                        <p:attrNameLst>
                                          <p:attrName>style.visibility</p:attrName>
                                        </p:attrNameLst>
                                      </p:cBhvr>
                                      <p:to>
                                        <p:strVal val="visible"/>
                                      </p:to>
                                    </p:set>
                                    <p:animEffect transition="in" filter="blinds(horizontal)">
                                      <p:cBhvr>
                                        <p:cTn id="22" dur="500"/>
                                        <p:tgtEl>
                                          <p:spTgt spid="878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595"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51520" y="333028"/>
            <a:ext cx="6768752" cy="647700"/>
          </a:xfrm>
        </p:spPr>
        <p:txBody>
          <a:bodyPr/>
          <a:lstStyle/>
          <a:p>
            <a:pPr eaLnBrk="1" hangingPunct="1"/>
            <a:r>
              <a:rPr lang="en-US" altLang="zh-CN" dirty="0">
                <a:latin typeface="Arial" panose="020B0604020202020204" pitchFamily="34" charset="0"/>
                <a:cs typeface="Arial" panose="020B0604020202020204" pitchFamily="34" charset="0"/>
              </a:rPr>
              <a:t>2.2.2  </a:t>
            </a:r>
            <a:r>
              <a:rPr lang="zh-CN" altLang="en-US" dirty="0">
                <a:latin typeface="黑体" pitchFamily="49" charset="-122"/>
                <a:cs typeface="Times New Roman" pitchFamily="18" charset="0"/>
              </a:rPr>
              <a:t>多电子原子核外电子运动状态</a:t>
            </a:r>
            <a:endParaRPr lang="zh-CN" altLang="en-US" i="1" dirty="0">
              <a:latin typeface="黑体" pitchFamily="49" charset="-122"/>
              <a:cs typeface="Times New Roman" pitchFamily="18" charset="0"/>
            </a:endParaRPr>
          </a:p>
        </p:txBody>
      </p:sp>
      <p:sp>
        <p:nvSpPr>
          <p:cNvPr id="26634" name="Rectangle 3"/>
          <p:cNvSpPr>
            <a:spLocks noGrp="1" noChangeArrowheads="1"/>
          </p:cNvSpPr>
          <p:nvPr>
            <p:ph idx="1"/>
          </p:nvPr>
        </p:nvSpPr>
        <p:spPr>
          <a:xfrm>
            <a:off x="5003800" y="2060575"/>
            <a:ext cx="3962400" cy="4516438"/>
          </a:xfrm>
        </p:spPr>
        <p:txBody>
          <a:bodyPr/>
          <a:lstStyle/>
          <a:p>
            <a:pPr eaLnBrk="1" hangingPunct="1">
              <a:buFontTx/>
              <a:buNone/>
              <a:defRPr/>
            </a:pPr>
            <a:r>
              <a:rPr lang="zh-CN" altLang="en-US" sz="2400" dirty="0">
                <a:effectLst/>
                <a:latin typeface="Times New Roman" panose="02020603050405020304" pitchFamily="18" charset="0"/>
                <a:ea typeface="黑体" pitchFamily="2" charset="-122"/>
                <a:cs typeface="Times New Roman" panose="02020603050405020304" pitchFamily="18" charset="0"/>
              </a:rPr>
              <a:t>例：</a:t>
            </a:r>
            <a:r>
              <a:rPr lang="en-US" altLang="zh-CN" sz="2400" dirty="0">
                <a:effectLst/>
                <a:latin typeface="Times New Roman" panose="02020603050405020304" pitchFamily="18" charset="0"/>
                <a:ea typeface="黑体" pitchFamily="2" charset="-122"/>
                <a:cs typeface="Times New Roman" panose="02020603050405020304" pitchFamily="18" charset="0"/>
              </a:rPr>
              <a:t>K</a:t>
            </a:r>
            <a:r>
              <a:rPr lang="zh-CN" altLang="en-US" sz="2400" dirty="0">
                <a:effectLst/>
                <a:latin typeface="Times New Roman" panose="02020603050405020304" pitchFamily="18" charset="0"/>
                <a:ea typeface="黑体" pitchFamily="2" charset="-122"/>
                <a:cs typeface="Times New Roman" panose="02020603050405020304" pitchFamily="18" charset="0"/>
              </a:rPr>
              <a:t>的原子序数为19，</a:t>
            </a:r>
          </a:p>
          <a:p>
            <a:pPr eaLnBrk="1" hangingPunct="1">
              <a:buFontTx/>
              <a:buNone/>
              <a:defRPr/>
            </a:pPr>
            <a:endParaRPr lang="en-US" altLang="zh-CN" sz="2400" dirty="0">
              <a:effectLst/>
              <a:latin typeface="Times New Roman" panose="02020603050405020304" pitchFamily="18" charset="0"/>
              <a:ea typeface="黑体" pitchFamily="2" charset="-122"/>
              <a:cs typeface="Times New Roman" panose="02020603050405020304" pitchFamily="18" charset="0"/>
            </a:endParaRPr>
          </a:p>
          <a:p>
            <a:pPr eaLnBrk="1" hangingPunct="1">
              <a:buFontTx/>
              <a:buNone/>
              <a:defRPr/>
            </a:pPr>
            <a:endParaRPr lang="en-US" altLang="zh-CN" sz="2400" dirty="0">
              <a:effectLst/>
              <a:latin typeface="Times New Roman" panose="02020603050405020304" pitchFamily="18" charset="0"/>
              <a:ea typeface="黑体" pitchFamily="2" charset="-122"/>
              <a:cs typeface="Times New Roman" panose="02020603050405020304" pitchFamily="18" charset="0"/>
            </a:endParaRPr>
          </a:p>
          <a:p>
            <a:pPr marL="0" indent="0" eaLnBrk="1" hangingPunct="1">
              <a:buFontTx/>
              <a:buNone/>
              <a:defRPr/>
            </a:pPr>
            <a:r>
              <a:rPr lang="zh-CN" altLang="en-US" sz="2400" dirty="0">
                <a:effectLst/>
                <a:latin typeface="Times New Roman" panose="02020603050405020304" pitchFamily="18" charset="0"/>
                <a:ea typeface="黑体" pitchFamily="2" charset="-122"/>
                <a:cs typeface="Times New Roman" panose="02020603050405020304" pitchFamily="18" charset="0"/>
              </a:rPr>
              <a:t>不符合能量最低原理，正确的应该是：</a:t>
            </a:r>
          </a:p>
          <a:p>
            <a:pPr eaLnBrk="1" hangingPunct="1">
              <a:buFontTx/>
              <a:buNone/>
              <a:defRPr/>
            </a:pPr>
            <a:endParaRPr lang="zh-CN" altLang="en-US" dirty="0">
              <a:effectLst/>
              <a:latin typeface="Times New Roman" panose="02020603050405020304" pitchFamily="18" charset="0"/>
              <a:ea typeface="黑体" pitchFamily="2" charset="-122"/>
              <a:cs typeface="Times New Roman" panose="02020603050405020304" pitchFamily="18" charset="0"/>
            </a:endParaRPr>
          </a:p>
        </p:txBody>
      </p:sp>
      <p:graphicFrame>
        <p:nvGraphicFramePr>
          <p:cNvPr id="69636" name="Object 5"/>
          <p:cNvGraphicFramePr>
            <a:graphicFrameLocks noChangeAspect="1"/>
          </p:cNvGraphicFramePr>
          <p:nvPr>
            <p:extLst>
              <p:ext uri="{D42A27DB-BD31-4B8C-83A1-F6EECF244321}">
                <p14:modId xmlns:p14="http://schemas.microsoft.com/office/powerpoint/2010/main" val="651733299"/>
              </p:ext>
            </p:extLst>
          </p:nvPr>
        </p:nvGraphicFramePr>
        <p:xfrm>
          <a:off x="5148263" y="2708275"/>
          <a:ext cx="3863975" cy="608013"/>
        </p:xfrm>
        <a:graphic>
          <a:graphicData uri="http://schemas.openxmlformats.org/presentationml/2006/ole">
            <mc:AlternateContent xmlns:mc="http://schemas.openxmlformats.org/markup-compatibility/2006">
              <mc:Choice xmlns:v="urn:schemas-microsoft-com:vml" Requires="v">
                <p:oleObj spid="_x0000_s70053" name="Equation" r:id="rId4" imgW="1320800" imgH="228600" progId="Equation.DSMT4">
                  <p:embed/>
                </p:oleObj>
              </mc:Choice>
              <mc:Fallback>
                <p:oleObj name="Equation" r:id="rId4" imgW="1320800" imgH="2286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2708275"/>
                        <a:ext cx="38639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7" name="Object 6"/>
          <p:cNvGraphicFramePr>
            <a:graphicFrameLocks noChangeAspect="1"/>
          </p:cNvGraphicFramePr>
          <p:nvPr>
            <p:extLst>
              <p:ext uri="{D42A27DB-BD31-4B8C-83A1-F6EECF244321}">
                <p14:modId xmlns:p14="http://schemas.microsoft.com/office/powerpoint/2010/main" val="2477042140"/>
              </p:ext>
            </p:extLst>
          </p:nvPr>
        </p:nvGraphicFramePr>
        <p:xfrm>
          <a:off x="5148263" y="4365625"/>
          <a:ext cx="3662362" cy="639763"/>
        </p:xfrm>
        <a:graphic>
          <a:graphicData uri="http://schemas.openxmlformats.org/presentationml/2006/ole">
            <mc:AlternateContent xmlns:mc="http://schemas.openxmlformats.org/markup-compatibility/2006">
              <mc:Choice xmlns:v="urn:schemas-microsoft-com:vml" Requires="v">
                <p:oleObj spid="_x0000_s70054" name="Equation" r:id="rId6" imgW="1308100" imgH="228600" progId="Equation.DSMT4">
                  <p:embed/>
                </p:oleObj>
              </mc:Choice>
              <mc:Fallback>
                <p:oleObj name="Equation" r:id="rId6" imgW="1308100" imgH="2286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263" y="4365625"/>
                        <a:ext cx="366236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9638" name="Picture 8" descr="a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2205038"/>
            <a:ext cx="4611687"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23850" y="981075"/>
            <a:ext cx="8424863" cy="1200150"/>
          </a:xfrm>
          <a:prstGeom prst="rect">
            <a:avLst/>
          </a:prstGeom>
        </p:spPr>
        <p:txBody>
          <a:bodyPr>
            <a:spAutoFit/>
          </a:bodyPr>
          <a:lstStyle/>
          <a:p>
            <a:pPr>
              <a:defRPr/>
            </a:pPr>
            <a:r>
              <a:rPr lang="zh-CN" altLang="en-US" sz="2400" b="1" dirty="0">
                <a:latin typeface="仿宋" pitchFamily="49" charset="-122"/>
                <a:ea typeface="仿宋" pitchFamily="49" charset="-122"/>
              </a:rPr>
              <a:t>在多电子原子中，由于电子之间发生相互作用，导致主量子数相同的个轨道产生分裂，电子在轨道上的能量分布非常复杂，原子轨道能级交错。</a:t>
            </a:r>
          </a:p>
        </p:txBody>
      </p:sp>
      <p:sp>
        <p:nvSpPr>
          <p:cNvPr id="8" name="TextBox 7"/>
          <p:cNvSpPr txBox="1"/>
          <p:nvPr/>
        </p:nvSpPr>
        <p:spPr bwMode="auto">
          <a:xfrm>
            <a:off x="827088" y="6396038"/>
            <a:ext cx="3744912" cy="461962"/>
          </a:xfrm>
          <a:prstGeom prst="rect">
            <a:avLst/>
          </a:prstGeom>
          <a:noFill/>
          <a:ln w="9525">
            <a:noFill/>
            <a:miter lim="800000"/>
            <a:headEnd/>
            <a:tailEnd/>
          </a:ln>
        </p:spPr>
        <p:txBody>
          <a:bodyPr>
            <a:spAutoFit/>
          </a:bodyPr>
          <a:lstStyle/>
          <a:p>
            <a:pPr eaLnBrk="0" hangingPunct="0">
              <a:defRPr/>
            </a:pPr>
            <a:r>
              <a:rPr lang="zh-CN" altLang="en-US" sz="2400" b="1" dirty="0">
                <a:latin typeface="仿宋" pitchFamily="49" charset="-122"/>
                <a:ea typeface="仿宋" pitchFamily="49" charset="-122"/>
              </a:rPr>
              <a:t>原子轨道的</a:t>
            </a:r>
            <a:r>
              <a:rPr lang="zh-CN" altLang="en-US" sz="2400" b="1" dirty="0">
                <a:solidFill>
                  <a:srgbClr val="FF0000"/>
                </a:solidFill>
                <a:latin typeface="+mj-ea"/>
                <a:ea typeface="+mj-ea"/>
              </a:rPr>
              <a:t>近似</a:t>
            </a:r>
            <a:r>
              <a:rPr lang="zh-CN" altLang="en-US" sz="2400" b="1" dirty="0">
                <a:latin typeface="仿宋" pitchFamily="49" charset="-122"/>
                <a:ea typeface="仿宋" pitchFamily="49" charset="-122"/>
              </a:rPr>
              <a:t>能级图</a:t>
            </a:r>
          </a:p>
        </p:txBody>
      </p:sp>
      <p:sp>
        <p:nvSpPr>
          <p:cNvPr id="9" name="圆角矩形 8"/>
          <p:cNvSpPr/>
          <p:nvPr/>
        </p:nvSpPr>
        <p:spPr bwMode="auto">
          <a:xfrm>
            <a:off x="5219700" y="5300663"/>
            <a:ext cx="3673475" cy="108108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a:lstStyle/>
          <a:p>
            <a:pPr eaLnBrk="0" hangingPunct="0">
              <a:defRPr/>
            </a:pPr>
            <a:r>
              <a:rPr lang="zh-CN" altLang="en-US" sz="2000" b="1" dirty="0">
                <a:solidFill>
                  <a:schemeClr val="bg1"/>
                </a:solidFill>
                <a:latin typeface="Times New Roman" pitchFamily="18" charset="0"/>
              </a:rPr>
              <a:t>真正的原子结构要以实验结果为准，周期表中有例外（如同一族元素电子排布却不同）。</a:t>
            </a:r>
          </a:p>
        </p:txBody>
      </p:sp>
      <p:sp>
        <p:nvSpPr>
          <p:cNvPr id="14" name="环形箭头 13"/>
          <p:cNvSpPr/>
          <p:nvPr/>
        </p:nvSpPr>
        <p:spPr bwMode="auto">
          <a:xfrm rot="12490221" flipH="1">
            <a:off x="3852863" y="5210175"/>
            <a:ext cx="1381125" cy="962025"/>
          </a:xfrm>
          <a:prstGeom prst="circularArrow">
            <a:avLst/>
          </a:prstGeom>
          <a:solidFill>
            <a:schemeClr val="accent1"/>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a:latin typeface="Times New Roman" pitchFamily="18" charset="0"/>
            </a:endParaRPr>
          </a:p>
        </p:txBody>
      </p:sp>
    </p:spTree>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4" name="Rectangle 3"/>
          <p:cNvSpPr>
            <a:spLocks noGrp="1" noChangeArrowheads="1"/>
          </p:cNvSpPr>
          <p:nvPr>
            <p:ph idx="1"/>
          </p:nvPr>
        </p:nvSpPr>
        <p:spPr>
          <a:xfrm>
            <a:off x="179388" y="981075"/>
            <a:ext cx="8640762" cy="2808288"/>
          </a:xfrm>
        </p:spPr>
        <p:txBody>
          <a:bodyPr/>
          <a:lstStyle/>
          <a:p>
            <a:pPr indent="342900" eaLnBrk="1" hangingPunct="1">
              <a:buFontTx/>
              <a:buNone/>
              <a:defRPr/>
            </a:pP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洪德规则应用实例:</a:t>
            </a:r>
          </a:p>
          <a:p>
            <a:pPr indent="342900" eaLnBrk="1" hangingPunct="1">
              <a:buFontTx/>
              <a:buNone/>
              <a:defRPr/>
            </a:pPr>
            <a:r>
              <a:rPr lang="zh-CN" altLang="en-US" dirty="0">
                <a:effectLst/>
                <a:latin typeface="Times New Roman" panose="02020603050405020304" pitchFamily="18" charset="0"/>
                <a:ea typeface="仿宋" pitchFamily="49" charset="-122"/>
                <a:cs typeface="Times New Roman" panose="02020603050405020304" pitchFamily="18" charset="0"/>
              </a:rPr>
              <a:t>将原子序数为6的</a:t>
            </a:r>
            <a:r>
              <a:rPr lang="en-US" altLang="zh-CN" dirty="0">
                <a:effectLst/>
                <a:latin typeface="Times New Roman" panose="02020603050405020304" pitchFamily="18" charset="0"/>
                <a:ea typeface="仿宋" pitchFamily="49" charset="-122"/>
                <a:cs typeface="Times New Roman" panose="02020603050405020304" pitchFamily="18" charset="0"/>
              </a:rPr>
              <a:t>C</a:t>
            </a:r>
            <a:r>
              <a:rPr lang="zh-CN" altLang="en-US" dirty="0">
                <a:effectLst/>
                <a:latin typeface="Times New Roman" panose="02020603050405020304" pitchFamily="18" charset="0"/>
                <a:ea typeface="仿宋" pitchFamily="49" charset="-122"/>
                <a:cs typeface="Times New Roman" panose="02020603050405020304" pitchFamily="18" charset="0"/>
              </a:rPr>
              <a:t>的2</a:t>
            </a:r>
            <a:r>
              <a:rPr lang="en-US" altLang="zh-CN" dirty="0">
                <a:effectLst/>
                <a:latin typeface="Times New Roman" panose="02020603050405020304" pitchFamily="18" charset="0"/>
                <a:ea typeface="仿宋" pitchFamily="49" charset="-122"/>
                <a:cs typeface="Times New Roman" panose="02020603050405020304" pitchFamily="18" charset="0"/>
              </a:rPr>
              <a:t>p</a:t>
            </a:r>
            <a:r>
              <a:rPr lang="zh-CN" altLang="en-US" dirty="0">
                <a:effectLst/>
                <a:latin typeface="Times New Roman" panose="02020603050405020304" pitchFamily="18" charset="0"/>
                <a:ea typeface="仿宋" pitchFamily="49" charset="-122"/>
                <a:cs typeface="Times New Roman" panose="02020603050405020304" pitchFamily="18" charset="0"/>
              </a:rPr>
              <a:t>的电子排布写作：</a:t>
            </a:r>
          </a:p>
          <a:p>
            <a:pPr indent="342900" eaLnBrk="1" hangingPunct="1">
              <a:buFontTx/>
              <a:buNone/>
              <a:defRPr/>
            </a:pPr>
            <a:endParaRPr lang="zh-CN" altLang="en-US" dirty="0">
              <a:effectLst/>
              <a:latin typeface="Times New Roman" panose="02020603050405020304" pitchFamily="18" charset="0"/>
              <a:ea typeface="仿宋" pitchFamily="49" charset="-122"/>
              <a:cs typeface="Times New Roman" panose="02020603050405020304" pitchFamily="18" charset="0"/>
            </a:endParaRPr>
          </a:p>
          <a:p>
            <a:pPr indent="342900" eaLnBrk="1" hangingPunct="1">
              <a:buFontTx/>
              <a:buNone/>
              <a:defRPr/>
            </a:pPr>
            <a:r>
              <a:rPr lang="zh-CN" altLang="en-US" dirty="0">
                <a:effectLst/>
                <a:latin typeface="Times New Roman" panose="02020603050405020304" pitchFamily="18" charset="0"/>
                <a:ea typeface="仿宋" pitchFamily="49" charset="-122"/>
                <a:cs typeface="Times New Roman" panose="02020603050405020304" pitchFamily="18" charset="0"/>
              </a:rPr>
              <a:t>则不符合洪德规则,正确的方式是占用两个不同的</a:t>
            </a:r>
            <a:r>
              <a:rPr lang="en-US" altLang="zh-CN" dirty="0">
                <a:effectLst/>
                <a:latin typeface="Times New Roman" panose="02020603050405020304" pitchFamily="18" charset="0"/>
                <a:ea typeface="仿宋" pitchFamily="49" charset="-122"/>
                <a:cs typeface="Times New Roman" panose="02020603050405020304" pitchFamily="18" charset="0"/>
              </a:rPr>
              <a:t>p</a:t>
            </a:r>
            <a:r>
              <a:rPr lang="zh-CN" altLang="en-US" dirty="0">
                <a:effectLst/>
                <a:latin typeface="Times New Roman" panose="02020603050405020304" pitchFamily="18" charset="0"/>
                <a:ea typeface="仿宋" pitchFamily="49" charset="-122"/>
                <a:cs typeface="Times New Roman" panose="02020603050405020304" pitchFamily="18" charset="0"/>
              </a:rPr>
              <a:t>轨道，</a:t>
            </a:r>
          </a:p>
        </p:txBody>
      </p:sp>
      <p:sp>
        <p:nvSpPr>
          <p:cNvPr id="70660" name="Rectangle 4"/>
          <p:cNvSpPr>
            <a:spLocks noChangeArrowheads="1"/>
          </p:cNvSpPr>
          <p:nvPr/>
        </p:nvSpPr>
        <p:spPr bwMode="auto">
          <a:xfrm>
            <a:off x="4167188"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aphicFrame>
        <p:nvGraphicFramePr>
          <p:cNvPr id="884741" name="Object 5"/>
          <p:cNvGraphicFramePr>
            <a:graphicFrameLocks noChangeAspect="1"/>
          </p:cNvGraphicFramePr>
          <p:nvPr>
            <p:extLst>
              <p:ext uri="{D42A27DB-BD31-4B8C-83A1-F6EECF244321}">
                <p14:modId xmlns:p14="http://schemas.microsoft.com/office/powerpoint/2010/main" val="821448902"/>
              </p:ext>
            </p:extLst>
          </p:nvPr>
        </p:nvGraphicFramePr>
        <p:xfrm>
          <a:off x="2700338" y="1916113"/>
          <a:ext cx="2286000" cy="747712"/>
        </p:xfrm>
        <a:graphic>
          <a:graphicData uri="http://schemas.openxmlformats.org/presentationml/2006/ole">
            <mc:AlternateContent xmlns:mc="http://schemas.openxmlformats.org/markup-compatibility/2006">
              <mc:Choice xmlns:v="urn:schemas-microsoft-com:vml" Requires="v">
                <p:oleObj spid="_x0000_s71073" name="Document" r:id="rId4" imgW="828675" imgH="323850" progId="">
                  <p:embed/>
                </p:oleObj>
              </mc:Choice>
              <mc:Fallback>
                <p:oleObj name="Document" r:id="rId4" imgW="828675" imgH="323850"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916113"/>
                        <a:ext cx="228600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066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2997200"/>
            <a:ext cx="2335213"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0663" name="Object 3"/>
          <p:cNvGraphicFramePr>
            <a:graphicFrameLocks noChangeAspect="1"/>
          </p:cNvGraphicFramePr>
          <p:nvPr>
            <p:extLst>
              <p:ext uri="{D42A27DB-BD31-4B8C-83A1-F6EECF244321}">
                <p14:modId xmlns:p14="http://schemas.microsoft.com/office/powerpoint/2010/main" val="1919293617"/>
              </p:ext>
            </p:extLst>
          </p:nvPr>
        </p:nvGraphicFramePr>
        <p:xfrm>
          <a:off x="5219700" y="3789363"/>
          <a:ext cx="3378200" cy="2816225"/>
        </p:xfrm>
        <a:graphic>
          <a:graphicData uri="http://schemas.openxmlformats.org/presentationml/2006/ole">
            <mc:AlternateContent xmlns:mc="http://schemas.openxmlformats.org/markup-compatibility/2006">
              <mc:Choice xmlns:v="urn:schemas-microsoft-com:vml" Requires="v">
                <p:oleObj spid="_x0000_s71074" name="BMP 图像" r:id="rId7" imgW="4048690" imgH="3153215" progId="Paint.Picture">
                  <p:embed/>
                </p:oleObj>
              </mc:Choice>
              <mc:Fallback>
                <p:oleObj name="BMP 图像" r:id="rId7" imgW="4048690" imgH="3153215" progId="Paint.Picture">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l="6580"/>
                      <a:stretch>
                        <a:fillRect/>
                      </a:stretch>
                    </p:blipFill>
                    <p:spPr bwMode="auto">
                      <a:xfrm>
                        <a:off x="5219700" y="3789363"/>
                        <a:ext cx="3378200"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2"/>
          <p:cNvSpPr txBox="1">
            <a:spLocks noChangeArrowheads="1"/>
          </p:cNvSpPr>
          <p:nvPr/>
        </p:nvSpPr>
        <p:spPr bwMode="auto">
          <a:xfrm>
            <a:off x="755650" y="4581525"/>
            <a:ext cx="4392613" cy="685800"/>
          </a:xfrm>
          <a:prstGeom prst="rect">
            <a:avLst/>
          </a:prstGeom>
          <a:noFill/>
          <a:ln w="9525">
            <a:noFill/>
            <a:miter lim="800000"/>
            <a:headEnd/>
            <a:tailEnd/>
          </a:ln>
          <a:effectLst/>
        </p:spPr>
        <p:txBody>
          <a:bodyPr/>
          <a:lstStyle/>
          <a:p>
            <a:pPr marL="342900" indent="-342900">
              <a:spcBef>
                <a:spcPct val="20000"/>
              </a:spcBef>
              <a:buClr>
                <a:schemeClr val="accent2"/>
              </a:buClr>
              <a:buSzPct val="80000"/>
              <a:defRPr/>
            </a:pPr>
            <a:r>
              <a:rPr lang="zh-CN" altLang="en-US" sz="2800" b="1" kern="0" dirty="0">
                <a:solidFill>
                  <a:srgbClr val="000000"/>
                </a:solidFill>
                <a:latin typeface="Times New Roman" panose="02020603050405020304" pitchFamily="18" charset="0"/>
                <a:ea typeface="仿宋" pitchFamily="49" charset="-122"/>
                <a:cs typeface="Times New Roman" panose="02020603050405020304" pitchFamily="18" charset="0"/>
              </a:rPr>
              <a:t>同样的，</a:t>
            </a:r>
            <a:r>
              <a:rPr lang="en-US" altLang="zh-CN" sz="2800" b="1" kern="0" dirty="0">
                <a:solidFill>
                  <a:srgbClr val="000000"/>
                </a:solidFill>
                <a:latin typeface="Times New Roman" panose="02020603050405020304" pitchFamily="18" charset="0"/>
                <a:ea typeface="仿宋" pitchFamily="49" charset="-122"/>
                <a:cs typeface="Times New Roman" panose="02020603050405020304" pitchFamily="18" charset="0"/>
              </a:rPr>
              <a:t>N</a:t>
            </a:r>
            <a:r>
              <a:rPr lang="zh-CN" altLang="en-US" sz="2800" b="1" kern="0" dirty="0">
                <a:solidFill>
                  <a:srgbClr val="000000"/>
                </a:solidFill>
                <a:latin typeface="Times New Roman" panose="02020603050405020304" pitchFamily="18" charset="0"/>
                <a:ea typeface="仿宋" pitchFamily="49" charset="-122"/>
                <a:cs typeface="Times New Roman" panose="02020603050405020304" pitchFamily="18" charset="0"/>
              </a:rPr>
              <a:t>原子的电子排布：</a:t>
            </a:r>
          </a:p>
        </p:txBody>
      </p:sp>
      <p:sp>
        <p:nvSpPr>
          <p:cNvPr id="10" name="Rectangle 2">
            <a:extLst>
              <a:ext uri="{FF2B5EF4-FFF2-40B4-BE49-F238E27FC236}">
                <a16:creationId xmlns:a16="http://schemas.microsoft.com/office/drawing/2014/main" id="{3D0E16AE-B125-4283-9C25-1454A6260FA3}"/>
              </a:ext>
            </a:extLst>
          </p:cNvPr>
          <p:cNvSpPr>
            <a:spLocks noGrp="1" noChangeArrowheads="1"/>
          </p:cNvSpPr>
          <p:nvPr>
            <p:ph type="title"/>
          </p:nvPr>
        </p:nvSpPr>
        <p:spPr>
          <a:xfrm>
            <a:off x="251520" y="333028"/>
            <a:ext cx="6768752" cy="647700"/>
          </a:xfrm>
        </p:spPr>
        <p:txBody>
          <a:bodyPr/>
          <a:lstStyle/>
          <a:p>
            <a:pPr eaLnBrk="1" hangingPunct="1"/>
            <a:r>
              <a:rPr lang="en-US" altLang="zh-CN" dirty="0">
                <a:latin typeface="Arial" panose="020B0604020202020204" pitchFamily="34" charset="0"/>
                <a:cs typeface="Arial" panose="020B0604020202020204" pitchFamily="34" charset="0"/>
              </a:rPr>
              <a:t>2.2.2  </a:t>
            </a:r>
            <a:r>
              <a:rPr lang="zh-CN" altLang="en-US" dirty="0">
                <a:latin typeface="黑体" pitchFamily="49" charset="-122"/>
                <a:cs typeface="Times New Roman" pitchFamily="18" charset="0"/>
              </a:rPr>
              <a:t>多电子原子核外电子运动状态</a:t>
            </a:r>
            <a:endParaRPr lang="zh-CN" altLang="en-US" i="1" dirty="0">
              <a:latin typeface="黑体" pitchFamily="49" charset="-122"/>
              <a:cs typeface="Times New Roman" pitchFamily="18" charset="0"/>
            </a:endParaRPr>
          </a:p>
        </p:txBody>
      </p:sp>
    </p:spTree>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8835" name="Rectangle 3"/>
          <p:cNvSpPr>
            <a:spLocks noGrp="1" noChangeArrowheads="1"/>
          </p:cNvSpPr>
          <p:nvPr>
            <p:ph idx="1"/>
          </p:nvPr>
        </p:nvSpPr>
        <p:spPr>
          <a:xfrm>
            <a:off x="395536" y="1052736"/>
            <a:ext cx="8640960" cy="2808288"/>
          </a:xfrm>
        </p:spPr>
        <p:txBody>
          <a:bodyPr/>
          <a:lstStyle/>
          <a:p>
            <a:pPr algn="just" eaLnBrk="1" hangingPunct="1">
              <a:lnSpc>
                <a:spcPct val="90000"/>
              </a:lnSpc>
              <a:buFontTx/>
              <a:buNone/>
              <a:defRPr/>
            </a:pP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洪德规则的特例：</a:t>
            </a:r>
            <a:endPar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endParaRPr>
          </a:p>
          <a:p>
            <a:pPr marL="0" indent="0" eaLnBrk="1" fontAlgn="t" hangingPunct="1">
              <a:lnSpc>
                <a:spcPct val="90000"/>
              </a:lnSpc>
              <a:buFontTx/>
              <a:buNone/>
              <a:defRPr/>
            </a:pPr>
            <a:r>
              <a:rPr lang="zh-CN" altLang="en-US" dirty="0">
                <a:solidFill>
                  <a:srgbClr val="000000"/>
                </a:solidFill>
                <a:effectLst/>
                <a:latin typeface="Times New Roman" panose="02020603050405020304" pitchFamily="18" charset="0"/>
                <a:ea typeface="仿宋" pitchFamily="49" charset="-122"/>
                <a:cs typeface="Times New Roman" panose="02020603050405020304" pitchFamily="18" charset="0"/>
              </a:rPr>
              <a:t>等价轨道全充满、半充满或全空的状态是比较稳定的，如：</a:t>
            </a:r>
          </a:p>
          <a:p>
            <a:pPr algn="just" eaLnBrk="1" hangingPunct="1">
              <a:lnSpc>
                <a:spcPct val="90000"/>
              </a:lnSpc>
              <a:buFontTx/>
              <a:buNone/>
              <a:defRPr/>
            </a:pPr>
            <a:r>
              <a:rPr lang="zh-CN" altLang="en-US" dirty="0">
                <a:solidFill>
                  <a:srgbClr val="000000"/>
                </a:solidFill>
                <a:effectLst/>
                <a:latin typeface="Times New Roman" panose="02020603050405020304" pitchFamily="18" charset="0"/>
                <a:ea typeface="仿宋" pitchFamily="49" charset="-122"/>
                <a:cs typeface="Times New Roman" panose="02020603050405020304" pitchFamily="18" charset="0"/>
              </a:rPr>
              <a:t>  全充满：</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s</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2</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 p</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6</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 d</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10</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 f</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14</a:t>
            </a:r>
            <a:endPar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endParaRPr>
          </a:p>
          <a:p>
            <a:pPr algn="just" eaLnBrk="1" hangingPunct="1">
              <a:lnSpc>
                <a:spcPct val="90000"/>
              </a:lnSpc>
              <a:buFontTx/>
              <a:buNone/>
              <a:defRPr/>
            </a:pP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  </a:t>
            </a:r>
            <a:r>
              <a:rPr lang="zh-CN" altLang="en-US" dirty="0">
                <a:solidFill>
                  <a:srgbClr val="000000"/>
                </a:solidFill>
                <a:effectLst/>
                <a:latin typeface="Times New Roman" panose="02020603050405020304" pitchFamily="18" charset="0"/>
                <a:ea typeface="仿宋" pitchFamily="49" charset="-122"/>
                <a:cs typeface="Times New Roman" panose="02020603050405020304" pitchFamily="18" charset="0"/>
              </a:rPr>
              <a:t>半充满：</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s</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1</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 p</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3</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 d</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5</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 f</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7</a:t>
            </a:r>
          </a:p>
          <a:p>
            <a:pPr algn="just" eaLnBrk="1" hangingPunct="1">
              <a:lnSpc>
                <a:spcPct val="90000"/>
              </a:lnSpc>
              <a:buFontTx/>
              <a:buNone/>
              <a:defRPr/>
            </a:pP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  </a:t>
            </a:r>
            <a:r>
              <a:rPr lang="zh-CN" altLang="en-US" dirty="0">
                <a:solidFill>
                  <a:srgbClr val="000000"/>
                </a:solidFill>
                <a:effectLst/>
                <a:latin typeface="Times New Roman" panose="02020603050405020304" pitchFamily="18" charset="0"/>
                <a:ea typeface="仿宋" pitchFamily="49" charset="-122"/>
                <a:cs typeface="Times New Roman" panose="02020603050405020304" pitchFamily="18" charset="0"/>
              </a:rPr>
              <a:t>全    空：</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s</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0</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 p</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0</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 d</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0</a:t>
            </a:r>
            <a:r>
              <a:rPr lang="en-US" altLang="zh-CN" dirty="0">
                <a:solidFill>
                  <a:srgbClr val="000000"/>
                </a:solidFill>
                <a:effectLst/>
                <a:latin typeface="Times New Roman" panose="02020603050405020304" pitchFamily="18" charset="0"/>
                <a:ea typeface="仿宋" pitchFamily="49" charset="-122"/>
                <a:cs typeface="Times New Roman" panose="02020603050405020304" pitchFamily="18" charset="0"/>
              </a:rPr>
              <a:t>, f</a:t>
            </a:r>
            <a:r>
              <a:rPr lang="en-US" altLang="zh-CN" baseline="30000" dirty="0">
                <a:solidFill>
                  <a:srgbClr val="000000"/>
                </a:solidFill>
                <a:effectLst/>
                <a:latin typeface="Times New Roman" panose="02020603050405020304" pitchFamily="18" charset="0"/>
                <a:ea typeface="仿宋" pitchFamily="49" charset="-122"/>
                <a:cs typeface="Times New Roman" panose="02020603050405020304" pitchFamily="18" charset="0"/>
              </a:rPr>
              <a:t>0</a:t>
            </a:r>
          </a:p>
        </p:txBody>
      </p:sp>
      <p:grpSp>
        <p:nvGrpSpPr>
          <p:cNvPr id="2" name="组合 1"/>
          <p:cNvGrpSpPr/>
          <p:nvPr/>
        </p:nvGrpSpPr>
        <p:grpSpPr>
          <a:xfrm>
            <a:off x="1619250" y="3933825"/>
            <a:ext cx="5995988" cy="1135063"/>
            <a:chOff x="1619250" y="3933825"/>
            <a:chExt cx="5995988" cy="1135063"/>
          </a:xfrm>
        </p:grpSpPr>
        <p:graphicFrame>
          <p:nvGraphicFramePr>
            <p:cNvPr id="71684" name="Object 2"/>
            <p:cNvGraphicFramePr>
              <a:graphicFrameLocks noChangeAspect="1"/>
            </p:cNvGraphicFramePr>
            <p:nvPr>
              <p:extLst>
                <p:ext uri="{D42A27DB-BD31-4B8C-83A1-F6EECF244321}">
                  <p14:modId xmlns:p14="http://schemas.microsoft.com/office/powerpoint/2010/main" val="324422480"/>
                </p:ext>
              </p:extLst>
            </p:nvPr>
          </p:nvGraphicFramePr>
          <p:xfrm>
            <a:off x="2771775" y="3933825"/>
            <a:ext cx="4473575" cy="554038"/>
          </p:xfrm>
          <a:graphic>
            <a:graphicData uri="http://schemas.openxmlformats.org/presentationml/2006/ole">
              <mc:AlternateContent xmlns:mc="http://schemas.openxmlformats.org/markup-compatibility/2006">
                <mc:Choice xmlns:v="urn:schemas-microsoft-com:vml" Requires="v">
                  <p:oleObj spid="_x0000_s171224" name="Equation" r:id="rId4" imgW="1841500" imgH="228600" progId="Equation.DSMT4">
                    <p:embed/>
                  </p:oleObj>
                </mc:Choice>
                <mc:Fallback>
                  <p:oleObj name="Equation" r:id="rId4" imgW="184150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3933825"/>
                          <a:ext cx="44735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85" name="Object 3"/>
            <p:cNvGraphicFramePr>
              <a:graphicFrameLocks noChangeAspect="1"/>
            </p:cNvGraphicFramePr>
            <p:nvPr>
              <p:extLst>
                <p:ext uri="{D42A27DB-BD31-4B8C-83A1-F6EECF244321}">
                  <p14:modId xmlns:p14="http://schemas.microsoft.com/office/powerpoint/2010/main" val="1165292966"/>
                </p:ext>
              </p:extLst>
            </p:nvPr>
          </p:nvGraphicFramePr>
          <p:xfrm>
            <a:off x="2771775" y="4514850"/>
            <a:ext cx="4843463" cy="554038"/>
          </p:xfrm>
          <a:graphic>
            <a:graphicData uri="http://schemas.openxmlformats.org/presentationml/2006/ole">
              <mc:AlternateContent xmlns:mc="http://schemas.openxmlformats.org/markup-compatibility/2006">
                <mc:Choice xmlns:v="urn:schemas-microsoft-com:vml" Requires="v">
                  <p:oleObj spid="_x0000_s171225" name="Equation" r:id="rId6" imgW="1993900" imgH="228600" progId="Equation.DSMT4">
                    <p:embed/>
                  </p:oleObj>
                </mc:Choice>
                <mc:Fallback>
                  <p:oleObj name="Equation" r:id="rId6" imgW="1993900" imgH="228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4514850"/>
                          <a:ext cx="48434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86" name="Object 4"/>
            <p:cNvGraphicFramePr>
              <a:graphicFrameLocks noChangeAspect="1"/>
            </p:cNvGraphicFramePr>
            <p:nvPr>
              <p:extLst>
                <p:ext uri="{D42A27DB-BD31-4B8C-83A1-F6EECF244321}">
                  <p14:modId xmlns:p14="http://schemas.microsoft.com/office/powerpoint/2010/main" val="3032368719"/>
                </p:ext>
              </p:extLst>
            </p:nvPr>
          </p:nvGraphicFramePr>
          <p:xfrm>
            <a:off x="1619250" y="4154488"/>
            <a:ext cx="1141413" cy="676275"/>
          </p:xfrm>
          <a:graphic>
            <a:graphicData uri="http://schemas.openxmlformats.org/presentationml/2006/ole">
              <mc:AlternateContent xmlns:mc="http://schemas.openxmlformats.org/markup-compatibility/2006">
                <mc:Choice xmlns:v="urn:schemas-microsoft-com:vml" Requires="v">
                  <p:oleObj spid="_x0000_s171226" name="Equation" r:id="rId8" imgW="342751" imgH="203112" progId="Equation.DSMT4">
                    <p:embed/>
                  </p:oleObj>
                </mc:Choice>
                <mc:Fallback>
                  <p:oleObj name="Equation" r:id="rId8" imgW="342751" imgH="203112"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4154488"/>
                          <a:ext cx="11414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组合 2"/>
          <p:cNvGrpSpPr/>
          <p:nvPr/>
        </p:nvGrpSpPr>
        <p:grpSpPr>
          <a:xfrm>
            <a:off x="1619250" y="5373688"/>
            <a:ext cx="5905500" cy="1130300"/>
            <a:chOff x="1619250" y="5373688"/>
            <a:chExt cx="5905500" cy="1130300"/>
          </a:xfrm>
        </p:grpSpPr>
        <p:graphicFrame>
          <p:nvGraphicFramePr>
            <p:cNvPr id="71687" name="Object 5"/>
            <p:cNvGraphicFramePr>
              <a:graphicFrameLocks noChangeAspect="1"/>
            </p:cNvGraphicFramePr>
            <p:nvPr>
              <p:extLst>
                <p:ext uri="{D42A27DB-BD31-4B8C-83A1-F6EECF244321}">
                  <p14:modId xmlns:p14="http://schemas.microsoft.com/office/powerpoint/2010/main" val="3024493646"/>
                </p:ext>
              </p:extLst>
            </p:nvPr>
          </p:nvGraphicFramePr>
          <p:xfrm>
            <a:off x="1619250" y="5661025"/>
            <a:ext cx="1057275" cy="676275"/>
          </p:xfrm>
          <a:graphic>
            <a:graphicData uri="http://schemas.openxmlformats.org/presentationml/2006/ole">
              <mc:AlternateContent xmlns:mc="http://schemas.openxmlformats.org/markup-compatibility/2006">
                <mc:Choice xmlns:v="urn:schemas-microsoft-com:vml" Requires="v">
                  <p:oleObj spid="_x0000_s171227" name="Equation" r:id="rId10" imgW="317225" imgH="203024" progId="Equation.DSMT4">
                    <p:embed/>
                  </p:oleObj>
                </mc:Choice>
                <mc:Fallback>
                  <p:oleObj name="Equation" r:id="rId10" imgW="317225" imgH="203024"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250" y="5661025"/>
                          <a:ext cx="10572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88" name="Object 6"/>
            <p:cNvGraphicFramePr>
              <a:graphicFrameLocks noChangeAspect="1"/>
            </p:cNvGraphicFramePr>
            <p:nvPr>
              <p:extLst>
                <p:ext uri="{D42A27DB-BD31-4B8C-83A1-F6EECF244321}">
                  <p14:modId xmlns:p14="http://schemas.microsoft.com/office/powerpoint/2010/main" val="4201802134"/>
                </p:ext>
              </p:extLst>
            </p:nvPr>
          </p:nvGraphicFramePr>
          <p:xfrm>
            <a:off x="2771775" y="5373688"/>
            <a:ext cx="4475163" cy="554037"/>
          </p:xfrm>
          <a:graphic>
            <a:graphicData uri="http://schemas.openxmlformats.org/presentationml/2006/ole">
              <mc:AlternateContent xmlns:mc="http://schemas.openxmlformats.org/markup-compatibility/2006">
                <mc:Choice xmlns:v="urn:schemas-microsoft-com:vml" Requires="v">
                  <p:oleObj spid="_x0000_s171228" name="Equation" r:id="rId12" imgW="1841500" imgH="228600" progId="Equation.DSMT4">
                    <p:embed/>
                  </p:oleObj>
                </mc:Choice>
                <mc:Fallback>
                  <p:oleObj name="Equation" r:id="rId12" imgW="1841500" imgH="22860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1775" y="5373688"/>
                          <a:ext cx="44751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89" name="Object 7"/>
            <p:cNvGraphicFramePr>
              <a:graphicFrameLocks noChangeAspect="1"/>
            </p:cNvGraphicFramePr>
            <p:nvPr>
              <p:extLst>
                <p:ext uri="{D42A27DB-BD31-4B8C-83A1-F6EECF244321}">
                  <p14:modId xmlns:p14="http://schemas.microsoft.com/office/powerpoint/2010/main" val="1774383690"/>
                </p:ext>
              </p:extLst>
            </p:nvPr>
          </p:nvGraphicFramePr>
          <p:xfrm>
            <a:off x="2771775" y="5949950"/>
            <a:ext cx="4752975" cy="554038"/>
          </p:xfrm>
          <a:graphic>
            <a:graphicData uri="http://schemas.openxmlformats.org/presentationml/2006/ole">
              <mc:AlternateContent xmlns:mc="http://schemas.openxmlformats.org/markup-compatibility/2006">
                <mc:Choice xmlns:v="urn:schemas-microsoft-com:vml" Requires="v">
                  <p:oleObj spid="_x0000_s171229" name="Equation" r:id="rId14" imgW="1955800" imgH="228600" progId="Equation.DSMT4">
                    <p:embed/>
                  </p:oleObj>
                </mc:Choice>
                <mc:Fallback>
                  <p:oleObj name="Equation" r:id="rId14" imgW="1955800" imgH="228600" progId="Equation.DSMT4">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1775" y="5949950"/>
                          <a:ext cx="47529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3" name="Rectangle 2">
            <a:extLst>
              <a:ext uri="{FF2B5EF4-FFF2-40B4-BE49-F238E27FC236}">
                <a16:creationId xmlns:a16="http://schemas.microsoft.com/office/drawing/2014/main" id="{FE3E4AEE-EE51-4D26-A443-F96CF76A8EF5}"/>
              </a:ext>
            </a:extLst>
          </p:cNvPr>
          <p:cNvSpPr>
            <a:spLocks noGrp="1" noChangeArrowheads="1"/>
          </p:cNvSpPr>
          <p:nvPr>
            <p:ph type="title"/>
          </p:nvPr>
        </p:nvSpPr>
        <p:spPr>
          <a:xfrm>
            <a:off x="251520" y="333028"/>
            <a:ext cx="6768752" cy="647700"/>
          </a:xfrm>
        </p:spPr>
        <p:txBody>
          <a:bodyPr/>
          <a:lstStyle/>
          <a:p>
            <a:pPr eaLnBrk="1" hangingPunct="1"/>
            <a:r>
              <a:rPr lang="en-US" altLang="zh-CN" dirty="0">
                <a:latin typeface="Arial" panose="020B0604020202020204" pitchFamily="34" charset="0"/>
                <a:cs typeface="Arial" panose="020B0604020202020204" pitchFamily="34" charset="0"/>
              </a:rPr>
              <a:t>2.2.2  </a:t>
            </a:r>
            <a:r>
              <a:rPr lang="zh-CN" altLang="en-US" dirty="0">
                <a:latin typeface="黑体" pitchFamily="49" charset="-122"/>
                <a:cs typeface="Times New Roman" pitchFamily="18" charset="0"/>
              </a:rPr>
              <a:t>多电子原子核外电子运动状态</a:t>
            </a:r>
            <a:endParaRPr lang="zh-CN" altLang="en-US" i="1" dirty="0">
              <a:latin typeface="黑体" pitchFamily="49" charset="-122"/>
              <a:cs typeface="Times New Roman"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8835">
                                            <p:txEl>
                                              <p:pRg st="0" end="0"/>
                                            </p:txEl>
                                          </p:spTgt>
                                        </p:tgtEl>
                                        <p:attrNameLst>
                                          <p:attrName>style.visibility</p:attrName>
                                        </p:attrNameLst>
                                      </p:cBhvr>
                                      <p:to>
                                        <p:strVal val="visible"/>
                                      </p:to>
                                    </p:set>
                                    <p:animEffect transition="in" filter="blinds(horizontal)">
                                      <p:cBhvr>
                                        <p:cTn id="7" dur="500"/>
                                        <p:tgtEl>
                                          <p:spTgt spid="8888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88835">
                                            <p:txEl>
                                              <p:pRg st="1" end="1"/>
                                            </p:txEl>
                                          </p:spTgt>
                                        </p:tgtEl>
                                        <p:attrNameLst>
                                          <p:attrName>style.visibility</p:attrName>
                                        </p:attrNameLst>
                                      </p:cBhvr>
                                      <p:to>
                                        <p:strVal val="visible"/>
                                      </p:to>
                                    </p:set>
                                    <p:animEffect transition="in" filter="blinds(horizontal)">
                                      <p:cBhvr>
                                        <p:cTn id="12" dur="500"/>
                                        <p:tgtEl>
                                          <p:spTgt spid="8888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88835">
                                            <p:txEl>
                                              <p:pRg st="2" end="2"/>
                                            </p:txEl>
                                          </p:spTgt>
                                        </p:tgtEl>
                                        <p:attrNameLst>
                                          <p:attrName>style.visibility</p:attrName>
                                        </p:attrNameLst>
                                      </p:cBhvr>
                                      <p:to>
                                        <p:strVal val="visible"/>
                                      </p:to>
                                    </p:set>
                                    <p:animEffect transition="in" filter="blinds(horizontal)">
                                      <p:cBhvr>
                                        <p:cTn id="17" dur="500"/>
                                        <p:tgtEl>
                                          <p:spTgt spid="8888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88835">
                                            <p:txEl>
                                              <p:pRg st="3" end="3"/>
                                            </p:txEl>
                                          </p:spTgt>
                                        </p:tgtEl>
                                        <p:attrNameLst>
                                          <p:attrName>style.visibility</p:attrName>
                                        </p:attrNameLst>
                                      </p:cBhvr>
                                      <p:to>
                                        <p:strVal val="visible"/>
                                      </p:to>
                                    </p:set>
                                    <p:animEffect transition="in" filter="blinds(horizontal)">
                                      <p:cBhvr>
                                        <p:cTn id="22" dur="500"/>
                                        <p:tgtEl>
                                          <p:spTgt spid="8888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88835">
                                            <p:txEl>
                                              <p:pRg st="4" end="4"/>
                                            </p:txEl>
                                          </p:spTgt>
                                        </p:tgtEl>
                                        <p:attrNameLst>
                                          <p:attrName>style.visibility</p:attrName>
                                        </p:attrNameLst>
                                      </p:cBhvr>
                                      <p:to>
                                        <p:strVal val="visible"/>
                                      </p:to>
                                    </p:set>
                                    <p:animEffect transition="in" filter="blinds(horizontal)">
                                      <p:cBhvr>
                                        <p:cTn id="27" dur="500"/>
                                        <p:tgtEl>
                                          <p:spTgt spid="8888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5"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9554" name="Text Box 2"/>
          <p:cNvSpPr txBox="1">
            <a:spLocks noChangeArrowheads="1"/>
          </p:cNvSpPr>
          <p:nvPr/>
        </p:nvSpPr>
        <p:spPr bwMode="auto">
          <a:xfrm>
            <a:off x="250825" y="893763"/>
            <a:ext cx="8534400" cy="5106013"/>
          </a:xfrm>
          <a:prstGeom prst="rect">
            <a:avLst/>
          </a:prstGeom>
          <a:noFill/>
          <a:ln w="9525">
            <a:noFill/>
            <a:miter lim="800000"/>
            <a:headEnd/>
            <a:tailEnd/>
          </a:ln>
          <a:effectLst/>
        </p:spPr>
        <p:txBody>
          <a:bodyPr>
            <a:spAutoFit/>
          </a:bodyPr>
          <a:lstStyle/>
          <a:p>
            <a:pPr indent="457200" algn="just" eaLnBrk="0" hangingPunct="0">
              <a:lnSpc>
                <a:spcPct val="130000"/>
              </a:lnSpc>
              <a:spcBef>
                <a:spcPts val="600"/>
              </a:spcBef>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能级交错排列</a:t>
            </a:r>
            <a:endPar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endParaRPr>
          </a:p>
          <a:p>
            <a:pPr indent="457200" algn="just" eaLnBrk="0" hangingPunct="0">
              <a:lnSpc>
                <a:spcPct val="130000"/>
              </a:lnSpc>
              <a:spcBef>
                <a:spcPts val="600"/>
              </a:spcBef>
              <a:defRPr/>
            </a:pPr>
            <a:r>
              <a:rPr lang="en-US" altLang="zh-CN" sz="2400" dirty="0">
                <a:latin typeface="Times New Roman" panose="02020603050405020304" pitchFamily="18" charset="0"/>
                <a:cs typeface="Times New Roman" panose="02020603050405020304" pitchFamily="18" charset="0"/>
              </a:rPr>
              <a:t>1s</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&lt;2s</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&lt;2p</a:t>
            </a:r>
            <a:r>
              <a:rPr lang="en-US" altLang="zh-CN" sz="2400" baseline="30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&lt; 3s</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&lt; 3p</a:t>
            </a:r>
            <a:r>
              <a:rPr lang="en-US" altLang="zh-CN" sz="2400" baseline="30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&lt; 4s</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&lt; 3d</a:t>
            </a:r>
            <a:r>
              <a:rPr lang="en-US" altLang="zh-CN" sz="2400" baseline="30000" dirty="0">
                <a:latin typeface="Times New Roman" panose="02020603050405020304" pitchFamily="18" charset="0"/>
                <a:cs typeface="Times New Roman" panose="02020603050405020304" pitchFamily="18" charset="0"/>
              </a:rPr>
              <a:t>10</a:t>
            </a:r>
            <a:r>
              <a:rPr lang="en-US" altLang="zh-CN" sz="2400" dirty="0">
                <a:latin typeface="Times New Roman" panose="02020603050405020304" pitchFamily="18" charset="0"/>
                <a:cs typeface="Times New Roman" panose="02020603050405020304" pitchFamily="18" charset="0"/>
              </a:rPr>
              <a:t>&lt; 4p</a:t>
            </a:r>
            <a:r>
              <a:rPr lang="en-US" altLang="zh-CN" sz="2400" baseline="30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&lt; 5s</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&lt; 4d</a:t>
            </a:r>
            <a:r>
              <a:rPr lang="en-US" altLang="zh-CN" sz="2400" baseline="30000" dirty="0">
                <a:latin typeface="Times New Roman" panose="02020603050405020304" pitchFamily="18" charset="0"/>
                <a:cs typeface="Times New Roman" panose="02020603050405020304" pitchFamily="18" charset="0"/>
              </a:rPr>
              <a:t>10</a:t>
            </a:r>
            <a:r>
              <a:rPr lang="en-US" altLang="zh-CN" sz="2400" dirty="0">
                <a:latin typeface="Times New Roman" panose="02020603050405020304" pitchFamily="18" charset="0"/>
                <a:cs typeface="Times New Roman" panose="02020603050405020304" pitchFamily="18" charset="0"/>
              </a:rPr>
              <a:t>&lt; 5p</a:t>
            </a:r>
            <a:r>
              <a:rPr lang="en-US" altLang="zh-CN" sz="2400" baseline="30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&lt; 6s</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&lt; 4f</a:t>
            </a:r>
            <a:r>
              <a:rPr lang="en-US" altLang="zh-CN" sz="2400" baseline="30000" dirty="0">
                <a:latin typeface="Times New Roman" panose="02020603050405020304" pitchFamily="18" charset="0"/>
                <a:cs typeface="Times New Roman" panose="02020603050405020304" pitchFamily="18" charset="0"/>
              </a:rPr>
              <a:t>14</a:t>
            </a:r>
            <a:r>
              <a:rPr lang="en-US" altLang="zh-CN" sz="2400" dirty="0">
                <a:latin typeface="Times New Roman" panose="02020603050405020304" pitchFamily="18" charset="0"/>
                <a:cs typeface="Times New Roman" panose="02020603050405020304" pitchFamily="18" charset="0"/>
              </a:rPr>
              <a:t>&lt; 5d</a:t>
            </a:r>
            <a:r>
              <a:rPr lang="en-US" altLang="zh-CN" sz="2400" baseline="30000" dirty="0">
                <a:latin typeface="Times New Roman" panose="02020603050405020304" pitchFamily="18" charset="0"/>
                <a:cs typeface="Times New Roman" panose="02020603050405020304" pitchFamily="18" charset="0"/>
              </a:rPr>
              <a:t>10</a:t>
            </a:r>
            <a:r>
              <a:rPr lang="en-US" altLang="zh-CN" sz="2400" dirty="0">
                <a:latin typeface="Times New Roman" panose="02020603050405020304" pitchFamily="18" charset="0"/>
                <a:cs typeface="Times New Roman" panose="02020603050405020304" pitchFamily="18" charset="0"/>
              </a:rPr>
              <a:t>&lt; 6p</a:t>
            </a:r>
            <a:r>
              <a:rPr lang="en-US" altLang="zh-CN" sz="2400" baseline="30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&lt; 7s</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&lt; 5f</a:t>
            </a:r>
            <a:r>
              <a:rPr lang="en-US" altLang="zh-CN" sz="2400" baseline="30000" dirty="0">
                <a:latin typeface="Times New Roman" panose="02020603050405020304" pitchFamily="18" charset="0"/>
                <a:cs typeface="Times New Roman" panose="02020603050405020304" pitchFamily="18" charset="0"/>
              </a:rPr>
              <a:t>14</a:t>
            </a:r>
            <a:r>
              <a:rPr lang="en-US" altLang="zh-CN" sz="2400" dirty="0">
                <a:latin typeface="Times New Roman" panose="02020603050405020304" pitchFamily="18" charset="0"/>
                <a:cs typeface="Times New Roman" panose="02020603050405020304" pitchFamily="18" charset="0"/>
              </a:rPr>
              <a:t>&lt; 6d</a:t>
            </a:r>
            <a:r>
              <a:rPr lang="en-US" altLang="zh-CN" sz="2400" baseline="30000" dirty="0">
                <a:latin typeface="Times New Roman" panose="02020603050405020304" pitchFamily="18" charset="0"/>
                <a:cs typeface="Times New Roman" panose="02020603050405020304" pitchFamily="18" charset="0"/>
              </a:rPr>
              <a:t>10</a:t>
            </a:r>
            <a:r>
              <a:rPr lang="en-US" altLang="zh-CN" sz="2400" dirty="0">
                <a:latin typeface="Times New Roman" panose="02020603050405020304" pitchFamily="18" charset="0"/>
                <a:cs typeface="Times New Roman" panose="02020603050405020304" pitchFamily="18" charset="0"/>
              </a:rPr>
              <a:t>&lt; 7p</a:t>
            </a:r>
            <a:r>
              <a:rPr lang="en-US" altLang="zh-CN" sz="2400" baseline="30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a:t>
            </a:r>
          </a:p>
          <a:p>
            <a:pPr algn="just" eaLnBrk="0" hangingPunct="0">
              <a:spcBef>
                <a:spcPct val="50000"/>
              </a:spcBef>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练习：写出下列原子的核外电子排布</a:t>
            </a:r>
          </a:p>
          <a:p>
            <a:pPr algn="just" eaLnBrk="0" hangingPunct="0">
              <a:spcBef>
                <a:spcPct val="50000"/>
              </a:spcBef>
              <a:defRPr/>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Ca (20) </a:t>
            </a:r>
          </a:p>
          <a:p>
            <a:pPr algn="just" eaLnBrk="0" hangingPunct="0">
              <a:spcBef>
                <a:spcPct val="50000"/>
              </a:spcBef>
              <a:defRPr/>
            </a:pPr>
            <a:r>
              <a:rPr lang="en-US" altLang="zh-CN" sz="2400" dirty="0">
                <a:latin typeface="Times New Roman" panose="02020603050405020304" pitchFamily="18" charset="0"/>
                <a:cs typeface="Times New Roman" panose="02020603050405020304" pitchFamily="18" charset="0"/>
              </a:rPr>
              <a:t> Ti (22)</a:t>
            </a:r>
            <a:endParaRPr lang="en-US" altLang="zh-CN" sz="2400" baseline="30000" dirty="0">
              <a:latin typeface="Times New Roman" panose="02020603050405020304" pitchFamily="18" charset="0"/>
              <a:cs typeface="Times New Roman" panose="02020603050405020304" pitchFamily="18" charset="0"/>
            </a:endParaRPr>
          </a:p>
          <a:p>
            <a:pPr algn="just" eaLnBrk="0" hangingPunct="0">
              <a:spcBef>
                <a:spcPct val="50000"/>
              </a:spcBef>
              <a:defRPr/>
            </a:pPr>
            <a:r>
              <a:rPr lang="en-US" altLang="zh-CN" sz="2400" dirty="0">
                <a:latin typeface="Times New Roman" panose="02020603050405020304" pitchFamily="18" charset="0"/>
                <a:cs typeface="Times New Roman" panose="02020603050405020304" pitchFamily="18" charset="0"/>
              </a:rPr>
              <a:t> Cr (24)</a:t>
            </a:r>
            <a:endParaRPr lang="en-US" altLang="zh-CN" sz="2400" baseline="30000" dirty="0">
              <a:latin typeface="Times New Roman" panose="02020603050405020304" pitchFamily="18" charset="0"/>
              <a:cs typeface="Times New Roman" panose="02020603050405020304" pitchFamily="18" charset="0"/>
            </a:endParaRPr>
          </a:p>
          <a:p>
            <a:pPr algn="just" eaLnBrk="0" hangingPunct="0">
              <a:spcBef>
                <a:spcPct val="50000"/>
              </a:spcBef>
              <a:defRPr/>
            </a:pPr>
            <a:r>
              <a:rPr lang="en-US" altLang="zh-CN" sz="2400" dirty="0">
                <a:latin typeface="Times New Roman" panose="02020603050405020304" pitchFamily="18" charset="0"/>
                <a:cs typeface="Times New Roman" panose="02020603050405020304" pitchFamily="18" charset="0"/>
              </a:rPr>
              <a:t> Zn (30)</a:t>
            </a:r>
          </a:p>
          <a:p>
            <a:pPr algn="just" eaLnBrk="0" hangingPunct="0">
              <a:spcBef>
                <a:spcPct val="50000"/>
              </a:spcBef>
              <a:defRPr/>
            </a:pPr>
            <a:r>
              <a:rPr lang="en-US" altLang="zh-CN"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Br (35)</a:t>
            </a:r>
            <a:endParaRPr lang="en-US" altLang="zh-CN" sz="2400" baseline="30000" dirty="0">
              <a:latin typeface="Times New Roman" panose="02020603050405020304" pitchFamily="18" charset="0"/>
              <a:cs typeface="Times New Roman" panose="02020603050405020304" pitchFamily="18" charset="0"/>
            </a:endParaRPr>
          </a:p>
        </p:txBody>
      </p:sp>
      <p:sp>
        <p:nvSpPr>
          <p:cNvPr id="279555" name="Text Box 3"/>
          <p:cNvSpPr txBox="1">
            <a:spLocks noChangeArrowheads="1"/>
          </p:cNvSpPr>
          <p:nvPr/>
        </p:nvSpPr>
        <p:spPr bwMode="auto">
          <a:xfrm>
            <a:off x="1738064" y="3356992"/>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just">
              <a:spcBef>
                <a:spcPct val="50000"/>
              </a:spcBef>
              <a:buClrTx/>
              <a:buSzTx/>
              <a:buFontTx/>
              <a:buNone/>
            </a:pPr>
            <a:r>
              <a:rPr lang="en-US" altLang="zh-CN" sz="2400" b="0" dirty="0">
                <a:latin typeface="Times New Roman" panose="02020603050405020304" pitchFamily="18" charset="0"/>
                <a:ea typeface="宋体" pitchFamily="2" charset="-122"/>
                <a:cs typeface="Times New Roman" panose="02020603050405020304" pitchFamily="18" charset="0"/>
              </a:rPr>
              <a:t>1s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2s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2p</a:t>
            </a:r>
            <a:r>
              <a:rPr lang="en-US" altLang="zh-CN" sz="2400" b="0" baseline="30000" dirty="0">
                <a:latin typeface="Times New Roman" panose="02020603050405020304" pitchFamily="18" charset="0"/>
                <a:ea typeface="宋体" pitchFamily="2" charset="-122"/>
                <a:cs typeface="Times New Roman" panose="02020603050405020304" pitchFamily="18" charset="0"/>
              </a:rPr>
              <a:t>6</a:t>
            </a:r>
            <a:r>
              <a:rPr lang="en-US" altLang="zh-CN" sz="2400" b="0" dirty="0">
                <a:latin typeface="Times New Roman" panose="02020603050405020304" pitchFamily="18" charset="0"/>
                <a:ea typeface="宋体" pitchFamily="2" charset="-122"/>
                <a:cs typeface="Times New Roman" panose="02020603050405020304" pitchFamily="18" charset="0"/>
              </a:rPr>
              <a:t> 3s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3p</a:t>
            </a:r>
            <a:r>
              <a:rPr lang="en-US" altLang="zh-CN" sz="2400" b="0" baseline="30000" dirty="0">
                <a:latin typeface="Times New Roman" panose="02020603050405020304" pitchFamily="18" charset="0"/>
                <a:ea typeface="宋体" pitchFamily="2" charset="-122"/>
                <a:cs typeface="Times New Roman" panose="02020603050405020304" pitchFamily="18" charset="0"/>
              </a:rPr>
              <a:t>6</a:t>
            </a:r>
            <a:r>
              <a:rPr lang="en-US" altLang="zh-CN" sz="2400" b="0" dirty="0">
                <a:latin typeface="Times New Roman" panose="02020603050405020304" pitchFamily="18" charset="0"/>
                <a:ea typeface="宋体" pitchFamily="2" charset="-122"/>
                <a:cs typeface="Times New Roman" panose="02020603050405020304" pitchFamily="18" charset="0"/>
              </a:rPr>
              <a:t> </a:t>
            </a:r>
            <a:r>
              <a:rPr lang="en-US" altLang="zh-CN" sz="2400" b="0" u="sng" dirty="0">
                <a:latin typeface="Times New Roman" panose="02020603050405020304" pitchFamily="18" charset="0"/>
                <a:ea typeface="宋体" pitchFamily="2" charset="-122"/>
                <a:cs typeface="Times New Roman" panose="02020603050405020304" pitchFamily="18" charset="0"/>
              </a:rPr>
              <a:t>4s</a:t>
            </a:r>
            <a:r>
              <a:rPr lang="en-US" altLang="zh-CN" sz="2400" b="0" u="sng" baseline="30000" dirty="0">
                <a:latin typeface="Times New Roman" panose="02020603050405020304" pitchFamily="18" charset="0"/>
                <a:ea typeface="宋体" pitchFamily="2" charset="-122"/>
                <a:cs typeface="Times New Roman" panose="02020603050405020304" pitchFamily="18" charset="0"/>
              </a:rPr>
              <a:t>2</a:t>
            </a:r>
          </a:p>
        </p:txBody>
      </p:sp>
      <p:sp>
        <p:nvSpPr>
          <p:cNvPr id="279556" name="Text Box 4"/>
          <p:cNvSpPr txBox="1">
            <a:spLocks noChangeArrowheads="1"/>
          </p:cNvSpPr>
          <p:nvPr/>
        </p:nvSpPr>
        <p:spPr bwMode="auto">
          <a:xfrm>
            <a:off x="1723776" y="3861817"/>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just">
              <a:spcBef>
                <a:spcPct val="50000"/>
              </a:spcBef>
              <a:buClrTx/>
              <a:buSzTx/>
              <a:buFontTx/>
              <a:buNone/>
            </a:pPr>
            <a:r>
              <a:rPr lang="en-US" altLang="zh-CN" sz="2400" b="0" dirty="0">
                <a:latin typeface="Times New Roman" panose="02020603050405020304" pitchFamily="18" charset="0"/>
                <a:ea typeface="宋体" pitchFamily="2" charset="-122"/>
                <a:cs typeface="Times New Roman" panose="02020603050405020304" pitchFamily="18" charset="0"/>
              </a:rPr>
              <a:t>1s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2s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2p</a:t>
            </a:r>
            <a:r>
              <a:rPr lang="en-US" altLang="zh-CN" sz="2400" b="0" baseline="30000" dirty="0">
                <a:latin typeface="Times New Roman" panose="02020603050405020304" pitchFamily="18" charset="0"/>
                <a:ea typeface="宋体" pitchFamily="2" charset="-122"/>
                <a:cs typeface="Times New Roman" panose="02020603050405020304" pitchFamily="18" charset="0"/>
              </a:rPr>
              <a:t>6</a:t>
            </a:r>
            <a:r>
              <a:rPr lang="en-US" altLang="zh-CN" sz="2400" b="0" dirty="0">
                <a:latin typeface="Times New Roman" panose="02020603050405020304" pitchFamily="18" charset="0"/>
                <a:ea typeface="宋体" pitchFamily="2" charset="-122"/>
                <a:cs typeface="Times New Roman" panose="02020603050405020304" pitchFamily="18" charset="0"/>
              </a:rPr>
              <a:t> 3s</a:t>
            </a:r>
            <a:r>
              <a:rPr lang="en-US" altLang="zh-CN" sz="2400" b="0" baseline="30000" dirty="0">
                <a:latin typeface="Times New Roman" panose="02020603050405020304" pitchFamily="18" charset="0"/>
                <a:ea typeface="宋体" pitchFamily="2" charset="-122"/>
                <a:cs typeface="Times New Roman" panose="02020603050405020304" pitchFamily="18" charset="0"/>
              </a:rPr>
              <a:t>2 </a:t>
            </a:r>
            <a:r>
              <a:rPr lang="en-US" altLang="zh-CN" sz="2400" b="0" dirty="0">
                <a:latin typeface="Times New Roman" panose="02020603050405020304" pitchFamily="18" charset="0"/>
                <a:ea typeface="宋体" pitchFamily="2" charset="-122"/>
                <a:cs typeface="Times New Roman" panose="02020603050405020304" pitchFamily="18" charset="0"/>
              </a:rPr>
              <a:t>3p</a:t>
            </a:r>
            <a:r>
              <a:rPr lang="en-US" altLang="zh-CN" sz="2400" b="0" baseline="30000" dirty="0">
                <a:latin typeface="Times New Roman" panose="02020603050405020304" pitchFamily="18" charset="0"/>
                <a:ea typeface="宋体" pitchFamily="2" charset="-122"/>
                <a:cs typeface="Times New Roman" panose="02020603050405020304" pitchFamily="18" charset="0"/>
              </a:rPr>
              <a:t>6</a:t>
            </a:r>
            <a:r>
              <a:rPr lang="en-US" altLang="zh-CN" sz="2400" b="0" dirty="0">
                <a:latin typeface="Times New Roman" panose="02020603050405020304" pitchFamily="18" charset="0"/>
                <a:ea typeface="宋体" pitchFamily="2" charset="-122"/>
                <a:cs typeface="Times New Roman" panose="02020603050405020304" pitchFamily="18" charset="0"/>
              </a:rPr>
              <a:t> </a:t>
            </a:r>
            <a:r>
              <a:rPr lang="en-US" altLang="zh-CN" sz="2400" b="0" u="sng" dirty="0">
                <a:latin typeface="Times New Roman" panose="02020603050405020304" pitchFamily="18" charset="0"/>
                <a:ea typeface="宋体" pitchFamily="2" charset="-122"/>
                <a:cs typeface="Times New Roman" panose="02020603050405020304" pitchFamily="18" charset="0"/>
              </a:rPr>
              <a:t>3d</a:t>
            </a:r>
            <a:r>
              <a:rPr lang="en-US" altLang="zh-CN" sz="2400" b="0" u="sng" baseline="30000" dirty="0">
                <a:latin typeface="Times New Roman" panose="02020603050405020304" pitchFamily="18" charset="0"/>
                <a:ea typeface="宋体" pitchFamily="2" charset="-122"/>
                <a:cs typeface="Times New Roman" panose="02020603050405020304" pitchFamily="18" charset="0"/>
              </a:rPr>
              <a:t>2 </a:t>
            </a:r>
            <a:r>
              <a:rPr lang="en-US" altLang="zh-CN" sz="2400" b="0" u="sng" dirty="0">
                <a:latin typeface="Times New Roman" panose="02020603050405020304" pitchFamily="18" charset="0"/>
                <a:ea typeface="宋体" pitchFamily="2" charset="-122"/>
                <a:cs typeface="Times New Roman" panose="02020603050405020304" pitchFamily="18" charset="0"/>
              </a:rPr>
              <a:t>4s</a:t>
            </a:r>
            <a:r>
              <a:rPr lang="en-US" altLang="zh-CN" sz="2400" b="0" u="sng" baseline="30000" dirty="0">
                <a:latin typeface="Times New Roman" panose="02020603050405020304" pitchFamily="18" charset="0"/>
                <a:ea typeface="宋体" pitchFamily="2" charset="-122"/>
                <a:cs typeface="Times New Roman" panose="02020603050405020304" pitchFamily="18" charset="0"/>
              </a:rPr>
              <a:t>2</a:t>
            </a:r>
          </a:p>
        </p:txBody>
      </p:sp>
      <p:sp>
        <p:nvSpPr>
          <p:cNvPr id="279557" name="Text Box 5"/>
          <p:cNvSpPr txBox="1">
            <a:spLocks noChangeArrowheads="1"/>
          </p:cNvSpPr>
          <p:nvPr/>
        </p:nvSpPr>
        <p:spPr bwMode="auto">
          <a:xfrm>
            <a:off x="1722189" y="443808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just">
              <a:spcBef>
                <a:spcPct val="50000"/>
              </a:spcBef>
              <a:buClrTx/>
              <a:buSzTx/>
              <a:buFontTx/>
              <a:buNone/>
            </a:pPr>
            <a:r>
              <a:rPr lang="en-US" altLang="zh-CN" sz="2400" b="0" dirty="0">
                <a:latin typeface="Times New Roman" panose="02020603050405020304" pitchFamily="18" charset="0"/>
                <a:ea typeface="宋体" pitchFamily="2" charset="-122"/>
                <a:cs typeface="Times New Roman" panose="02020603050405020304" pitchFamily="18" charset="0"/>
              </a:rPr>
              <a:t>1s</a:t>
            </a:r>
            <a:r>
              <a:rPr lang="en-US" altLang="zh-CN" sz="2400" b="0" baseline="30000" dirty="0">
                <a:latin typeface="Times New Roman" panose="02020603050405020304" pitchFamily="18" charset="0"/>
                <a:ea typeface="宋体" pitchFamily="2" charset="-122"/>
                <a:cs typeface="Times New Roman" panose="02020603050405020304" pitchFamily="18" charset="0"/>
              </a:rPr>
              <a:t>2 </a:t>
            </a:r>
            <a:r>
              <a:rPr lang="en-US" altLang="zh-CN" sz="2400" b="0" dirty="0">
                <a:latin typeface="Times New Roman" panose="02020603050405020304" pitchFamily="18" charset="0"/>
                <a:ea typeface="宋体" pitchFamily="2" charset="-122"/>
                <a:cs typeface="Times New Roman" panose="02020603050405020304" pitchFamily="18" charset="0"/>
              </a:rPr>
              <a:t>2s</a:t>
            </a:r>
            <a:r>
              <a:rPr lang="en-US" altLang="zh-CN" sz="2400" b="0" baseline="30000" dirty="0">
                <a:latin typeface="Times New Roman" panose="02020603050405020304" pitchFamily="18" charset="0"/>
                <a:ea typeface="宋体" pitchFamily="2" charset="-122"/>
                <a:cs typeface="Times New Roman" panose="02020603050405020304" pitchFamily="18" charset="0"/>
              </a:rPr>
              <a:t>2 </a:t>
            </a:r>
            <a:r>
              <a:rPr lang="en-US" altLang="zh-CN" sz="2400" b="0" dirty="0">
                <a:latin typeface="Times New Roman" panose="02020603050405020304" pitchFamily="18" charset="0"/>
                <a:ea typeface="宋体" pitchFamily="2" charset="-122"/>
                <a:cs typeface="Times New Roman" panose="02020603050405020304" pitchFamily="18" charset="0"/>
              </a:rPr>
              <a:t>2p</a:t>
            </a:r>
            <a:r>
              <a:rPr lang="en-US" altLang="zh-CN" sz="2400" b="0" baseline="30000" dirty="0">
                <a:latin typeface="Times New Roman" panose="02020603050405020304" pitchFamily="18" charset="0"/>
                <a:ea typeface="宋体" pitchFamily="2" charset="-122"/>
                <a:cs typeface="Times New Roman" panose="02020603050405020304" pitchFamily="18" charset="0"/>
              </a:rPr>
              <a:t>6</a:t>
            </a:r>
            <a:r>
              <a:rPr lang="en-US" altLang="zh-CN" sz="2400" b="0" dirty="0">
                <a:latin typeface="Times New Roman" panose="02020603050405020304" pitchFamily="18" charset="0"/>
                <a:ea typeface="宋体" pitchFamily="2" charset="-122"/>
                <a:cs typeface="Times New Roman" panose="02020603050405020304" pitchFamily="18" charset="0"/>
              </a:rPr>
              <a:t> 3s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3p</a:t>
            </a:r>
            <a:r>
              <a:rPr lang="en-US" altLang="zh-CN" sz="2400" b="0" baseline="30000" dirty="0">
                <a:latin typeface="Times New Roman" panose="02020603050405020304" pitchFamily="18" charset="0"/>
                <a:ea typeface="宋体" pitchFamily="2" charset="-122"/>
                <a:cs typeface="Times New Roman" panose="02020603050405020304" pitchFamily="18" charset="0"/>
              </a:rPr>
              <a:t>6</a:t>
            </a:r>
            <a:r>
              <a:rPr lang="en-US" altLang="zh-CN" sz="2400" b="0" dirty="0">
                <a:latin typeface="Times New Roman" panose="02020603050405020304" pitchFamily="18" charset="0"/>
                <a:ea typeface="宋体" pitchFamily="2" charset="-122"/>
                <a:cs typeface="Times New Roman" panose="02020603050405020304" pitchFamily="18" charset="0"/>
              </a:rPr>
              <a:t> </a:t>
            </a:r>
            <a:r>
              <a:rPr lang="en-US" altLang="zh-CN" sz="2400" b="0" u="sng" dirty="0">
                <a:latin typeface="Times New Roman" panose="02020603050405020304" pitchFamily="18" charset="0"/>
                <a:ea typeface="宋体" pitchFamily="2" charset="-122"/>
                <a:cs typeface="Times New Roman" panose="02020603050405020304" pitchFamily="18" charset="0"/>
              </a:rPr>
              <a:t>3d</a:t>
            </a:r>
            <a:r>
              <a:rPr lang="en-US" altLang="zh-CN" sz="2400" b="0" u="sng" baseline="30000" dirty="0">
                <a:latin typeface="Times New Roman" panose="02020603050405020304" pitchFamily="18" charset="0"/>
                <a:ea typeface="宋体" pitchFamily="2" charset="-122"/>
                <a:cs typeface="Times New Roman" panose="02020603050405020304" pitchFamily="18" charset="0"/>
              </a:rPr>
              <a:t>5</a:t>
            </a:r>
            <a:r>
              <a:rPr lang="en-US" altLang="zh-CN" sz="2400" b="0" u="sng" dirty="0">
                <a:latin typeface="Times New Roman" panose="02020603050405020304" pitchFamily="18" charset="0"/>
                <a:ea typeface="宋体" pitchFamily="2" charset="-122"/>
                <a:cs typeface="Times New Roman" panose="02020603050405020304" pitchFamily="18" charset="0"/>
              </a:rPr>
              <a:t> 4s</a:t>
            </a:r>
            <a:r>
              <a:rPr lang="en-US" altLang="zh-CN" sz="2400" b="0" u="sng" baseline="30000" dirty="0">
                <a:latin typeface="Times New Roman" panose="02020603050405020304" pitchFamily="18" charset="0"/>
                <a:ea typeface="宋体" pitchFamily="2" charset="-122"/>
                <a:cs typeface="Times New Roman" panose="02020603050405020304" pitchFamily="18" charset="0"/>
              </a:rPr>
              <a:t>1</a:t>
            </a:r>
          </a:p>
        </p:txBody>
      </p:sp>
      <p:sp>
        <p:nvSpPr>
          <p:cNvPr id="279558" name="Text Box 6"/>
          <p:cNvSpPr txBox="1">
            <a:spLocks noChangeArrowheads="1"/>
          </p:cNvSpPr>
          <p:nvPr/>
        </p:nvSpPr>
        <p:spPr bwMode="auto">
          <a:xfrm>
            <a:off x="1722189" y="4969892"/>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just">
              <a:spcBef>
                <a:spcPct val="50000"/>
              </a:spcBef>
              <a:buClrTx/>
              <a:buSzTx/>
              <a:buFontTx/>
              <a:buNone/>
            </a:pPr>
            <a:r>
              <a:rPr lang="en-US" altLang="zh-CN" sz="2400" b="0" dirty="0">
                <a:latin typeface="Times New Roman" panose="02020603050405020304" pitchFamily="18" charset="0"/>
                <a:ea typeface="宋体" pitchFamily="2" charset="-122"/>
                <a:cs typeface="Times New Roman" panose="02020603050405020304" pitchFamily="18" charset="0"/>
              </a:rPr>
              <a:t>1s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2s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2p</a:t>
            </a:r>
            <a:r>
              <a:rPr lang="en-US" altLang="zh-CN" sz="2400" b="0" baseline="30000" dirty="0">
                <a:latin typeface="Times New Roman" panose="02020603050405020304" pitchFamily="18" charset="0"/>
                <a:ea typeface="宋体" pitchFamily="2" charset="-122"/>
                <a:cs typeface="Times New Roman" panose="02020603050405020304" pitchFamily="18" charset="0"/>
              </a:rPr>
              <a:t>6 </a:t>
            </a:r>
            <a:r>
              <a:rPr lang="en-US" altLang="zh-CN" sz="2400" b="0" dirty="0">
                <a:latin typeface="Times New Roman" panose="02020603050405020304" pitchFamily="18" charset="0"/>
                <a:ea typeface="宋体" pitchFamily="2" charset="-122"/>
                <a:cs typeface="Times New Roman" panose="02020603050405020304" pitchFamily="18" charset="0"/>
              </a:rPr>
              <a:t>3s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3p</a:t>
            </a:r>
            <a:r>
              <a:rPr lang="en-US" altLang="zh-CN" sz="2400" b="0" baseline="30000" dirty="0">
                <a:latin typeface="Times New Roman" panose="02020603050405020304" pitchFamily="18" charset="0"/>
                <a:ea typeface="宋体" pitchFamily="2" charset="-122"/>
                <a:cs typeface="Times New Roman" panose="02020603050405020304" pitchFamily="18" charset="0"/>
              </a:rPr>
              <a:t>6</a:t>
            </a:r>
            <a:r>
              <a:rPr lang="en-US" altLang="zh-CN" sz="2400" b="0" dirty="0">
                <a:latin typeface="Times New Roman" panose="02020603050405020304" pitchFamily="18" charset="0"/>
                <a:ea typeface="宋体" pitchFamily="2" charset="-122"/>
                <a:cs typeface="Times New Roman" panose="02020603050405020304" pitchFamily="18" charset="0"/>
              </a:rPr>
              <a:t> </a:t>
            </a:r>
            <a:r>
              <a:rPr lang="en-US" altLang="zh-CN" sz="2400" b="0" u="sng" dirty="0">
                <a:latin typeface="Times New Roman" panose="02020603050405020304" pitchFamily="18" charset="0"/>
                <a:ea typeface="宋体" pitchFamily="2" charset="-122"/>
                <a:cs typeface="Times New Roman" panose="02020603050405020304" pitchFamily="18" charset="0"/>
              </a:rPr>
              <a:t>3d</a:t>
            </a:r>
            <a:r>
              <a:rPr lang="en-US" altLang="zh-CN" sz="2400" b="0" u="sng" baseline="30000" dirty="0">
                <a:latin typeface="Times New Roman" panose="02020603050405020304" pitchFamily="18" charset="0"/>
                <a:ea typeface="宋体" pitchFamily="2" charset="-122"/>
                <a:cs typeface="Times New Roman" panose="02020603050405020304" pitchFamily="18" charset="0"/>
              </a:rPr>
              <a:t>10 </a:t>
            </a:r>
            <a:r>
              <a:rPr lang="en-US" altLang="zh-CN" sz="2400" b="0" u="sng" dirty="0">
                <a:latin typeface="Times New Roman" panose="02020603050405020304" pitchFamily="18" charset="0"/>
                <a:ea typeface="宋体" pitchFamily="2" charset="-122"/>
                <a:cs typeface="Times New Roman" panose="02020603050405020304" pitchFamily="18" charset="0"/>
              </a:rPr>
              <a:t>4s</a:t>
            </a:r>
            <a:r>
              <a:rPr lang="en-US" altLang="zh-CN" sz="2400" b="0" u="sng" baseline="30000" dirty="0">
                <a:latin typeface="Times New Roman" panose="02020603050405020304" pitchFamily="18" charset="0"/>
                <a:ea typeface="宋体" pitchFamily="2" charset="-122"/>
                <a:cs typeface="Times New Roman" panose="02020603050405020304" pitchFamily="18" charset="0"/>
              </a:rPr>
              <a:t>2</a:t>
            </a:r>
          </a:p>
        </p:txBody>
      </p:sp>
      <p:sp>
        <p:nvSpPr>
          <p:cNvPr id="279559" name="Text Box 7"/>
          <p:cNvSpPr txBox="1">
            <a:spLocks noChangeArrowheads="1"/>
          </p:cNvSpPr>
          <p:nvPr/>
        </p:nvSpPr>
        <p:spPr bwMode="auto">
          <a:xfrm>
            <a:off x="1738064" y="5503292"/>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just">
              <a:spcBef>
                <a:spcPct val="50000"/>
              </a:spcBef>
              <a:buClrTx/>
              <a:buSzTx/>
              <a:buFontTx/>
              <a:buNone/>
            </a:pPr>
            <a:r>
              <a:rPr lang="en-US" altLang="zh-CN" sz="2400" b="0" dirty="0">
                <a:latin typeface="Times New Roman" panose="02020603050405020304" pitchFamily="18" charset="0"/>
                <a:ea typeface="宋体" pitchFamily="2" charset="-122"/>
                <a:cs typeface="Times New Roman" panose="02020603050405020304" pitchFamily="18" charset="0"/>
              </a:rPr>
              <a:t>1s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2s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2p</a:t>
            </a:r>
            <a:r>
              <a:rPr lang="en-US" altLang="zh-CN" sz="2400" b="0" baseline="30000" dirty="0">
                <a:latin typeface="Times New Roman" panose="02020603050405020304" pitchFamily="18" charset="0"/>
                <a:ea typeface="宋体" pitchFamily="2" charset="-122"/>
                <a:cs typeface="Times New Roman" panose="02020603050405020304" pitchFamily="18" charset="0"/>
              </a:rPr>
              <a:t>6</a:t>
            </a:r>
            <a:r>
              <a:rPr lang="en-US" altLang="zh-CN" sz="2400" b="0" dirty="0">
                <a:latin typeface="Times New Roman" panose="02020603050405020304" pitchFamily="18" charset="0"/>
                <a:ea typeface="宋体" pitchFamily="2" charset="-122"/>
                <a:cs typeface="Times New Roman" panose="02020603050405020304" pitchFamily="18" charset="0"/>
              </a:rPr>
              <a:t> 3s</a:t>
            </a:r>
            <a:r>
              <a:rPr lang="en-US" altLang="zh-CN" sz="2400" b="0" baseline="30000" dirty="0">
                <a:latin typeface="Times New Roman" panose="02020603050405020304" pitchFamily="18" charset="0"/>
                <a:ea typeface="宋体" pitchFamily="2" charset="-122"/>
                <a:cs typeface="Times New Roman" panose="02020603050405020304" pitchFamily="18" charset="0"/>
              </a:rPr>
              <a:t>2</a:t>
            </a:r>
            <a:r>
              <a:rPr lang="en-US" altLang="zh-CN" sz="2400" b="0" dirty="0">
                <a:latin typeface="Times New Roman" panose="02020603050405020304" pitchFamily="18" charset="0"/>
                <a:ea typeface="宋体" pitchFamily="2" charset="-122"/>
                <a:cs typeface="Times New Roman" panose="02020603050405020304" pitchFamily="18" charset="0"/>
              </a:rPr>
              <a:t> 3p</a:t>
            </a:r>
            <a:r>
              <a:rPr lang="en-US" altLang="zh-CN" sz="2400" b="0" baseline="30000" dirty="0">
                <a:latin typeface="Times New Roman" panose="02020603050405020304" pitchFamily="18" charset="0"/>
                <a:ea typeface="宋体" pitchFamily="2" charset="-122"/>
                <a:cs typeface="Times New Roman" panose="02020603050405020304" pitchFamily="18" charset="0"/>
              </a:rPr>
              <a:t>6</a:t>
            </a:r>
            <a:r>
              <a:rPr lang="en-US" altLang="zh-CN" sz="2400" b="0" dirty="0">
                <a:latin typeface="Times New Roman" panose="02020603050405020304" pitchFamily="18" charset="0"/>
                <a:ea typeface="宋体" pitchFamily="2" charset="-122"/>
                <a:cs typeface="Times New Roman" panose="02020603050405020304" pitchFamily="18" charset="0"/>
              </a:rPr>
              <a:t> 3d</a:t>
            </a:r>
            <a:r>
              <a:rPr lang="en-US" altLang="zh-CN" sz="2400" b="0" baseline="30000" dirty="0">
                <a:latin typeface="Times New Roman" panose="02020603050405020304" pitchFamily="18" charset="0"/>
                <a:ea typeface="宋体" pitchFamily="2" charset="-122"/>
                <a:cs typeface="Times New Roman" panose="02020603050405020304" pitchFamily="18" charset="0"/>
              </a:rPr>
              <a:t>10</a:t>
            </a:r>
            <a:r>
              <a:rPr lang="en-US" altLang="zh-CN" sz="2400" b="0" dirty="0">
                <a:latin typeface="Times New Roman" panose="02020603050405020304" pitchFamily="18" charset="0"/>
                <a:ea typeface="宋体" pitchFamily="2" charset="-122"/>
                <a:cs typeface="Times New Roman" panose="02020603050405020304" pitchFamily="18" charset="0"/>
              </a:rPr>
              <a:t> </a:t>
            </a:r>
            <a:r>
              <a:rPr lang="en-US" altLang="zh-CN" sz="2400" b="0" u="sng" dirty="0">
                <a:latin typeface="Times New Roman" panose="02020603050405020304" pitchFamily="18" charset="0"/>
                <a:ea typeface="宋体" pitchFamily="2" charset="-122"/>
                <a:cs typeface="Times New Roman" panose="02020603050405020304" pitchFamily="18" charset="0"/>
              </a:rPr>
              <a:t>4s</a:t>
            </a:r>
            <a:r>
              <a:rPr lang="en-US" altLang="zh-CN" sz="2400" b="0" u="sng" baseline="30000" dirty="0">
                <a:latin typeface="Times New Roman" panose="02020603050405020304" pitchFamily="18" charset="0"/>
                <a:ea typeface="宋体" pitchFamily="2" charset="-122"/>
                <a:cs typeface="Times New Roman" panose="02020603050405020304" pitchFamily="18" charset="0"/>
              </a:rPr>
              <a:t>2</a:t>
            </a:r>
            <a:r>
              <a:rPr lang="en-US" altLang="zh-CN" sz="2400" b="0" u="sng" dirty="0">
                <a:latin typeface="Times New Roman" panose="02020603050405020304" pitchFamily="18" charset="0"/>
                <a:ea typeface="宋体" pitchFamily="2" charset="-122"/>
                <a:cs typeface="Times New Roman" panose="02020603050405020304" pitchFamily="18" charset="0"/>
              </a:rPr>
              <a:t> 4p</a:t>
            </a:r>
            <a:r>
              <a:rPr lang="en-US" altLang="zh-CN" sz="2400" b="0" u="sng" baseline="30000" dirty="0">
                <a:latin typeface="Times New Roman" panose="02020603050405020304" pitchFamily="18" charset="0"/>
                <a:ea typeface="宋体" pitchFamily="2" charset="-122"/>
                <a:cs typeface="Times New Roman" panose="02020603050405020304" pitchFamily="18" charset="0"/>
              </a:rPr>
              <a:t>5</a:t>
            </a:r>
            <a:r>
              <a:rPr lang="en-US" altLang="zh-CN" sz="1800" b="0" dirty="0">
                <a:latin typeface="Times New Roman" panose="02020603050405020304" pitchFamily="18" charset="0"/>
                <a:ea typeface="宋体" pitchFamily="2" charset="-122"/>
                <a:cs typeface="Times New Roman" panose="02020603050405020304" pitchFamily="18" charset="0"/>
              </a:rPr>
              <a:t> </a:t>
            </a:r>
          </a:p>
        </p:txBody>
      </p:sp>
      <p:sp>
        <p:nvSpPr>
          <p:cNvPr id="10" name="Rectangle 2">
            <a:extLst>
              <a:ext uri="{FF2B5EF4-FFF2-40B4-BE49-F238E27FC236}">
                <a16:creationId xmlns:a16="http://schemas.microsoft.com/office/drawing/2014/main" id="{5AD13655-68FA-4A3D-AE1D-5E3D5B526349}"/>
              </a:ext>
            </a:extLst>
          </p:cNvPr>
          <p:cNvSpPr>
            <a:spLocks noGrp="1" noChangeArrowheads="1"/>
          </p:cNvSpPr>
          <p:nvPr>
            <p:ph type="title"/>
          </p:nvPr>
        </p:nvSpPr>
        <p:spPr>
          <a:xfrm>
            <a:off x="251520" y="333028"/>
            <a:ext cx="6768752" cy="647700"/>
          </a:xfrm>
        </p:spPr>
        <p:txBody>
          <a:bodyPr/>
          <a:lstStyle/>
          <a:p>
            <a:pPr eaLnBrk="1" hangingPunct="1"/>
            <a:r>
              <a:rPr lang="en-US" altLang="zh-CN" dirty="0">
                <a:latin typeface="Arial" panose="020B0604020202020204" pitchFamily="34" charset="0"/>
                <a:cs typeface="Arial" panose="020B0604020202020204" pitchFamily="34" charset="0"/>
              </a:rPr>
              <a:t>2.2.2  </a:t>
            </a:r>
            <a:r>
              <a:rPr lang="zh-CN" altLang="en-US" dirty="0">
                <a:latin typeface="黑体" pitchFamily="49" charset="-122"/>
                <a:cs typeface="Times New Roman" pitchFamily="18" charset="0"/>
              </a:rPr>
              <a:t>多电子原子核外电子运动状态</a:t>
            </a:r>
            <a:endParaRPr lang="zh-CN" altLang="en-US" i="1" dirty="0">
              <a:latin typeface="黑体" pitchFamily="49"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95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95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95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9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56" grpId="0"/>
      <p:bldP spid="279557" grpId="0"/>
      <p:bldP spid="279558" grpId="0"/>
      <p:bldP spid="2795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050"/>
          <p:cNvSpPr>
            <a:spLocks noGrp="1" noChangeArrowheads="1"/>
          </p:cNvSpPr>
          <p:nvPr>
            <p:ph type="subTitle" idx="1"/>
          </p:nvPr>
        </p:nvSpPr>
        <p:spPr>
          <a:xfrm>
            <a:off x="179388" y="981075"/>
            <a:ext cx="7092950" cy="2881313"/>
          </a:xfrm>
        </p:spPr>
        <p:txBody>
          <a:bodyPr/>
          <a:lstStyle/>
          <a:p>
            <a:pPr eaLnBrk="1" hangingPunct="1">
              <a:lnSpc>
                <a:spcPct val="150000"/>
              </a:lnSpc>
              <a:spcBef>
                <a:spcPct val="0"/>
              </a:spcBef>
              <a:defRPr/>
            </a:pPr>
            <a:r>
              <a:rPr lang="zh-CN" altLang="en-US" sz="2400" b="0" dirty="0">
                <a:solidFill>
                  <a:srgbClr val="FF0000"/>
                </a:solidFill>
                <a:effectLst/>
                <a:latin typeface="Times New Roman" panose="02020603050405020304" pitchFamily="18" charset="0"/>
                <a:ea typeface="楷体_GB2312" pitchFamily="49" charset="-122"/>
                <a:cs typeface="Times New Roman" panose="02020603050405020304" pitchFamily="18" charset="0"/>
              </a:rPr>
              <a:t>例</a:t>
            </a:r>
            <a:r>
              <a:rPr lang="en-US" altLang="zh-CN" sz="2400" b="0" dirty="0">
                <a:solidFill>
                  <a:srgbClr val="FF0000"/>
                </a:solidFill>
                <a:effectLst/>
                <a:latin typeface="Times New Roman" panose="02020603050405020304" pitchFamily="18" charset="0"/>
                <a:ea typeface="楷体_GB2312" pitchFamily="49" charset="-122"/>
                <a:cs typeface="Times New Roman" panose="02020603050405020304" pitchFamily="18" charset="0"/>
              </a:rPr>
              <a:t>:  </a:t>
            </a:r>
            <a:r>
              <a:rPr lang="zh-CN" altLang="en-US" sz="2400" b="0" dirty="0">
                <a:solidFill>
                  <a:srgbClr val="FF0000"/>
                </a:solidFill>
                <a:effectLst/>
                <a:latin typeface="Times New Roman" panose="02020603050405020304" pitchFamily="18" charset="0"/>
                <a:ea typeface="楷体_GB2312" pitchFamily="49" charset="-122"/>
                <a:cs typeface="Times New Roman" panose="02020603050405020304" pitchFamily="18" charset="0"/>
              </a:rPr>
              <a:t>实验测得</a:t>
            </a:r>
            <a:r>
              <a:rPr lang="en-US" altLang="zh-CN" sz="2400" b="0" dirty="0">
                <a:solidFill>
                  <a:srgbClr val="FF0000"/>
                </a:solidFill>
                <a:effectLst/>
                <a:latin typeface="Times New Roman" panose="02020603050405020304" pitchFamily="18" charset="0"/>
                <a:ea typeface="楷体_GB2312" pitchFamily="49" charset="-122"/>
                <a:cs typeface="Times New Roman" panose="02020603050405020304" pitchFamily="18" charset="0"/>
              </a:rPr>
              <a:t>310 </a:t>
            </a:r>
            <a:r>
              <a:rPr lang="en-US" altLang="zh-CN" sz="2400" b="0" baseline="30000" dirty="0" err="1">
                <a:solidFill>
                  <a:srgbClr val="FF0000"/>
                </a:solidFill>
                <a:effectLst/>
                <a:latin typeface="Times New Roman" panose="02020603050405020304" pitchFamily="18" charset="0"/>
                <a:ea typeface="楷体_GB2312" pitchFamily="49" charset="-122"/>
                <a:cs typeface="Times New Roman" panose="02020603050405020304" pitchFamily="18" charset="0"/>
              </a:rPr>
              <a:t>o</a:t>
            </a:r>
            <a:r>
              <a:rPr lang="en-US" altLang="zh-CN" sz="2400" b="0" dirty="0" err="1">
                <a:solidFill>
                  <a:srgbClr val="FF0000"/>
                </a:solidFill>
                <a:effectLst/>
                <a:latin typeface="Times New Roman" panose="02020603050405020304" pitchFamily="18" charset="0"/>
                <a:ea typeface="楷体_GB2312" pitchFamily="49" charset="-122"/>
                <a:cs typeface="Times New Roman" panose="02020603050405020304" pitchFamily="18" charset="0"/>
              </a:rPr>
              <a:t>C</a:t>
            </a:r>
            <a:r>
              <a:rPr lang="zh-CN" altLang="en-US" sz="2400" b="0" dirty="0">
                <a:solidFill>
                  <a:srgbClr val="FF0000"/>
                </a:solidFill>
                <a:effectLst/>
                <a:latin typeface="Times New Roman" panose="02020603050405020304" pitchFamily="18" charset="0"/>
                <a:ea typeface="楷体_GB2312" pitchFamily="49" charset="-122"/>
                <a:cs typeface="Times New Roman" panose="02020603050405020304" pitchFamily="18" charset="0"/>
              </a:rPr>
              <a:t>，</a:t>
            </a:r>
            <a:r>
              <a:rPr lang="en-US" altLang="zh-CN" sz="2400" b="0" dirty="0">
                <a:solidFill>
                  <a:srgbClr val="FF0000"/>
                </a:solidFill>
                <a:effectLst/>
                <a:latin typeface="Times New Roman" panose="02020603050405020304" pitchFamily="18" charset="0"/>
                <a:ea typeface="楷体_GB2312" pitchFamily="49" charset="-122"/>
                <a:cs typeface="Times New Roman" panose="02020603050405020304" pitchFamily="18" charset="0"/>
              </a:rPr>
              <a:t>1101 kPa</a:t>
            </a:r>
            <a:r>
              <a:rPr lang="zh-CN" altLang="en-US" sz="2400" b="0" dirty="0">
                <a:solidFill>
                  <a:srgbClr val="FF0000"/>
                </a:solidFill>
                <a:effectLst/>
                <a:latin typeface="Times New Roman" panose="02020603050405020304" pitchFamily="18" charset="0"/>
                <a:ea typeface="楷体_GB2312" pitchFamily="49" charset="-122"/>
                <a:cs typeface="Times New Roman" panose="02020603050405020304" pitchFamily="18" charset="0"/>
              </a:rPr>
              <a:t>下单质气态磷密</a:t>
            </a:r>
          </a:p>
          <a:p>
            <a:pPr eaLnBrk="1" hangingPunct="1">
              <a:lnSpc>
                <a:spcPct val="150000"/>
              </a:lnSpc>
              <a:spcBef>
                <a:spcPct val="0"/>
              </a:spcBef>
              <a:defRPr/>
            </a:pPr>
            <a:r>
              <a:rPr lang="zh-CN" altLang="en-US" sz="2400" b="0" dirty="0">
                <a:solidFill>
                  <a:srgbClr val="FF0000"/>
                </a:solidFill>
                <a:effectLst/>
                <a:latin typeface="Times New Roman" panose="02020603050405020304" pitchFamily="18" charset="0"/>
                <a:ea typeface="楷体_GB2312" pitchFamily="49" charset="-122"/>
                <a:cs typeface="Times New Roman" panose="02020603050405020304" pitchFamily="18" charset="0"/>
              </a:rPr>
              <a:t>       度</a:t>
            </a:r>
            <a:r>
              <a:rPr lang="en-US" altLang="zh-CN" sz="2400" b="0" dirty="0">
                <a:solidFill>
                  <a:srgbClr val="FF0000"/>
                </a:solidFill>
                <a:effectLst/>
                <a:latin typeface="Times New Roman" panose="02020603050405020304" pitchFamily="18" charset="0"/>
                <a:ea typeface="楷体_GB2312" pitchFamily="49" charset="-122"/>
                <a:cs typeface="Times New Roman" panose="02020603050405020304" pitchFamily="18" charset="0"/>
              </a:rPr>
              <a:t>2.64 g·dm</a:t>
            </a:r>
            <a:r>
              <a:rPr lang="en-US" altLang="zh-CN" sz="2400" b="0" baseline="30000" dirty="0">
                <a:solidFill>
                  <a:srgbClr val="FF0000"/>
                </a:solidFill>
                <a:effectLst/>
                <a:latin typeface="Times New Roman" panose="02020603050405020304" pitchFamily="18" charset="0"/>
                <a:ea typeface="楷体_GB2312" pitchFamily="49" charset="-122"/>
                <a:cs typeface="Times New Roman" panose="02020603050405020304" pitchFamily="18" charset="0"/>
              </a:rPr>
              <a:t>-3</a:t>
            </a:r>
            <a:r>
              <a:rPr lang="zh-CN" altLang="en-US" sz="2400" b="0" dirty="0">
                <a:solidFill>
                  <a:srgbClr val="FF0000"/>
                </a:solidFill>
                <a:effectLst/>
                <a:latin typeface="Times New Roman" panose="02020603050405020304" pitchFamily="18" charset="0"/>
                <a:ea typeface="楷体_GB2312" pitchFamily="49" charset="-122"/>
                <a:cs typeface="Times New Roman" panose="02020603050405020304" pitchFamily="18" charset="0"/>
              </a:rPr>
              <a:t>，磷的分子式是什么？</a:t>
            </a:r>
            <a:br>
              <a:rPr lang="zh-CN" altLang="en-US" sz="2400" b="0" dirty="0">
                <a:solidFill>
                  <a:srgbClr val="800000"/>
                </a:solidFill>
                <a:effectLst/>
                <a:latin typeface="Times New Roman" panose="02020603050405020304" pitchFamily="18" charset="0"/>
                <a:ea typeface="楷体_GB2312" pitchFamily="49" charset="-122"/>
                <a:cs typeface="Times New Roman" panose="02020603050405020304" pitchFamily="18" charset="0"/>
              </a:rPr>
            </a:br>
            <a:r>
              <a:rPr lang="zh-CN" altLang="en-US" sz="2400" b="0" dirty="0">
                <a:solidFill>
                  <a:srgbClr val="000000"/>
                </a:solidFill>
                <a:effectLst/>
                <a:latin typeface="Times New Roman" panose="02020603050405020304" pitchFamily="18" charset="0"/>
                <a:ea typeface="楷体_GB2312" pitchFamily="49" charset="-122"/>
                <a:cs typeface="Times New Roman" panose="02020603050405020304" pitchFamily="18" charset="0"/>
              </a:rPr>
              <a:t>解：</a:t>
            </a:r>
            <a:r>
              <a:rPr lang="en-US" altLang="zh-CN" sz="2400" b="0" i="1" dirty="0" err="1">
                <a:solidFill>
                  <a:srgbClr val="000000"/>
                </a:solidFill>
                <a:effectLst/>
                <a:latin typeface="Times New Roman" panose="02020603050405020304" pitchFamily="18" charset="0"/>
                <a:ea typeface="楷体_GB2312" pitchFamily="49" charset="-122"/>
                <a:cs typeface="Times New Roman" panose="02020603050405020304" pitchFamily="18" charset="0"/>
              </a:rPr>
              <a:t>pM</a:t>
            </a:r>
            <a:r>
              <a:rPr lang="en-US" altLang="zh-CN" sz="2400" b="0" i="1" dirty="0">
                <a:solidFill>
                  <a:srgbClr val="000000"/>
                </a:solidFill>
                <a:effectLst/>
                <a:latin typeface="Times New Roman" panose="02020603050405020304" pitchFamily="18" charset="0"/>
                <a:ea typeface="楷体_GB2312" pitchFamily="49" charset="-122"/>
                <a:cs typeface="Times New Roman" panose="02020603050405020304" pitchFamily="18" charset="0"/>
              </a:rPr>
              <a:t> = </a:t>
            </a:r>
            <a:r>
              <a:rPr lang="en-US" altLang="zh-CN" sz="2400" b="0" i="1" dirty="0" err="1">
                <a:solidFill>
                  <a:srgbClr val="000000"/>
                </a:solidFill>
                <a:effectLst/>
                <a:latin typeface="Times New Roman" panose="02020603050405020304" pitchFamily="18" charset="0"/>
                <a:ea typeface="楷体_GB2312" pitchFamily="49" charset="-122"/>
                <a:cs typeface="Times New Roman" panose="02020603050405020304" pitchFamily="18" charset="0"/>
              </a:rPr>
              <a:t>ρ</a:t>
            </a:r>
            <a:r>
              <a:rPr lang="en-US" altLang="zh-CN" sz="2400" b="0" dirty="0" err="1">
                <a:solidFill>
                  <a:srgbClr val="000000"/>
                </a:solidFill>
                <a:effectLst/>
                <a:latin typeface="Times New Roman" panose="02020603050405020304" pitchFamily="18" charset="0"/>
                <a:ea typeface="楷体_GB2312" pitchFamily="49" charset="-122"/>
                <a:cs typeface="Times New Roman" panose="02020603050405020304" pitchFamily="18" charset="0"/>
              </a:rPr>
              <a:t>R</a:t>
            </a:r>
            <a:r>
              <a:rPr lang="en-US" altLang="zh-CN" sz="2400" b="0" i="1" dirty="0" err="1">
                <a:solidFill>
                  <a:srgbClr val="000000"/>
                </a:solidFill>
                <a:effectLst/>
                <a:latin typeface="Times New Roman" panose="02020603050405020304" pitchFamily="18" charset="0"/>
                <a:ea typeface="楷体_GB2312" pitchFamily="49" charset="-122"/>
                <a:cs typeface="Times New Roman" panose="02020603050405020304" pitchFamily="18" charset="0"/>
              </a:rPr>
              <a:t>T</a:t>
            </a:r>
            <a:r>
              <a:rPr lang="en-US" altLang="zh-CN" sz="2400" b="0" i="1" dirty="0">
                <a:solidFill>
                  <a:srgbClr val="000000"/>
                </a:solidFill>
                <a:effectLst/>
                <a:latin typeface="Times New Roman" panose="02020603050405020304" pitchFamily="18" charset="0"/>
                <a:ea typeface="楷体_GB2312" pitchFamily="49" charset="-122"/>
                <a:cs typeface="Times New Roman" panose="02020603050405020304" pitchFamily="18" charset="0"/>
              </a:rPr>
              <a:t>    M = </a:t>
            </a:r>
            <a:r>
              <a:rPr lang="en-US" altLang="zh-CN" sz="2400" b="0" i="1" dirty="0" err="1">
                <a:solidFill>
                  <a:srgbClr val="000000"/>
                </a:solidFill>
                <a:effectLst/>
                <a:latin typeface="Times New Roman" panose="02020603050405020304" pitchFamily="18" charset="0"/>
                <a:cs typeface="Times New Roman" panose="02020603050405020304" pitchFamily="18" charset="0"/>
              </a:rPr>
              <a:t>ρ</a:t>
            </a:r>
            <a:r>
              <a:rPr lang="en-US" altLang="zh-CN" sz="2400" b="0" dirty="0" err="1">
                <a:solidFill>
                  <a:srgbClr val="000000"/>
                </a:solidFill>
                <a:effectLst/>
                <a:latin typeface="Times New Roman" panose="02020603050405020304" pitchFamily="18" charset="0"/>
                <a:ea typeface="楷体_GB2312" pitchFamily="49" charset="-122"/>
                <a:cs typeface="Times New Roman" panose="02020603050405020304" pitchFamily="18" charset="0"/>
              </a:rPr>
              <a:t>R</a:t>
            </a:r>
            <a:r>
              <a:rPr lang="en-US" altLang="zh-CN" sz="2400" b="0" i="1" dirty="0" err="1">
                <a:solidFill>
                  <a:srgbClr val="000000"/>
                </a:solidFill>
                <a:effectLst/>
                <a:latin typeface="Times New Roman" panose="02020603050405020304" pitchFamily="18" charset="0"/>
                <a:ea typeface="楷体_GB2312" pitchFamily="49" charset="-122"/>
                <a:cs typeface="Times New Roman" panose="02020603050405020304" pitchFamily="18" charset="0"/>
              </a:rPr>
              <a:t>T</a:t>
            </a:r>
            <a:r>
              <a:rPr lang="en-US" altLang="zh-CN" sz="2400" b="0" i="1" dirty="0">
                <a:solidFill>
                  <a:srgbClr val="000000"/>
                </a:solidFill>
                <a:effectLst/>
                <a:latin typeface="Times New Roman" panose="02020603050405020304" pitchFamily="18" charset="0"/>
                <a:ea typeface="楷体_GB2312" pitchFamily="49" charset="-122"/>
                <a:cs typeface="Times New Roman" panose="02020603050405020304" pitchFamily="18" charset="0"/>
              </a:rPr>
              <a:t>/p = </a:t>
            </a:r>
            <a:r>
              <a:rPr lang="en-US" altLang="zh-CN" sz="2400" b="0" dirty="0">
                <a:solidFill>
                  <a:srgbClr val="000000"/>
                </a:solidFill>
                <a:effectLst/>
                <a:latin typeface="Times New Roman" panose="02020603050405020304" pitchFamily="18" charset="0"/>
                <a:ea typeface="楷体_GB2312" pitchFamily="49" charset="-122"/>
                <a:cs typeface="Times New Roman" panose="02020603050405020304" pitchFamily="18" charset="0"/>
              </a:rPr>
              <a:t>127.1 g·mol</a:t>
            </a:r>
            <a:r>
              <a:rPr lang="en-US" altLang="zh-CN" sz="2400" b="0" baseline="30000" dirty="0">
                <a:solidFill>
                  <a:srgbClr val="000000"/>
                </a:solidFill>
                <a:effectLst/>
                <a:latin typeface="Times New Roman" panose="02020603050405020304" pitchFamily="18" charset="0"/>
                <a:ea typeface="楷体_GB2312" pitchFamily="49" charset="-122"/>
                <a:cs typeface="Times New Roman" panose="02020603050405020304" pitchFamily="18" charset="0"/>
              </a:rPr>
              <a:t>-1</a:t>
            </a:r>
            <a:endParaRPr lang="en-GB" altLang="zh-CN" sz="2400" b="0" i="1" dirty="0">
              <a:solidFill>
                <a:srgbClr val="000000"/>
              </a:solidFill>
              <a:effectLst/>
              <a:latin typeface="Times New Roman" panose="02020603050405020304" pitchFamily="18" charset="0"/>
              <a:ea typeface="楷体_GB2312" pitchFamily="49" charset="-122"/>
              <a:cs typeface="Times New Roman" panose="02020603050405020304" pitchFamily="18" charset="0"/>
            </a:endParaRPr>
          </a:p>
          <a:p>
            <a:pPr eaLnBrk="1" hangingPunct="1">
              <a:lnSpc>
                <a:spcPct val="150000"/>
              </a:lnSpc>
              <a:spcBef>
                <a:spcPct val="0"/>
              </a:spcBef>
              <a:defRPr/>
            </a:pPr>
            <a:r>
              <a:rPr lang="zh-CN" altLang="en-GB" sz="2400" b="0" dirty="0">
                <a:solidFill>
                  <a:srgbClr val="000000"/>
                </a:solidFill>
                <a:effectLst/>
                <a:latin typeface="Times New Roman" panose="02020603050405020304" pitchFamily="18" charset="0"/>
                <a:ea typeface="楷体_GB2312" pitchFamily="49" charset="-122"/>
                <a:cs typeface="Times New Roman" panose="02020603050405020304" pitchFamily="18" charset="0"/>
              </a:rPr>
              <a:t>        </a:t>
            </a:r>
            <a:r>
              <a:rPr lang="zh-CN" altLang="en-US" sz="2400" b="0" dirty="0">
                <a:solidFill>
                  <a:srgbClr val="000000"/>
                </a:solidFill>
                <a:effectLst/>
                <a:latin typeface="Times New Roman" panose="02020603050405020304" pitchFamily="18" charset="0"/>
                <a:ea typeface="楷体_GB2312" pitchFamily="49" charset="-122"/>
                <a:cs typeface="Times New Roman" panose="02020603050405020304" pitchFamily="18" charset="0"/>
              </a:rPr>
              <a:t>则磷分子中的原子数 </a:t>
            </a:r>
            <a:r>
              <a:rPr lang="en-US" altLang="zh-CN" sz="2400" b="0" dirty="0">
                <a:solidFill>
                  <a:srgbClr val="000000"/>
                </a:solidFill>
                <a:effectLst/>
                <a:latin typeface="Times New Roman" panose="02020603050405020304" pitchFamily="18" charset="0"/>
                <a:ea typeface="楷体_GB2312" pitchFamily="49" charset="-122"/>
                <a:cs typeface="Times New Roman" panose="02020603050405020304" pitchFamily="18" charset="0"/>
              </a:rPr>
              <a:t>= 127/31 = 4</a:t>
            </a:r>
            <a:endParaRPr lang="zh-CN" altLang="en-US" sz="2400" b="0" dirty="0">
              <a:solidFill>
                <a:srgbClr val="000000"/>
              </a:solidFill>
              <a:effectLst/>
              <a:latin typeface="Times New Roman" panose="02020603050405020304" pitchFamily="18" charset="0"/>
              <a:ea typeface="楷体_GB2312" pitchFamily="49" charset="-122"/>
              <a:cs typeface="Times New Roman" panose="02020603050405020304" pitchFamily="18" charset="0"/>
            </a:endParaRPr>
          </a:p>
          <a:p>
            <a:pPr eaLnBrk="1" hangingPunct="1">
              <a:lnSpc>
                <a:spcPct val="150000"/>
              </a:lnSpc>
              <a:spcBef>
                <a:spcPct val="0"/>
              </a:spcBef>
              <a:defRPr/>
            </a:pPr>
            <a:r>
              <a:rPr lang="zh-CN" altLang="en-US" sz="2400" b="0" dirty="0">
                <a:solidFill>
                  <a:srgbClr val="000000"/>
                </a:solidFill>
                <a:effectLst/>
                <a:latin typeface="Times New Roman" panose="02020603050405020304" pitchFamily="18" charset="0"/>
                <a:ea typeface="楷体_GB2312" pitchFamily="49" charset="-122"/>
                <a:cs typeface="Times New Roman" panose="02020603050405020304" pitchFamily="18" charset="0"/>
              </a:rPr>
              <a:t>        气态磷的分子式为</a:t>
            </a:r>
            <a:r>
              <a:rPr lang="en-US" altLang="zh-CN" sz="2400" b="0" dirty="0">
                <a:solidFill>
                  <a:srgbClr val="000000"/>
                </a:solidFill>
                <a:effectLst/>
                <a:latin typeface="Times New Roman" panose="02020603050405020304" pitchFamily="18" charset="0"/>
                <a:ea typeface="楷体_GB2312" pitchFamily="49" charset="-122"/>
                <a:cs typeface="Times New Roman" panose="02020603050405020304" pitchFamily="18" charset="0"/>
              </a:rPr>
              <a:t>P</a:t>
            </a:r>
            <a:r>
              <a:rPr lang="en-US" altLang="zh-CN" sz="2400" b="0" baseline="-25000" dirty="0">
                <a:solidFill>
                  <a:srgbClr val="000000"/>
                </a:solidFill>
                <a:effectLst/>
                <a:latin typeface="Times New Roman" panose="02020603050405020304" pitchFamily="18" charset="0"/>
                <a:ea typeface="楷体_GB2312" pitchFamily="49" charset="-122"/>
                <a:cs typeface="Times New Roman" panose="02020603050405020304" pitchFamily="18" charset="0"/>
              </a:rPr>
              <a:t>4</a:t>
            </a:r>
            <a:r>
              <a:rPr lang="en-US" altLang="zh-CN" sz="2400" b="0" i="1" baseline="-25000" dirty="0">
                <a:solidFill>
                  <a:srgbClr val="000000"/>
                </a:solidFill>
                <a:effectLst/>
                <a:latin typeface="Times New Roman" panose="02020603050405020304" pitchFamily="18" charset="0"/>
                <a:ea typeface="楷体_GB2312" pitchFamily="49" charset="-122"/>
                <a:cs typeface="Times New Roman" panose="02020603050405020304" pitchFamily="18" charset="0"/>
              </a:rPr>
              <a:t> </a:t>
            </a:r>
            <a:endParaRPr lang="zh-CN" altLang="en-US" sz="2400" b="0" dirty="0">
              <a:effectLst/>
              <a:latin typeface="Times New Roman" panose="02020603050405020304" pitchFamily="18" charset="0"/>
              <a:cs typeface="Times New Roman" panose="02020603050405020304" pitchFamily="18" charset="0"/>
            </a:endParaRPr>
          </a:p>
        </p:txBody>
      </p:sp>
      <p:sp>
        <p:nvSpPr>
          <p:cNvPr id="1038339" name="Rectangle 2051"/>
          <p:cNvSpPr>
            <a:spLocks noChangeArrowheads="1"/>
          </p:cNvSpPr>
          <p:nvPr/>
        </p:nvSpPr>
        <p:spPr bwMode="auto">
          <a:xfrm>
            <a:off x="539750" y="4221163"/>
            <a:ext cx="8153400" cy="609600"/>
          </a:xfrm>
          <a:prstGeom prst="rect">
            <a:avLst/>
          </a:prstGeom>
          <a:noFill/>
          <a:ln w="9525">
            <a:noFill/>
            <a:miter lim="800000"/>
            <a:headEnd/>
            <a:tailEnd/>
          </a:ln>
          <a:effectLst/>
        </p:spPr>
        <p:txBody>
          <a:bodyPr/>
          <a:lstStyle/>
          <a:p>
            <a:pPr marL="342900" indent="-342900">
              <a:lnSpc>
                <a:spcPct val="130000"/>
              </a:lnSpc>
              <a:defRPr/>
            </a:pPr>
            <a:r>
              <a:rPr kumimoji="1" lang="en-GB" altLang="zh-CN" sz="2400" i="1" dirty="0">
                <a:solidFill>
                  <a:srgbClr val="000000"/>
                </a:solidFill>
                <a:latin typeface="Times New Roman" panose="02020603050405020304" pitchFamily="18" charset="0"/>
                <a:cs typeface="Times New Roman" panose="02020603050405020304" pitchFamily="18" charset="0"/>
              </a:rPr>
              <a:t> </a:t>
            </a:r>
            <a:r>
              <a:rPr kumimoji="1" lang="en-US" altLang="zh-CN" sz="2400" i="1" dirty="0">
                <a:solidFill>
                  <a:srgbClr val="000000"/>
                </a:solidFill>
                <a:latin typeface="Times New Roman" panose="02020603050405020304" pitchFamily="18" charset="0"/>
                <a:cs typeface="Times New Roman" panose="02020603050405020304" pitchFamily="18" charset="0"/>
              </a:rPr>
              <a:t>n=n</a:t>
            </a:r>
            <a:r>
              <a:rPr kumimoji="1" lang="en-US" altLang="zh-CN" sz="2400" i="1" baseline="-25000" dirty="0">
                <a:solidFill>
                  <a:srgbClr val="000000"/>
                </a:solidFill>
                <a:latin typeface="Times New Roman" panose="02020603050405020304" pitchFamily="18" charset="0"/>
                <a:cs typeface="Times New Roman" panose="02020603050405020304" pitchFamily="18" charset="0"/>
              </a:rPr>
              <a:t>1</a:t>
            </a:r>
            <a:r>
              <a:rPr kumimoji="1" lang="en-US" altLang="zh-CN" sz="2400" i="1" dirty="0">
                <a:solidFill>
                  <a:srgbClr val="000000"/>
                </a:solidFill>
                <a:latin typeface="Times New Roman" panose="02020603050405020304" pitchFamily="18" charset="0"/>
                <a:cs typeface="Times New Roman" panose="02020603050405020304" pitchFamily="18" charset="0"/>
              </a:rPr>
              <a:t>+n</a:t>
            </a:r>
            <a:r>
              <a:rPr kumimoji="1" lang="en-US" altLang="zh-CN" sz="2400" i="1" baseline="-25000" dirty="0">
                <a:solidFill>
                  <a:srgbClr val="000000"/>
                </a:solidFill>
                <a:latin typeface="Times New Roman" panose="02020603050405020304" pitchFamily="18" charset="0"/>
                <a:cs typeface="Times New Roman" panose="02020603050405020304" pitchFamily="18" charset="0"/>
              </a:rPr>
              <a:t>2</a:t>
            </a:r>
            <a:r>
              <a:rPr kumimoji="1" lang="en-US" altLang="zh-CN" sz="2400" i="1" dirty="0">
                <a:solidFill>
                  <a:srgbClr val="000000"/>
                </a:solidFill>
                <a:latin typeface="Times New Roman" pitchFamily="18" charset="0"/>
                <a:cs typeface="Times New Roman" pitchFamily="18" charset="0"/>
              </a:rPr>
              <a:t>+…</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i="1" dirty="0">
                <a:solidFill>
                  <a:srgbClr val="000000"/>
                </a:solidFill>
                <a:latin typeface="Times New Roman" panose="02020603050405020304" pitchFamily="18" charset="0"/>
                <a:cs typeface="Times New Roman" pitchFamily="18" charset="0"/>
              </a:rPr>
              <a:t>T=T</a:t>
            </a:r>
            <a:r>
              <a:rPr kumimoji="1" lang="en-US" altLang="zh-CN" sz="2400" i="1" baseline="-25000" dirty="0">
                <a:solidFill>
                  <a:srgbClr val="000000"/>
                </a:solidFill>
                <a:latin typeface="Times New Roman" panose="02020603050405020304" pitchFamily="18" charset="0"/>
                <a:cs typeface="Times New Roman" pitchFamily="18" charset="0"/>
              </a:rPr>
              <a:t>1</a:t>
            </a:r>
            <a:r>
              <a:rPr kumimoji="1" lang="en-US" altLang="zh-CN" sz="2400" i="1" dirty="0">
                <a:solidFill>
                  <a:srgbClr val="000000"/>
                </a:solidFill>
                <a:latin typeface="Times New Roman" panose="02020603050405020304" pitchFamily="18" charset="0"/>
                <a:cs typeface="Times New Roman" pitchFamily="18" charset="0"/>
              </a:rPr>
              <a:t>=T</a:t>
            </a:r>
            <a:r>
              <a:rPr kumimoji="1" lang="en-US" altLang="zh-CN" sz="2400" i="1" baseline="-25000" dirty="0">
                <a:solidFill>
                  <a:srgbClr val="000000"/>
                </a:solidFill>
                <a:latin typeface="Times New Roman" panose="02020603050405020304" pitchFamily="18" charset="0"/>
                <a:cs typeface="Times New Roman" pitchFamily="18" charset="0"/>
              </a:rPr>
              <a:t>2</a:t>
            </a:r>
            <a:r>
              <a:rPr kumimoji="1" lang="en-US" altLang="zh-CN" sz="2400" i="1" dirty="0">
                <a:solidFill>
                  <a:srgbClr val="000000"/>
                </a:solidFill>
                <a:latin typeface="Times New Roman" panose="02020603050405020304" pitchFamily="18" charset="0"/>
                <a:cs typeface="Times New Roman" pitchFamily="18" charset="0"/>
              </a:rPr>
              <a:t>= …</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i="1" dirty="0">
                <a:solidFill>
                  <a:srgbClr val="000000"/>
                </a:solidFill>
                <a:latin typeface="Times New Roman" panose="02020603050405020304" pitchFamily="18" charset="0"/>
                <a:cs typeface="Times New Roman" pitchFamily="18" charset="0"/>
              </a:rPr>
              <a:t>V=V</a:t>
            </a:r>
            <a:r>
              <a:rPr kumimoji="1" lang="en-US" altLang="zh-CN" sz="2400" i="1" baseline="-25000" dirty="0">
                <a:solidFill>
                  <a:srgbClr val="000000"/>
                </a:solidFill>
                <a:latin typeface="Times New Roman" panose="02020603050405020304" pitchFamily="18" charset="0"/>
                <a:cs typeface="Times New Roman" pitchFamily="18" charset="0"/>
              </a:rPr>
              <a:t>1</a:t>
            </a:r>
            <a:r>
              <a:rPr kumimoji="1" lang="en-US" altLang="zh-CN" sz="2400" i="1" dirty="0">
                <a:solidFill>
                  <a:srgbClr val="000000"/>
                </a:solidFill>
                <a:latin typeface="Times New Roman" panose="02020603050405020304" pitchFamily="18" charset="0"/>
                <a:cs typeface="Times New Roman" pitchFamily="18" charset="0"/>
              </a:rPr>
              <a:t>=V</a:t>
            </a:r>
            <a:r>
              <a:rPr kumimoji="1" lang="en-US" altLang="zh-CN" sz="2400" i="1" baseline="-25000" dirty="0">
                <a:solidFill>
                  <a:srgbClr val="000000"/>
                </a:solidFill>
                <a:latin typeface="Times New Roman" panose="02020603050405020304" pitchFamily="18" charset="0"/>
                <a:cs typeface="Times New Roman" pitchFamily="18" charset="0"/>
              </a:rPr>
              <a:t>2</a:t>
            </a:r>
            <a:r>
              <a:rPr kumimoji="1" lang="en-US" altLang="zh-CN" sz="2400" i="1" dirty="0">
                <a:solidFill>
                  <a:srgbClr val="000000"/>
                </a:solidFill>
                <a:latin typeface="Times New Roman" panose="02020603050405020304" pitchFamily="18" charset="0"/>
                <a:cs typeface="Times New Roman" pitchFamily="18" charset="0"/>
              </a:rPr>
              <a:t>= …</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i="1" dirty="0">
                <a:solidFill>
                  <a:srgbClr val="000000"/>
                </a:solidFill>
                <a:latin typeface="Times New Roman" panose="02020603050405020304" pitchFamily="18" charset="0"/>
                <a:cs typeface="Times New Roman" panose="02020603050405020304" pitchFamily="18" charset="0"/>
              </a:rPr>
              <a:t>p = p</a:t>
            </a:r>
            <a:r>
              <a:rPr kumimoji="1" lang="en-US" altLang="zh-CN" sz="2400" i="1" baseline="-25000" dirty="0">
                <a:solidFill>
                  <a:srgbClr val="000000"/>
                </a:solidFill>
                <a:latin typeface="Times New Roman" panose="02020603050405020304" pitchFamily="18" charset="0"/>
                <a:cs typeface="Times New Roman" panose="02020603050405020304" pitchFamily="18" charset="0"/>
              </a:rPr>
              <a:t>1</a:t>
            </a:r>
            <a:r>
              <a:rPr kumimoji="1" lang="en-US" altLang="zh-CN" sz="2400" i="1" dirty="0">
                <a:solidFill>
                  <a:srgbClr val="000000"/>
                </a:solidFill>
                <a:latin typeface="Times New Roman" panose="02020603050405020304" pitchFamily="18" charset="0"/>
                <a:cs typeface="Times New Roman" panose="02020603050405020304" pitchFamily="18" charset="0"/>
              </a:rPr>
              <a:t>+ p</a:t>
            </a:r>
            <a:r>
              <a:rPr kumimoji="1" lang="en-US" altLang="zh-CN" sz="2400" i="1" baseline="-25000" dirty="0">
                <a:solidFill>
                  <a:srgbClr val="000000"/>
                </a:solidFill>
                <a:latin typeface="Times New Roman" panose="02020603050405020304" pitchFamily="18" charset="0"/>
                <a:cs typeface="Times New Roman" panose="02020603050405020304" pitchFamily="18" charset="0"/>
              </a:rPr>
              <a:t>2 </a:t>
            </a:r>
            <a:r>
              <a:rPr kumimoji="1" lang="en-US" altLang="zh-CN" sz="2400" i="1" dirty="0">
                <a:solidFill>
                  <a:srgbClr val="000000"/>
                </a:solidFill>
                <a:latin typeface="Times New Roman" pitchFamily="18" charset="0"/>
                <a:cs typeface="Times New Roman" pitchFamily="18" charset="0"/>
              </a:rPr>
              <a:t>+…</a:t>
            </a:r>
            <a:endParaRPr kumimoji="1" lang="zh-CN" altLang="en-US" sz="2400" dirty="0">
              <a:solidFill>
                <a:srgbClr val="000000"/>
              </a:solidFill>
              <a:latin typeface="Times New Roman" panose="02020603050405020304" pitchFamily="18" charset="0"/>
              <a:cs typeface="Times New Roman" panose="02020603050405020304" pitchFamily="18" charset="0"/>
            </a:endParaRPr>
          </a:p>
        </p:txBody>
      </p:sp>
      <p:sp>
        <p:nvSpPr>
          <p:cNvPr id="1038342" name="Rectangle 2054"/>
          <p:cNvSpPr>
            <a:spLocks noChangeArrowheads="1"/>
          </p:cNvSpPr>
          <p:nvPr/>
        </p:nvSpPr>
        <p:spPr bwMode="auto">
          <a:xfrm>
            <a:off x="6863012" y="3140968"/>
            <a:ext cx="2022440" cy="400110"/>
          </a:xfrm>
          <a:prstGeom prst="rect">
            <a:avLst/>
          </a:prstGeom>
          <a:noFill/>
          <a:ln w="9525">
            <a:noFill/>
            <a:miter lim="800000"/>
            <a:headEnd/>
            <a:tailEnd/>
          </a:ln>
          <a:effectLst/>
        </p:spPr>
        <p:txBody>
          <a:bodyPr wrap="square">
            <a:spAutoFit/>
          </a:bodyPr>
          <a:lstStyle/>
          <a:p>
            <a:pPr algn="ctr">
              <a:defRPr/>
            </a:pPr>
            <a:r>
              <a:rPr kumimoji="1" lang="en-US" altLang="zh-CN" sz="2000" dirty="0">
                <a:solidFill>
                  <a:srgbClr val="FF0000"/>
                </a:solidFill>
                <a:latin typeface="Times New Roman" pitchFamily="18" charset="0"/>
              </a:rPr>
              <a:t>John Dalton</a:t>
            </a:r>
          </a:p>
        </p:txBody>
      </p:sp>
      <p:sp>
        <p:nvSpPr>
          <p:cNvPr id="1038343" name="Rectangle 2055"/>
          <p:cNvSpPr>
            <a:spLocks noChangeArrowheads="1"/>
          </p:cNvSpPr>
          <p:nvPr/>
        </p:nvSpPr>
        <p:spPr bwMode="auto">
          <a:xfrm>
            <a:off x="250825" y="3716338"/>
            <a:ext cx="5029200" cy="533400"/>
          </a:xfrm>
          <a:prstGeom prst="rect">
            <a:avLst/>
          </a:prstGeom>
          <a:noFill/>
          <a:ln w="9525">
            <a:noFill/>
            <a:miter lim="800000"/>
            <a:headEnd/>
            <a:tailEnd/>
          </a:ln>
          <a:effectLst/>
        </p:spPr>
        <p:txBody>
          <a:bodyPr anchor="ctr"/>
          <a:lstStyle/>
          <a:p>
            <a:pPr>
              <a:lnSpc>
                <a:spcPct val="90000"/>
              </a:lnSpc>
              <a:spcBef>
                <a:spcPct val="20000"/>
              </a:spcBef>
              <a:buClr>
                <a:schemeClr val="accent2"/>
              </a:buClr>
              <a:buSzPct val="80000"/>
              <a:buFont typeface="Wingdings" pitchFamily="2" charset="2"/>
              <a:buNone/>
              <a:defRPr/>
            </a:pPr>
            <a:r>
              <a:rPr kumimoji="1" lang="en-US" altLang="zh-CN" sz="2800" dirty="0">
                <a:solidFill>
                  <a:srgbClr val="FF0000"/>
                </a:solidFill>
                <a:latin typeface="Times New Roman" panose="02020603050405020304" pitchFamily="18" charset="0"/>
                <a:cs typeface="Times New Roman" panose="02020603050405020304" pitchFamily="18" charset="0"/>
              </a:rPr>
              <a:t>4) Dalton </a:t>
            </a:r>
            <a:r>
              <a:rPr kumimoji="1" lang="zh-CN" altLang="en-US" sz="2800" dirty="0">
                <a:solidFill>
                  <a:srgbClr val="FF0000"/>
                </a:solidFill>
                <a:latin typeface="Times New Roman" panose="02020603050405020304" pitchFamily="18" charset="0"/>
                <a:cs typeface="Times New Roman" panose="02020603050405020304" pitchFamily="18" charset="0"/>
              </a:rPr>
              <a:t>分压定律</a:t>
            </a:r>
            <a:endParaRPr kumimoji="1" lang="en-US" altLang="zh-CN" sz="2800" dirty="0">
              <a:solidFill>
                <a:srgbClr val="FF0000"/>
              </a:solidFill>
              <a:latin typeface="Times New Roman" panose="02020603050405020304" pitchFamily="18" charset="0"/>
              <a:cs typeface="Times New Roman" panose="02020603050405020304" pitchFamily="18" charset="0"/>
            </a:endParaRPr>
          </a:p>
        </p:txBody>
      </p:sp>
      <p:sp>
        <p:nvSpPr>
          <p:cNvPr id="1038344" name="Rectangle 2056"/>
          <p:cNvSpPr>
            <a:spLocks noChangeArrowheads="1"/>
          </p:cNvSpPr>
          <p:nvPr/>
        </p:nvSpPr>
        <p:spPr bwMode="auto">
          <a:xfrm>
            <a:off x="250825" y="4724400"/>
            <a:ext cx="4343400" cy="523875"/>
          </a:xfrm>
          <a:prstGeom prst="rect">
            <a:avLst/>
          </a:prstGeom>
          <a:noFill/>
          <a:ln w="9525">
            <a:noFill/>
            <a:miter lim="800000"/>
            <a:headEnd/>
            <a:tailEnd/>
          </a:ln>
          <a:effectLst/>
        </p:spPr>
        <p:txBody>
          <a:bodyPr>
            <a:spAutoFit/>
          </a:bodyPr>
          <a:lstStyle/>
          <a:p>
            <a:pPr>
              <a:defRPr/>
            </a:pPr>
            <a:r>
              <a:rPr kumimoji="1" lang="en-US" altLang="zh-CN" sz="2800" dirty="0">
                <a:solidFill>
                  <a:srgbClr val="FF0000"/>
                </a:solidFill>
                <a:latin typeface="Times New Roman" panose="02020603050405020304" pitchFamily="18" charset="0"/>
                <a:cs typeface="Times New Roman" panose="02020603050405020304" pitchFamily="18" charset="0"/>
              </a:rPr>
              <a:t>5) Dalton’</a:t>
            </a:r>
            <a:r>
              <a:rPr kumimoji="1" lang="zh-CN" altLang="en-US" sz="2800" dirty="0">
                <a:solidFill>
                  <a:srgbClr val="FF0000"/>
                </a:solidFill>
                <a:latin typeface="Times New Roman" panose="02020603050405020304" pitchFamily="18" charset="0"/>
                <a:cs typeface="Times New Roman" panose="02020603050405020304" pitchFamily="18" charset="0"/>
              </a:rPr>
              <a:t>分体积定律</a:t>
            </a:r>
            <a:endParaRPr kumimoji="1" lang="en-US" altLang="zh-CN" sz="2800" dirty="0">
              <a:solidFill>
                <a:srgbClr val="FF0000"/>
              </a:solidFill>
              <a:latin typeface="Times New Roman" panose="02020603050405020304" pitchFamily="18" charset="0"/>
              <a:cs typeface="Times New Roman" panose="02020603050405020304" pitchFamily="18" charset="0"/>
            </a:endParaRPr>
          </a:p>
        </p:txBody>
      </p:sp>
      <p:sp>
        <p:nvSpPr>
          <p:cNvPr id="1038345" name="Rectangle 2057"/>
          <p:cNvSpPr>
            <a:spLocks noChangeArrowheads="1"/>
          </p:cNvSpPr>
          <p:nvPr/>
        </p:nvSpPr>
        <p:spPr bwMode="auto">
          <a:xfrm>
            <a:off x="827088" y="5157788"/>
            <a:ext cx="7924800" cy="548548"/>
          </a:xfrm>
          <a:prstGeom prst="rect">
            <a:avLst/>
          </a:prstGeom>
          <a:noFill/>
          <a:ln w="9525">
            <a:noFill/>
            <a:miter lim="800000"/>
            <a:headEnd/>
            <a:tailEnd/>
          </a:ln>
          <a:effectLst/>
        </p:spPr>
        <p:txBody>
          <a:bodyPr>
            <a:spAutoFit/>
          </a:bodyPr>
          <a:lstStyle/>
          <a:p>
            <a:pPr>
              <a:lnSpc>
                <a:spcPct val="140000"/>
              </a:lnSpc>
              <a:defRPr/>
            </a:pPr>
            <a:r>
              <a:rPr kumimoji="1" lang="en-US" altLang="zh-CN" sz="2400" i="1" dirty="0">
                <a:solidFill>
                  <a:srgbClr val="000000"/>
                </a:solidFill>
                <a:latin typeface="Times New Roman" panose="02020603050405020304" pitchFamily="18" charset="0"/>
                <a:cs typeface="Times New Roman" panose="02020603050405020304" pitchFamily="18" charset="0"/>
              </a:rPr>
              <a:t>n=n</a:t>
            </a:r>
            <a:r>
              <a:rPr kumimoji="1" lang="en-US" altLang="zh-CN" sz="2400" i="1" baseline="-25000" dirty="0">
                <a:solidFill>
                  <a:srgbClr val="000000"/>
                </a:solidFill>
                <a:latin typeface="Times New Roman" panose="02020603050405020304" pitchFamily="18" charset="0"/>
                <a:cs typeface="Times New Roman" panose="02020603050405020304" pitchFamily="18" charset="0"/>
              </a:rPr>
              <a:t>1</a:t>
            </a:r>
            <a:r>
              <a:rPr kumimoji="1" lang="en-US" altLang="zh-CN" sz="2400" i="1" dirty="0">
                <a:solidFill>
                  <a:srgbClr val="000000"/>
                </a:solidFill>
                <a:latin typeface="Times New Roman" panose="02020603050405020304" pitchFamily="18" charset="0"/>
                <a:cs typeface="Times New Roman" panose="02020603050405020304" pitchFamily="18" charset="0"/>
              </a:rPr>
              <a:t>+n</a:t>
            </a:r>
            <a:r>
              <a:rPr kumimoji="1" lang="en-US" altLang="zh-CN" sz="2400" i="1" baseline="-25000" dirty="0">
                <a:solidFill>
                  <a:srgbClr val="000000"/>
                </a:solidFill>
                <a:latin typeface="Times New Roman" panose="02020603050405020304" pitchFamily="18" charset="0"/>
                <a:cs typeface="Times New Roman" panose="02020603050405020304" pitchFamily="18" charset="0"/>
              </a:rPr>
              <a:t>2</a:t>
            </a:r>
            <a:r>
              <a:rPr kumimoji="1" lang="en-US" altLang="zh-CN" sz="2400" i="1" dirty="0">
                <a:solidFill>
                  <a:srgbClr val="000000"/>
                </a:solidFill>
                <a:latin typeface="Times New Roman" pitchFamily="18" charset="0"/>
                <a:cs typeface="Times New Roman" pitchFamily="18" charset="0"/>
              </a:rPr>
              <a:t>+…</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i="1" dirty="0">
                <a:solidFill>
                  <a:srgbClr val="000000"/>
                </a:solidFill>
                <a:latin typeface="Times New Roman" panose="02020603050405020304" pitchFamily="18" charset="0"/>
                <a:cs typeface="Times New Roman" pitchFamily="18" charset="0"/>
              </a:rPr>
              <a:t>T</a:t>
            </a:r>
            <a:r>
              <a:rPr kumimoji="1" lang="en-US" altLang="zh-CN" sz="2400" i="1" baseline="-25000" dirty="0">
                <a:solidFill>
                  <a:srgbClr val="000000"/>
                </a:solidFill>
                <a:latin typeface="Times New Roman" panose="02020603050405020304" pitchFamily="18" charset="0"/>
                <a:cs typeface="Times New Roman" pitchFamily="18" charset="0"/>
              </a:rPr>
              <a:t>1</a:t>
            </a:r>
            <a:r>
              <a:rPr kumimoji="1" lang="en-US" altLang="zh-CN" sz="2400" i="1" dirty="0">
                <a:solidFill>
                  <a:srgbClr val="000000"/>
                </a:solidFill>
                <a:latin typeface="Times New Roman" panose="02020603050405020304" pitchFamily="18" charset="0"/>
                <a:cs typeface="Times New Roman" pitchFamily="18" charset="0"/>
              </a:rPr>
              <a:t>=T</a:t>
            </a:r>
            <a:r>
              <a:rPr kumimoji="1" lang="en-US" altLang="zh-CN" sz="2400" i="1" baseline="-25000" dirty="0">
                <a:solidFill>
                  <a:srgbClr val="000000"/>
                </a:solidFill>
                <a:latin typeface="Times New Roman" panose="02020603050405020304" pitchFamily="18" charset="0"/>
                <a:cs typeface="Times New Roman" pitchFamily="18" charset="0"/>
              </a:rPr>
              <a:t>2</a:t>
            </a:r>
            <a:r>
              <a:rPr kumimoji="1" lang="en-US" altLang="zh-CN" sz="2400" i="1" dirty="0">
                <a:solidFill>
                  <a:srgbClr val="000000"/>
                </a:solidFill>
                <a:latin typeface="Times New Roman" panose="02020603050405020304" pitchFamily="18" charset="0"/>
                <a:cs typeface="Times New Roman" pitchFamily="18" charset="0"/>
              </a:rPr>
              <a:t>= …= T</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i="1" dirty="0">
                <a:solidFill>
                  <a:srgbClr val="000000"/>
                </a:solidFill>
                <a:latin typeface="Times New Roman" panose="02020603050405020304" pitchFamily="18" charset="0"/>
                <a:cs typeface="Times New Roman" pitchFamily="18" charset="0"/>
              </a:rPr>
              <a:t>p</a:t>
            </a:r>
            <a:r>
              <a:rPr kumimoji="1" lang="en-US" altLang="zh-CN" sz="2400" i="1" baseline="-25000" dirty="0">
                <a:solidFill>
                  <a:srgbClr val="000000"/>
                </a:solidFill>
                <a:latin typeface="Times New Roman" panose="02020603050405020304" pitchFamily="18" charset="0"/>
                <a:cs typeface="Times New Roman" pitchFamily="18" charset="0"/>
              </a:rPr>
              <a:t>1</a:t>
            </a:r>
            <a:r>
              <a:rPr kumimoji="1" lang="en-US" altLang="zh-CN" sz="2400" i="1" dirty="0">
                <a:solidFill>
                  <a:srgbClr val="000000"/>
                </a:solidFill>
                <a:latin typeface="Times New Roman" panose="02020603050405020304" pitchFamily="18" charset="0"/>
                <a:cs typeface="Times New Roman" pitchFamily="18" charset="0"/>
              </a:rPr>
              <a:t>=p</a:t>
            </a:r>
            <a:r>
              <a:rPr kumimoji="1" lang="en-US" altLang="zh-CN" sz="2400" i="1" baseline="-25000" dirty="0">
                <a:solidFill>
                  <a:srgbClr val="000000"/>
                </a:solidFill>
                <a:latin typeface="Times New Roman" panose="02020603050405020304" pitchFamily="18" charset="0"/>
                <a:cs typeface="Times New Roman" pitchFamily="18" charset="0"/>
              </a:rPr>
              <a:t>2</a:t>
            </a:r>
            <a:r>
              <a:rPr kumimoji="1" lang="en-US" altLang="zh-CN" sz="2400" i="1" dirty="0">
                <a:solidFill>
                  <a:srgbClr val="000000"/>
                </a:solidFill>
                <a:latin typeface="Times New Roman" panose="02020603050405020304" pitchFamily="18" charset="0"/>
                <a:cs typeface="Times New Roman" pitchFamily="18" charset="0"/>
              </a:rPr>
              <a:t>=…=p</a:t>
            </a:r>
            <a:r>
              <a:rPr kumimoji="1" lang="zh-CN" altLang="en-US" sz="2400" dirty="0">
                <a:solidFill>
                  <a:srgbClr val="000000"/>
                </a:solidFill>
                <a:latin typeface="Times New Roman" panose="02020603050405020304" pitchFamily="18" charset="0"/>
                <a:cs typeface="Times New Roman" panose="02020603050405020304" pitchFamily="18" charset="0"/>
              </a:rPr>
              <a:t>，</a:t>
            </a:r>
            <a:r>
              <a:rPr kumimoji="1" lang="en-US" altLang="zh-CN" sz="2400" i="1" dirty="0">
                <a:solidFill>
                  <a:srgbClr val="000000"/>
                </a:solidFill>
                <a:latin typeface="Times New Roman" panose="02020603050405020304" pitchFamily="18" charset="0"/>
                <a:cs typeface="Times New Roman" pitchFamily="18" charset="0"/>
              </a:rPr>
              <a:t>V=V</a:t>
            </a:r>
            <a:r>
              <a:rPr kumimoji="1" lang="en-US" altLang="zh-CN" sz="2400" i="1" baseline="-25000" dirty="0">
                <a:solidFill>
                  <a:srgbClr val="000000"/>
                </a:solidFill>
                <a:latin typeface="Times New Roman" panose="02020603050405020304" pitchFamily="18" charset="0"/>
                <a:cs typeface="Times New Roman" pitchFamily="18" charset="0"/>
              </a:rPr>
              <a:t>1</a:t>
            </a:r>
            <a:r>
              <a:rPr kumimoji="1" lang="en-US" altLang="zh-CN" sz="2400" i="1" dirty="0">
                <a:solidFill>
                  <a:srgbClr val="000000"/>
                </a:solidFill>
                <a:latin typeface="Times New Roman" panose="02020603050405020304" pitchFamily="18" charset="0"/>
                <a:cs typeface="Times New Roman" pitchFamily="18" charset="0"/>
              </a:rPr>
              <a:t>+V</a:t>
            </a:r>
            <a:r>
              <a:rPr kumimoji="1" lang="en-US" altLang="zh-CN" sz="2400" i="1" baseline="-25000" dirty="0">
                <a:solidFill>
                  <a:srgbClr val="000000"/>
                </a:solidFill>
                <a:latin typeface="Times New Roman" panose="02020603050405020304" pitchFamily="18" charset="0"/>
                <a:cs typeface="Times New Roman" pitchFamily="18" charset="0"/>
              </a:rPr>
              <a:t>2</a:t>
            </a:r>
            <a:r>
              <a:rPr kumimoji="1" lang="en-US" altLang="zh-CN" sz="2400" i="1" dirty="0">
                <a:solidFill>
                  <a:srgbClr val="000000"/>
                </a:solidFill>
                <a:latin typeface="Times New Roman" panose="02020603050405020304" pitchFamily="18" charset="0"/>
                <a:cs typeface="Times New Roman" pitchFamily="18" charset="0"/>
              </a:rPr>
              <a:t>+…</a:t>
            </a:r>
            <a:endParaRPr kumimoji="1" lang="zh-CN" altLang="en-US" sz="2400" dirty="0">
              <a:solidFill>
                <a:srgbClr val="000000"/>
              </a:solidFill>
              <a:latin typeface="Times New Roman" panose="02020603050405020304" pitchFamily="18" charset="0"/>
              <a:cs typeface="Times New Roman" panose="02020603050405020304" pitchFamily="18" charset="0"/>
            </a:endParaRPr>
          </a:p>
        </p:txBody>
      </p:sp>
      <p:graphicFrame>
        <p:nvGraphicFramePr>
          <p:cNvPr id="11272" name="Object 10"/>
          <p:cNvGraphicFramePr>
            <a:graphicFrameLocks noChangeAspect="1"/>
          </p:cNvGraphicFramePr>
          <p:nvPr>
            <p:extLst>
              <p:ext uri="{D42A27DB-BD31-4B8C-83A1-F6EECF244321}">
                <p14:modId xmlns:p14="http://schemas.microsoft.com/office/powerpoint/2010/main" val="3910852786"/>
              </p:ext>
            </p:extLst>
          </p:nvPr>
        </p:nvGraphicFramePr>
        <p:xfrm>
          <a:off x="1042988" y="5732463"/>
          <a:ext cx="2478087" cy="923925"/>
        </p:xfrm>
        <a:graphic>
          <a:graphicData uri="http://schemas.openxmlformats.org/presentationml/2006/ole">
            <mc:AlternateContent xmlns:mc="http://schemas.openxmlformats.org/markup-compatibility/2006">
              <mc:Choice xmlns:v="urn:schemas-microsoft-com:vml" Requires="v">
                <p:oleObj spid="_x0000_s11691" name="Equation" r:id="rId3" imgW="1193800" imgH="444500" progId="Equation.DSMT4">
                  <p:embed/>
                </p:oleObj>
              </mc:Choice>
              <mc:Fallback>
                <p:oleObj name="Equation" r:id="rId3" imgW="1193800" imgH="4445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732463"/>
                        <a:ext cx="2478087"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3" name="Object 11"/>
          <p:cNvGraphicFramePr>
            <a:graphicFrameLocks noChangeAspect="1"/>
          </p:cNvGraphicFramePr>
          <p:nvPr>
            <p:extLst>
              <p:ext uri="{D42A27DB-BD31-4B8C-83A1-F6EECF244321}">
                <p14:modId xmlns:p14="http://schemas.microsoft.com/office/powerpoint/2010/main" val="3169841300"/>
              </p:ext>
            </p:extLst>
          </p:nvPr>
        </p:nvGraphicFramePr>
        <p:xfrm>
          <a:off x="5076825" y="5732463"/>
          <a:ext cx="2346325" cy="922337"/>
        </p:xfrm>
        <a:graphic>
          <a:graphicData uri="http://schemas.openxmlformats.org/presentationml/2006/ole">
            <mc:AlternateContent xmlns:mc="http://schemas.openxmlformats.org/markup-compatibility/2006">
              <mc:Choice xmlns:v="urn:schemas-microsoft-com:vml" Requires="v">
                <p:oleObj spid="_x0000_s11692" name="Equation" r:id="rId5" imgW="1129810" imgH="444307" progId="Equation.DSMT4">
                  <p:embed/>
                </p:oleObj>
              </mc:Choice>
              <mc:Fallback>
                <p:oleObj name="Equation" r:id="rId5" imgW="1129810" imgH="444307"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5732463"/>
                        <a:ext cx="2346325" cy="92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2"/>
          <p:cNvSpPr txBox="1">
            <a:spLocks noChangeArrowheads="1"/>
          </p:cNvSpPr>
          <p:nvPr/>
        </p:nvSpPr>
        <p:spPr bwMode="white">
          <a:xfrm>
            <a:off x="258618" y="260350"/>
            <a:ext cx="4241374" cy="676275"/>
          </a:xfrm>
          <a:prstGeom prst="rect">
            <a:avLst/>
          </a:prstGeom>
          <a:noFill/>
          <a:ln w="9525">
            <a:noFill/>
            <a:miter lim="800000"/>
            <a:headEnd/>
            <a:tailEnd/>
          </a:ln>
        </p:spPr>
        <p:txBody>
          <a:bodyPr anchor="b"/>
          <a:lstStyle/>
          <a:p>
            <a:pPr>
              <a:defRPr/>
            </a:pPr>
            <a:r>
              <a:rPr lang="en-US" altLang="zh-CN" sz="3200" b="1" kern="0" dirty="0">
                <a:solidFill>
                  <a:schemeClr val="bg1"/>
                </a:solidFill>
                <a:ea typeface="+mj-ea"/>
                <a:cs typeface="Arial" panose="020B0604020202020204" pitchFamily="34" charset="0"/>
              </a:rPr>
              <a:t>2.1.1  </a:t>
            </a:r>
            <a:r>
              <a:rPr lang="zh-CN" altLang="en-US" sz="3200" b="1" kern="0" dirty="0">
                <a:solidFill>
                  <a:prstClr val="white"/>
                </a:solidFill>
                <a:latin typeface="Franklin Gothic Medium"/>
                <a:ea typeface="微软雅黑" panose="020B0503020204020204" pitchFamily="34" charset="-122"/>
                <a:cs typeface="+mj-cs"/>
              </a:rPr>
              <a:t>气体</a:t>
            </a:r>
            <a:endParaRPr lang="zh-CN" altLang="en-US" sz="3200" kern="0" dirty="0">
              <a:solidFill>
                <a:schemeClr val="bg1"/>
              </a:solidFill>
              <a:latin typeface="+mj-lt"/>
              <a:ea typeface="+mj-ea"/>
              <a:cs typeface="+mj-cs"/>
            </a:endParaRPr>
          </a:p>
        </p:txBody>
      </p:sp>
      <p:pic>
        <p:nvPicPr>
          <p:cNvPr id="3" name="图片 2">
            <a:extLst>
              <a:ext uri="{FF2B5EF4-FFF2-40B4-BE49-F238E27FC236}">
                <a16:creationId xmlns:a16="http://schemas.microsoft.com/office/drawing/2014/main" id="{1E2387A7-721D-42BA-812F-9D26A2D5038C}"/>
              </a:ext>
            </a:extLst>
          </p:cNvPr>
          <p:cNvPicPr>
            <a:picLocks noChangeAspect="1"/>
          </p:cNvPicPr>
          <p:nvPr/>
        </p:nvPicPr>
        <p:blipFill rotWithShape="1">
          <a:blip r:embed="rId7">
            <a:extLst>
              <a:ext uri="{28A0092B-C50C-407E-A947-70E740481C1C}">
                <a14:useLocalDpi xmlns:a14="http://schemas.microsoft.com/office/drawing/2010/main" val="0"/>
              </a:ext>
            </a:extLst>
          </a:blip>
          <a:srcRect l="14091" r="4641"/>
          <a:stretch/>
        </p:blipFill>
        <p:spPr>
          <a:xfrm>
            <a:off x="6863011" y="1282828"/>
            <a:ext cx="2022441" cy="1858140"/>
          </a:xfrm>
          <a:prstGeom prst="rect">
            <a:avLst/>
          </a:prstGeom>
        </p:spPr>
      </p:pic>
    </p:spTree>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3"/>
          <p:cNvSpPr>
            <a:spLocks noGrp="1" noChangeArrowheads="1"/>
          </p:cNvSpPr>
          <p:nvPr>
            <p:ph idx="1"/>
          </p:nvPr>
        </p:nvSpPr>
        <p:spPr>
          <a:xfrm>
            <a:off x="395288" y="1844675"/>
            <a:ext cx="8497192" cy="4114800"/>
          </a:xfrm>
        </p:spPr>
        <p:txBody>
          <a:bodyPr/>
          <a:lstStyle/>
          <a:p>
            <a:pPr marL="0" indent="342900" eaLnBrk="1" hangingPunct="1">
              <a:lnSpc>
                <a:spcPct val="120000"/>
              </a:lnSpc>
              <a:buClrTx/>
              <a:defRPr/>
            </a:pPr>
            <a:r>
              <a:rPr lang="zh-CN" altLang="en-US" dirty="0">
                <a:effectLst/>
                <a:latin typeface="Times New Roman" panose="02020603050405020304" pitchFamily="18" charset="0"/>
                <a:ea typeface="仿宋" pitchFamily="49" charset="-122"/>
                <a:cs typeface="Times New Roman" panose="02020603050405020304" pitchFamily="18" charset="0"/>
              </a:rPr>
              <a:t>由于化学反应通常只涉及外层电子的改变，所以一般不必写出完全的电子排布式，只需写出外层电子分布式。例如钛原子和锰原子的外层电子分布式分别为：3</a:t>
            </a:r>
            <a:r>
              <a:rPr lang="en-US" altLang="zh-CN" dirty="0">
                <a:effectLst/>
                <a:latin typeface="Times New Roman" panose="02020603050405020304" pitchFamily="18" charset="0"/>
                <a:ea typeface="仿宋" pitchFamily="49" charset="-122"/>
                <a:cs typeface="Times New Roman" panose="02020603050405020304" pitchFamily="18" charset="0"/>
              </a:rPr>
              <a:t>d</a:t>
            </a:r>
            <a:r>
              <a:rPr lang="en-US" altLang="zh-CN" baseline="30000" dirty="0">
                <a:effectLst/>
                <a:latin typeface="Times New Roman" panose="02020603050405020304" pitchFamily="18" charset="0"/>
                <a:ea typeface="仿宋" pitchFamily="49" charset="-122"/>
                <a:cs typeface="Times New Roman" panose="02020603050405020304" pitchFamily="18" charset="0"/>
              </a:rPr>
              <a:t>2</a:t>
            </a:r>
            <a:r>
              <a:rPr lang="en-US" altLang="zh-CN" dirty="0">
                <a:effectLst/>
                <a:latin typeface="Times New Roman" panose="02020603050405020304" pitchFamily="18" charset="0"/>
                <a:ea typeface="仿宋" pitchFamily="49" charset="-122"/>
                <a:cs typeface="Times New Roman" panose="02020603050405020304" pitchFamily="18" charset="0"/>
              </a:rPr>
              <a:t>4s</a:t>
            </a:r>
            <a:r>
              <a:rPr lang="en-US" altLang="zh-CN" baseline="30000" dirty="0">
                <a:effectLst/>
                <a:latin typeface="Times New Roman" panose="02020603050405020304" pitchFamily="18" charset="0"/>
                <a:ea typeface="仿宋" pitchFamily="49" charset="-122"/>
                <a:cs typeface="Times New Roman" panose="02020603050405020304" pitchFamily="18" charset="0"/>
              </a:rPr>
              <a:t>2</a:t>
            </a:r>
            <a:r>
              <a:rPr lang="zh-CN" altLang="en-US" dirty="0">
                <a:effectLst/>
                <a:latin typeface="Times New Roman" panose="02020603050405020304" pitchFamily="18" charset="0"/>
                <a:ea typeface="仿宋" pitchFamily="49" charset="-122"/>
                <a:cs typeface="Times New Roman" panose="02020603050405020304" pitchFamily="18" charset="0"/>
              </a:rPr>
              <a:t>和3</a:t>
            </a:r>
            <a:r>
              <a:rPr lang="en-US" altLang="zh-CN" dirty="0">
                <a:effectLst/>
                <a:latin typeface="Times New Roman" panose="02020603050405020304" pitchFamily="18" charset="0"/>
                <a:ea typeface="仿宋" pitchFamily="49" charset="-122"/>
                <a:cs typeface="Times New Roman" panose="02020603050405020304" pitchFamily="18" charset="0"/>
              </a:rPr>
              <a:t>d</a:t>
            </a:r>
            <a:r>
              <a:rPr lang="en-US" altLang="zh-CN" baseline="30000" dirty="0">
                <a:effectLst/>
                <a:latin typeface="Times New Roman" panose="02020603050405020304" pitchFamily="18" charset="0"/>
                <a:ea typeface="仿宋" pitchFamily="49" charset="-122"/>
                <a:cs typeface="Times New Roman" panose="02020603050405020304" pitchFamily="18" charset="0"/>
              </a:rPr>
              <a:t>5</a:t>
            </a:r>
            <a:r>
              <a:rPr lang="en-US" altLang="zh-CN" dirty="0">
                <a:effectLst/>
                <a:latin typeface="Times New Roman" panose="02020603050405020304" pitchFamily="18" charset="0"/>
                <a:ea typeface="仿宋" pitchFamily="49" charset="-122"/>
                <a:cs typeface="Times New Roman" panose="02020603050405020304" pitchFamily="18" charset="0"/>
              </a:rPr>
              <a:t>4s</a:t>
            </a:r>
            <a:r>
              <a:rPr lang="en-US" altLang="zh-CN" baseline="30000" dirty="0">
                <a:effectLst/>
                <a:latin typeface="Times New Roman" panose="02020603050405020304" pitchFamily="18" charset="0"/>
                <a:ea typeface="仿宋" pitchFamily="49" charset="-122"/>
                <a:cs typeface="Times New Roman" panose="02020603050405020304" pitchFamily="18" charset="0"/>
              </a:rPr>
              <a:t>2</a:t>
            </a:r>
            <a:r>
              <a:rPr lang="en-US" altLang="zh-CN" dirty="0">
                <a:effectLst/>
                <a:latin typeface="Times New Roman" panose="02020603050405020304" pitchFamily="18" charset="0"/>
                <a:ea typeface="仿宋" pitchFamily="49" charset="-122"/>
                <a:cs typeface="Times New Roman" panose="02020603050405020304" pitchFamily="18" charset="0"/>
              </a:rPr>
              <a:t>。</a:t>
            </a:r>
          </a:p>
          <a:p>
            <a:pPr marL="0" indent="342900" eaLnBrk="1" hangingPunct="1">
              <a:lnSpc>
                <a:spcPct val="120000"/>
              </a:lnSpc>
              <a:buClrTx/>
              <a:defRPr/>
            </a:pPr>
            <a:r>
              <a:rPr lang="zh-CN" altLang="en-US" dirty="0">
                <a:effectLst/>
                <a:latin typeface="Times New Roman" panose="02020603050405020304" pitchFamily="18" charset="0"/>
                <a:ea typeface="仿宋" pitchFamily="49" charset="-122"/>
                <a:cs typeface="Times New Roman" panose="02020603050405020304" pitchFamily="18" charset="0"/>
              </a:rPr>
              <a:t>当原子失去电子变成离子时，一般是能量最高的电子先失去，这样往往引起电子层数的减少。如</a:t>
            </a:r>
            <a:r>
              <a:rPr lang="en-US" altLang="zh-CN" dirty="0">
                <a:effectLst/>
                <a:latin typeface="Times New Roman" panose="02020603050405020304" pitchFamily="18" charset="0"/>
                <a:ea typeface="仿宋" pitchFamily="49" charset="-122"/>
                <a:cs typeface="Times New Roman" panose="02020603050405020304" pitchFamily="18" charset="0"/>
              </a:rPr>
              <a:t>Li</a:t>
            </a:r>
            <a:r>
              <a:rPr lang="en-US" altLang="zh-CN" baseline="30000" dirty="0">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a:t>
            </a:r>
            <a:r>
              <a:rPr lang="en-US" altLang="zh-CN" dirty="0">
                <a:effectLst/>
                <a:latin typeface="Times New Roman" panose="02020603050405020304" pitchFamily="18" charset="0"/>
                <a:ea typeface="仿宋" pitchFamily="49" charset="-122"/>
                <a:cs typeface="Times New Roman" panose="02020603050405020304" pitchFamily="18" charset="0"/>
              </a:rPr>
              <a:t>Na</a:t>
            </a:r>
            <a:r>
              <a:rPr lang="en-US" altLang="zh-CN" baseline="30000" dirty="0">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a:t>
            </a:r>
            <a:r>
              <a:rPr lang="en-US" altLang="zh-CN" dirty="0">
                <a:effectLst/>
                <a:latin typeface="Times New Roman" panose="02020603050405020304" pitchFamily="18" charset="0"/>
                <a:ea typeface="仿宋" pitchFamily="49" charset="-122"/>
                <a:cs typeface="Times New Roman" panose="02020603050405020304" pitchFamily="18" charset="0"/>
              </a:rPr>
              <a:t>K</a:t>
            </a:r>
            <a:r>
              <a:rPr lang="en-US" altLang="zh-CN" baseline="30000" dirty="0">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a:t>
            </a:r>
            <a:r>
              <a:rPr lang="en-US" altLang="zh-CN" dirty="0">
                <a:effectLst/>
                <a:latin typeface="Times New Roman" panose="02020603050405020304" pitchFamily="18" charset="0"/>
                <a:ea typeface="仿宋" pitchFamily="49" charset="-122"/>
                <a:cs typeface="Times New Roman" panose="02020603050405020304" pitchFamily="18" charset="0"/>
              </a:rPr>
              <a:t>Ca</a:t>
            </a:r>
            <a:r>
              <a:rPr lang="en-US" altLang="zh-CN" baseline="30000" dirty="0">
                <a:effectLst/>
                <a:latin typeface="Times New Roman" panose="02020603050405020304" pitchFamily="18" charset="0"/>
                <a:ea typeface="仿宋" pitchFamily="49" charset="-122"/>
                <a:cs typeface="Times New Roman" panose="02020603050405020304" pitchFamily="18" charset="0"/>
              </a:rPr>
              <a:t>2+</a:t>
            </a:r>
            <a:r>
              <a:rPr lang="zh-CN" altLang="en-US" dirty="0">
                <a:effectLst/>
                <a:latin typeface="Times New Roman" panose="02020603050405020304" pitchFamily="18" charset="0"/>
                <a:ea typeface="仿宋" pitchFamily="49" charset="-122"/>
                <a:cs typeface="Times New Roman" panose="02020603050405020304" pitchFamily="18" charset="0"/>
              </a:rPr>
              <a:t>等金属离子。</a:t>
            </a:r>
          </a:p>
        </p:txBody>
      </p:sp>
      <p:sp>
        <p:nvSpPr>
          <p:cNvPr id="4" name="矩形 3"/>
          <p:cNvSpPr/>
          <p:nvPr/>
        </p:nvSpPr>
        <p:spPr>
          <a:xfrm>
            <a:off x="323850" y="1125538"/>
            <a:ext cx="2709863" cy="522287"/>
          </a:xfrm>
          <a:prstGeom prst="rect">
            <a:avLst/>
          </a:prstGeom>
        </p:spPr>
        <p:txBody>
          <a:bodyPr wrap="none">
            <a:spAutoFit/>
          </a:bodyPr>
          <a:lstStyle/>
          <a:p>
            <a:pPr eaLnBrk="0" hangingPunct="0">
              <a:defRPr/>
            </a:pPr>
            <a:r>
              <a:rPr lang="zh-CN" altLang="en-US" sz="2800" b="1" dirty="0">
                <a:solidFill>
                  <a:srgbClr val="FF0000"/>
                </a:solidFill>
                <a:latin typeface="仿宋" pitchFamily="49" charset="-122"/>
                <a:ea typeface="仿宋" pitchFamily="49" charset="-122"/>
              </a:rPr>
              <a:t>外层电子排布式</a:t>
            </a:r>
          </a:p>
        </p:txBody>
      </p:sp>
      <p:sp>
        <p:nvSpPr>
          <p:cNvPr id="6" name="Rectangle 2">
            <a:extLst>
              <a:ext uri="{FF2B5EF4-FFF2-40B4-BE49-F238E27FC236}">
                <a16:creationId xmlns:a16="http://schemas.microsoft.com/office/drawing/2014/main" id="{FD8FBC00-CDF5-4CAF-A2FA-85D57103DB4F}"/>
              </a:ext>
            </a:extLst>
          </p:cNvPr>
          <p:cNvSpPr>
            <a:spLocks noGrp="1" noChangeArrowheads="1"/>
          </p:cNvSpPr>
          <p:nvPr>
            <p:ph type="title"/>
          </p:nvPr>
        </p:nvSpPr>
        <p:spPr>
          <a:xfrm>
            <a:off x="251520" y="333028"/>
            <a:ext cx="6768752" cy="647700"/>
          </a:xfrm>
        </p:spPr>
        <p:txBody>
          <a:bodyPr/>
          <a:lstStyle/>
          <a:p>
            <a:pPr eaLnBrk="1" hangingPunct="1"/>
            <a:r>
              <a:rPr lang="en-US" altLang="zh-CN" dirty="0">
                <a:latin typeface="Arial" panose="020B0604020202020204" pitchFamily="34" charset="0"/>
                <a:cs typeface="Arial" panose="020B0604020202020204" pitchFamily="34" charset="0"/>
              </a:rPr>
              <a:t>2.2.2  </a:t>
            </a:r>
            <a:r>
              <a:rPr lang="zh-CN" altLang="en-US" dirty="0">
                <a:latin typeface="黑体" pitchFamily="49" charset="-122"/>
                <a:cs typeface="Times New Roman" pitchFamily="18" charset="0"/>
              </a:rPr>
              <a:t>多电子原子核外电子运动状态</a:t>
            </a:r>
            <a:endParaRPr lang="zh-CN" altLang="en-US" i="1" dirty="0">
              <a:latin typeface="黑体" pitchFamily="49" charset="-122"/>
              <a:cs typeface="Times New Roman" pitchFamily="18" charset="0"/>
            </a:endParaRPr>
          </a:p>
        </p:txBody>
      </p:sp>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28600" y="332656"/>
            <a:ext cx="7772400" cy="685800"/>
          </a:xfrm>
        </p:spPr>
        <p:txBody>
          <a:bodyPr/>
          <a:lstStyle/>
          <a:p>
            <a:pPr eaLnBrk="1" hangingPunct="1"/>
            <a:r>
              <a:rPr lang="en-US" altLang="zh-CN" dirty="0">
                <a:latin typeface="Arial" panose="020B0604020202020204" pitchFamily="34" charset="0"/>
                <a:cs typeface="Arial" panose="020B0604020202020204" pitchFamily="34" charset="0"/>
              </a:rPr>
              <a:t>2.2.3  </a:t>
            </a:r>
            <a:r>
              <a:rPr lang="zh-CN" altLang="en-US" dirty="0">
                <a:latin typeface="黑体" pitchFamily="49" charset="-122"/>
              </a:rPr>
              <a:t>元素周期律</a:t>
            </a:r>
          </a:p>
        </p:txBody>
      </p:sp>
      <p:sp>
        <p:nvSpPr>
          <p:cNvPr id="892931" name="Rectangle 3"/>
          <p:cNvSpPr>
            <a:spLocks noGrp="1" noChangeArrowheads="1"/>
          </p:cNvSpPr>
          <p:nvPr>
            <p:ph idx="1"/>
          </p:nvPr>
        </p:nvSpPr>
        <p:spPr>
          <a:xfrm>
            <a:off x="395288" y="1196975"/>
            <a:ext cx="8424862" cy="4464050"/>
          </a:xfrm>
        </p:spPr>
        <p:txBody>
          <a:bodyPr/>
          <a:lstStyle/>
          <a:p>
            <a:pPr marL="0" indent="457200">
              <a:lnSpc>
                <a:spcPct val="120000"/>
              </a:lnSpc>
              <a:buFont typeface="Wingdings" pitchFamily="2" charset="2"/>
              <a:buNone/>
              <a:defRPr/>
            </a:pPr>
            <a:r>
              <a:rPr lang="zh-CN" altLang="en-US" dirty="0">
                <a:effectLst/>
                <a:latin typeface="仿宋" pitchFamily="49" charset="-122"/>
                <a:ea typeface="仿宋" pitchFamily="49" charset="-122"/>
              </a:rPr>
              <a:t>原子的核外电子排列在各能级的轨道上。由于电子数不同，导致最外层轨道上排列的电子数不同。当核外电子数逐渐增加，外层电子数周期性的变化。</a:t>
            </a:r>
          </a:p>
          <a:p>
            <a:pPr marL="0" indent="457200">
              <a:lnSpc>
                <a:spcPct val="120000"/>
              </a:lnSpc>
              <a:buFont typeface="Wingdings" pitchFamily="2" charset="2"/>
              <a:buNone/>
              <a:defRPr/>
            </a:pPr>
            <a:r>
              <a:rPr lang="zh-CN" altLang="en-US" dirty="0">
                <a:effectLst/>
                <a:latin typeface="仿宋" pitchFamily="49" charset="-122"/>
                <a:ea typeface="仿宋" pitchFamily="49" charset="-122"/>
              </a:rPr>
              <a:t>由于元素的化学性质主要受最外层电子排布的影响，核外电子排布的周期性导致元素化学性质的周期性，这是元素化学性质周期律的基础，元素周期表是周期律的表现形式。</a:t>
            </a:r>
            <a:endParaRPr lang="en-US" altLang="zh-CN" dirty="0">
              <a:solidFill>
                <a:srgbClr val="003399"/>
              </a:solidFill>
              <a:effectLst/>
              <a:latin typeface="仿宋" pitchFamily="49" charset="-122"/>
              <a:ea typeface="仿宋" pitchFamily="49" charset="-122"/>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2931">
                                            <p:txEl>
                                              <p:pRg st="0" end="0"/>
                                            </p:txEl>
                                          </p:spTgt>
                                        </p:tgtEl>
                                        <p:attrNameLst>
                                          <p:attrName>style.visibility</p:attrName>
                                        </p:attrNameLst>
                                      </p:cBhvr>
                                      <p:to>
                                        <p:strVal val="visible"/>
                                      </p:to>
                                    </p:set>
                                    <p:animEffect transition="in" filter="blinds(horizontal)">
                                      <p:cBhvr>
                                        <p:cTn id="7" dur="500"/>
                                        <p:tgtEl>
                                          <p:spTgt spid="8929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2931">
                                            <p:txEl>
                                              <p:pRg st="1" end="1"/>
                                            </p:txEl>
                                          </p:spTgt>
                                        </p:tgtEl>
                                        <p:attrNameLst>
                                          <p:attrName>style.visibility</p:attrName>
                                        </p:attrNameLst>
                                      </p:cBhvr>
                                      <p:to>
                                        <p:strVal val="visible"/>
                                      </p:to>
                                    </p:set>
                                    <p:animEffect transition="in" filter="blinds(horizontal)">
                                      <p:cBhvr>
                                        <p:cTn id="12" dur="500"/>
                                        <p:tgtEl>
                                          <p:spTgt spid="8929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1"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81075"/>
            <a:ext cx="8765889" cy="55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标题 5"/>
          <p:cNvSpPr>
            <a:spLocks noGrp="1"/>
          </p:cNvSpPr>
          <p:nvPr>
            <p:ph type="title"/>
          </p:nvPr>
        </p:nvSpPr>
        <p:spPr>
          <a:xfrm>
            <a:off x="250825" y="406053"/>
            <a:ext cx="6553200" cy="574675"/>
          </a:xfrm>
        </p:spPr>
        <p:txBody>
          <a:bodyPr/>
          <a:lstStyle/>
          <a:p>
            <a:r>
              <a:rPr lang="en-US" altLang="zh-CN" dirty="0">
                <a:latin typeface="Arial" panose="020B0604020202020204" pitchFamily="34" charset="0"/>
                <a:cs typeface="Arial" panose="020B0604020202020204" pitchFamily="34" charset="0"/>
              </a:rPr>
              <a:t>2.2.3  </a:t>
            </a:r>
            <a:r>
              <a:rPr lang="zh-CN" altLang="en-US" dirty="0">
                <a:latin typeface="黑体" pitchFamily="49" charset="-122"/>
              </a:rPr>
              <a:t>元素周期律</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50825" y="332656"/>
            <a:ext cx="6610350" cy="676275"/>
          </a:xfrm>
        </p:spPr>
        <p:txBody>
          <a:bodyPr/>
          <a:lstStyle/>
          <a:p>
            <a:r>
              <a:rPr lang="en-US" altLang="zh-CN" dirty="0">
                <a:latin typeface="Arial" panose="020B0604020202020204" pitchFamily="34" charset="0"/>
                <a:cs typeface="Arial" panose="020B0604020202020204" pitchFamily="34" charset="0"/>
              </a:rPr>
              <a:t>2.2.3  </a:t>
            </a:r>
            <a:r>
              <a:rPr lang="zh-CN" altLang="en-US" dirty="0">
                <a:latin typeface="黑体" pitchFamily="49" charset="-122"/>
              </a:rPr>
              <a:t>元素周期律</a:t>
            </a:r>
            <a:endParaRPr lang="en-US" altLang="zh-CN" dirty="0">
              <a:latin typeface="Times New Roman" pitchFamily="18" charset="0"/>
            </a:endParaRPr>
          </a:p>
        </p:txBody>
      </p:sp>
      <p:sp>
        <p:nvSpPr>
          <p:cNvPr id="113667" name="Rectangle 3"/>
          <p:cNvSpPr>
            <a:spLocks noGrp="1" noChangeArrowheads="1"/>
          </p:cNvSpPr>
          <p:nvPr>
            <p:ph type="body" idx="1"/>
          </p:nvPr>
        </p:nvSpPr>
        <p:spPr>
          <a:xfrm>
            <a:off x="468313" y="1773238"/>
            <a:ext cx="8496300" cy="4322762"/>
          </a:xfrm>
        </p:spPr>
        <p:txBody>
          <a:bodyPr/>
          <a:lstStyle/>
          <a:p>
            <a:pPr marL="0" indent="0">
              <a:spcBef>
                <a:spcPct val="50000"/>
              </a:spcBef>
              <a:buClrTx/>
              <a:buSzTx/>
              <a:buFontTx/>
              <a:buNone/>
              <a:defRPr/>
            </a:pPr>
            <a:r>
              <a:rPr lang="zh-CN" altLang="en-US" dirty="0">
                <a:effectLst/>
                <a:latin typeface="Times New Roman" panose="02020603050405020304" pitchFamily="18" charset="0"/>
                <a:cs typeface="Times New Roman" panose="02020603050405020304" pitchFamily="18" charset="0"/>
              </a:rPr>
              <a:t>周期数与族数</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长表</a:t>
            </a:r>
            <a:r>
              <a:rPr lang="en-US" altLang="zh-CN" dirty="0">
                <a:effectLst/>
                <a:latin typeface="Times New Roman" panose="02020603050405020304" pitchFamily="18" charset="0"/>
                <a:cs typeface="Times New Roman" panose="02020603050405020304" pitchFamily="18" charset="0"/>
              </a:rPr>
              <a:t>)</a:t>
            </a:r>
          </a:p>
          <a:p>
            <a:pPr marL="0" indent="0">
              <a:spcBef>
                <a:spcPct val="50000"/>
              </a:spcBef>
              <a:buClrTx/>
              <a:buSzTx/>
              <a:buFontTx/>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周期数 </a:t>
            </a:r>
            <a:r>
              <a:rPr lang="en-US" altLang="zh-CN" dirty="0">
                <a:effectLst/>
                <a:latin typeface="Times New Roman" panose="02020603050405020304" pitchFamily="18" charset="0"/>
                <a:ea typeface="仿宋" pitchFamily="49" charset="-122"/>
                <a:cs typeface="Times New Roman" panose="02020603050405020304" pitchFamily="18" charset="0"/>
              </a:rPr>
              <a:t>= </a:t>
            </a:r>
            <a:r>
              <a:rPr lang="zh-CN" altLang="en-US" dirty="0">
                <a:effectLst/>
                <a:latin typeface="Times New Roman" panose="02020603050405020304" pitchFamily="18" charset="0"/>
                <a:ea typeface="仿宋" pitchFamily="49" charset="-122"/>
                <a:cs typeface="Times New Roman" panose="02020603050405020304" pitchFamily="18" charset="0"/>
              </a:rPr>
              <a:t>电子层层数 </a:t>
            </a:r>
            <a:br>
              <a:rPr lang="zh-CN" altLang="en-US" dirty="0">
                <a:effectLst/>
                <a:latin typeface="Times New Roman" panose="02020603050405020304" pitchFamily="18" charset="0"/>
                <a:ea typeface="仿宋" pitchFamily="49" charset="-122"/>
                <a:cs typeface="Times New Roman" panose="02020603050405020304" pitchFamily="18" charset="0"/>
              </a:rPr>
            </a:b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主族</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(A)</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元素的族数 </a:t>
            </a:r>
            <a:r>
              <a:rPr lang="en-US" altLang="zh-CN" dirty="0">
                <a:effectLst/>
                <a:latin typeface="Times New Roman" panose="02020603050405020304" pitchFamily="18" charset="0"/>
                <a:ea typeface="仿宋" pitchFamily="49" charset="-122"/>
                <a:cs typeface="Times New Roman" panose="02020603050405020304" pitchFamily="18" charset="0"/>
              </a:rPr>
              <a:t>= </a:t>
            </a:r>
            <a:r>
              <a:rPr lang="zh-CN" altLang="en-US" dirty="0">
                <a:effectLst/>
                <a:latin typeface="Times New Roman" panose="02020603050405020304" pitchFamily="18" charset="0"/>
                <a:ea typeface="仿宋" pitchFamily="49" charset="-122"/>
                <a:cs typeface="Times New Roman" panose="02020603050405020304" pitchFamily="18" charset="0"/>
              </a:rPr>
              <a:t>最外层的电子数</a:t>
            </a:r>
          </a:p>
          <a:p>
            <a:pPr marL="0" indent="0">
              <a:spcBef>
                <a:spcPct val="50000"/>
              </a:spcBef>
              <a:buClrTx/>
              <a:buSzTx/>
              <a:buFontTx/>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副族</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(B)</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元素的族数 </a:t>
            </a:r>
            <a:r>
              <a:rPr lang="en-US" altLang="zh-CN" dirty="0">
                <a:effectLst/>
                <a:latin typeface="Times New Roman" panose="02020603050405020304" pitchFamily="18" charset="0"/>
                <a:ea typeface="仿宋" pitchFamily="49" charset="-122"/>
                <a:cs typeface="Times New Roman" panose="02020603050405020304" pitchFamily="18" charset="0"/>
              </a:rPr>
              <a:t>= </a:t>
            </a:r>
            <a:r>
              <a:rPr lang="zh-CN" altLang="en-US" dirty="0">
                <a:effectLst/>
                <a:latin typeface="Times New Roman" panose="02020603050405020304" pitchFamily="18" charset="0"/>
                <a:ea typeface="仿宋" pitchFamily="49" charset="-122"/>
                <a:cs typeface="Times New Roman" panose="02020603050405020304" pitchFamily="18" charset="0"/>
              </a:rPr>
              <a:t>最外层的电子数</a:t>
            </a:r>
            <a:r>
              <a:rPr lang="en-US" altLang="zh-CN" dirty="0">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次外层</a:t>
            </a:r>
            <a:r>
              <a:rPr lang="en-US" altLang="zh-CN" dirty="0">
                <a:effectLst/>
                <a:latin typeface="Times New Roman" panose="02020603050405020304" pitchFamily="18" charset="0"/>
                <a:ea typeface="仿宋" pitchFamily="49" charset="-122"/>
                <a:cs typeface="Times New Roman" panose="02020603050405020304" pitchFamily="18" charset="0"/>
              </a:rPr>
              <a:t>d</a:t>
            </a:r>
            <a:r>
              <a:rPr lang="zh-CN" altLang="en-US" dirty="0">
                <a:effectLst/>
                <a:latin typeface="Times New Roman" panose="02020603050405020304" pitchFamily="18" charset="0"/>
                <a:ea typeface="仿宋" pitchFamily="49" charset="-122"/>
                <a:cs typeface="Times New Roman" panose="02020603050405020304" pitchFamily="18" charset="0"/>
              </a:rPr>
              <a:t>电子数</a:t>
            </a:r>
            <a:r>
              <a:rPr lang="en-US" altLang="zh-CN" dirty="0">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除</a:t>
            </a:r>
            <a:r>
              <a:rPr lang="en-US" altLang="zh-CN" dirty="0" err="1">
                <a:effectLst/>
                <a:latin typeface="Times New Roman" panose="02020603050405020304" pitchFamily="18" charset="0"/>
                <a:ea typeface="仿宋" pitchFamily="49" charset="-122"/>
                <a:cs typeface="Times New Roman" panose="02020603050405020304" pitchFamily="18" charset="0"/>
              </a:rPr>
              <a:t>ⅠB</a:t>
            </a:r>
            <a:r>
              <a:rPr lang="zh-CN" altLang="en-US" dirty="0">
                <a:effectLst/>
                <a:latin typeface="Times New Roman" panose="02020603050405020304" pitchFamily="18" charset="0"/>
                <a:ea typeface="仿宋" pitchFamily="49" charset="-122"/>
                <a:cs typeface="Times New Roman" panose="02020603050405020304" pitchFamily="18" charset="0"/>
              </a:rPr>
              <a:t>、</a:t>
            </a:r>
            <a:r>
              <a:rPr lang="en-US" altLang="zh-CN" dirty="0" err="1">
                <a:effectLst/>
                <a:latin typeface="Times New Roman" panose="02020603050405020304" pitchFamily="18" charset="0"/>
                <a:ea typeface="仿宋" pitchFamily="49" charset="-122"/>
                <a:cs typeface="Times New Roman" panose="02020603050405020304" pitchFamily="18" charset="0"/>
              </a:rPr>
              <a:t>ⅡB</a:t>
            </a:r>
            <a:r>
              <a:rPr lang="zh-CN" altLang="en-US" dirty="0">
                <a:effectLst/>
                <a:latin typeface="Times New Roman" panose="02020603050405020304" pitchFamily="18" charset="0"/>
                <a:ea typeface="仿宋" pitchFamily="49" charset="-122"/>
                <a:cs typeface="Times New Roman" panose="02020603050405020304" pitchFamily="18" charset="0"/>
              </a:rPr>
              <a:t>、</a:t>
            </a:r>
            <a:r>
              <a:rPr lang="en-US" altLang="zh-CN" dirty="0">
                <a:effectLst/>
                <a:latin typeface="Times New Roman" panose="02020603050405020304" pitchFamily="18" charset="0"/>
                <a:ea typeface="仿宋" pitchFamily="49" charset="-122"/>
                <a:cs typeface="Times New Roman" panose="02020603050405020304" pitchFamily="18" charset="0"/>
              </a:rPr>
              <a:t>Ⅷ</a:t>
            </a:r>
            <a:r>
              <a:rPr lang="zh-CN" altLang="en-US" dirty="0">
                <a:effectLst/>
                <a:latin typeface="Times New Roman" panose="02020603050405020304" pitchFamily="18" charset="0"/>
                <a:ea typeface="仿宋" pitchFamily="49" charset="-122"/>
                <a:cs typeface="Times New Roman" panose="02020603050405020304" pitchFamily="18" charset="0"/>
              </a:rPr>
              <a:t>族外</a:t>
            </a:r>
            <a:r>
              <a:rPr lang="en-US" altLang="zh-CN" dirty="0">
                <a:effectLst/>
                <a:latin typeface="Times New Roman" panose="02020603050405020304" pitchFamily="18" charset="0"/>
                <a:ea typeface="仿宋" pitchFamily="49" charset="-122"/>
                <a:cs typeface="Times New Roman" panose="02020603050405020304" pitchFamily="18" charset="0"/>
              </a:rPr>
              <a:t>)</a:t>
            </a:r>
          </a:p>
          <a:p>
            <a:pPr marL="0" indent="0">
              <a:spcBef>
                <a:spcPct val="50000"/>
              </a:spcBef>
              <a:buClrTx/>
              <a:buSzTx/>
              <a:buFontTx/>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周期元素的数目 </a:t>
            </a:r>
            <a:r>
              <a:rPr lang="en-US" altLang="zh-CN" dirty="0">
                <a:effectLst/>
                <a:latin typeface="Times New Roman" panose="02020603050405020304" pitchFamily="18" charset="0"/>
                <a:ea typeface="仿宋" pitchFamily="49" charset="-122"/>
                <a:cs typeface="Times New Roman" panose="02020603050405020304" pitchFamily="18" charset="0"/>
              </a:rPr>
              <a:t>= </a:t>
            </a:r>
            <a:r>
              <a:rPr lang="zh-CN" altLang="en-US" dirty="0">
                <a:effectLst/>
                <a:latin typeface="Times New Roman" panose="02020603050405020304" pitchFamily="18" charset="0"/>
                <a:ea typeface="仿宋" pitchFamily="49" charset="-122"/>
                <a:cs typeface="Times New Roman" panose="02020603050405020304" pitchFamily="18" charset="0"/>
              </a:rPr>
              <a:t>相应</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能级组</a:t>
            </a:r>
            <a:r>
              <a:rPr lang="zh-CN" altLang="en-US" dirty="0">
                <a:effectLst/>
                <a:latin typeface="Times New Roman" panose="02020603050405020304" pitchFamily="18" charset="0"/>
                <a:ea typeface="仿宋" pitchFamily="49" charset="-122"/>
                <a:cs typeface="Times New Roman" panose="02020603050405020304" pitchFamily="18" charset="0"/>
              </a:rPr>
              <a:t>中原子轨道所能容纳的电子总数</a:t>
            </a:r>
          </a:p>
          <a:p>
            <a:pPr marL="0" indent="0">
              <a:buFont typeface="Wingdings" pitchFamily="2" charset="2"/>
              <a:buNone/>
              <a:defRPr/>
            </a:pPr>
            <a:endParaRPr lang="en-US" altLang="zh-CN" dirty="0">
              <a:effectLst/>
              <a:latin typeface="Times New Roman" panose="02020603050405020304" pitchFamily="18" charset="0"/>
              <a:ea typeface="楷体_GB2312" pitchFamily="49" charset="-122"/>
              <a:cs typeface="Times New Roman" panose="02020603050405020304" pitchFamily="18" charset="0"/>
            </a:endParaRPr>
          </a:p>
        </p:txBody>
      </p:sp>
      <p:sp>
        <p:nvSpPr>
          <p:cNvPr id="5" name="Rectangle 2"/>
          <p:cNvSpPr txBox="1">
            <a:spLocks noChangeArrowheads="1"/>
          </p:cNvSpPr>
          <p:nvPr/>
        </p:nvSpPr>
        <p:spPr bwMode="white">
          <a:xfrm>
            <a:off x="323850" y="1052513"/>
            <a:ext cx="4176713" cy="576262"/>
          </a:xfrm>
          <a:prstGeom prst="rect">
            <a:avLst/>
          </a:prstGeom>
          <a:noFill/>
          <a:ln w="9525">
            <a:noFill/>
            <a:miter lim="800000"/>
            <a:headEnd/>
            <a:tailEnd/>
          </a:ln>
        </p:spPr>
        <p:txBody>
          <a:bodyPr anchor="ctr"/>
          <a:lstStyle/>
          <a:p>
            <a:pPr eaLnBrk="0" hangingPunct="0">
              <a:defRPr/>
            </a:pPr>
            <a:r>
              <a:rPr lang="en-US" altLang="zh-CN" sz="2800" b="1" kern="0" dirty="0">
                <a:solidFill>
                  <a:srgbClr val="FF0000"/>
                </a:solidFill>
                <a:latin typeface="Times New Roman" panose="02020603050405020304" pitchFamily="18" charset="0"/>
                <a:ea typeface="+mj-ea"/>
                <a:cs typeface="Times New Roman" panose="02020603050405020304" pitchFamily="18" charset="0"/>
              </a:rPr>
              <a:t>2.2.3.1  </a:t>
            </a:r>
            <a:r>
              <a:rPr lang="zh-CN" altLang="en-US" sz="2800" b="1" kern="0" dirty="0">
                <a:solidFill>
                  <a:srgbClr val="FF0000"/>
                </a:solidFill>
                <a:latin typeface="Times New Roman" panose="02020603050405020304" pitchFamily="18" charset="0"/>
                <a:ea typeface="+mj-ea"/>
                <a:cs typeface="Times New Roman" panose="02020603050405020304" pitchFamily="18" charset="0"/>
              </a:rPr>
              <a:t>电子层结构与族</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2.2.3  </a:t>
            </a:r>
            <a:r>
              <a:rPr lang="zh-CN" altLang="en-US" dirty="0">
                <a:latin typeface="+mj-ea"/>
              </a:rPr>
              <a:t>元素周期律</a:t>
            </a:r>
          </a:p>
        </p:txBody>
      </p:sp>
      <p:sp>
        <p:nvSpPr>
          <p:cNvPr id="115715" name="Rectangle 3"/>
          <p:cNvSpPr>
            <a:spLocks noGrp="1" noChangeArrowheads="1"/>
          </p:cNvSpPr>
          <p:nvPr>
            <p:ph type="body" idx="1"/>
          </p:nvPr>
        </p:nvSpPr>
        <p:spPr>
          <a:xfrm>
            <a:off x="468313" y="1989138"/>
            <a:ext cx="8424862" cy="4395787"/>
          </a:xfrm>
        </p:spPr>
        <p:txBody>
          <a:bodyPr/>
          <a:lstStyle/>
          <a:p>
            <a:pPr marL="0" indent="0">
              <a:lnSpc>
                <a:spcPct val="130000"/>
              </a:lnSpc>
              <a:spcBef>
                <a:spcPct val="0"/>
              </a:spcBef>
              <a:buClrTx/>
              <a:buSzTx/>
              <a:buFontTx/>
              <a:buNone/>
              <a:defRPr/>
            </a:pPr>
            <a:r>
              <a:rPr lang="en-US" altLang="zh-CN" dirty="0">
                <a:solidFill>
                  <a:srgbClr val="0000FF"/>
                </a:solidFill>
                <a:effectLst/>
                <a:latin typeface="Times New Roman" pitchFamily="18" charset="0"/>
                <a:ea typeface="仿宋" pitchFamily="49" charset="-122"/>
                <a:cs typeface="Times New Roman" pitchFamily="18" charset="0"/>
              </a:rPr>
              <a:t>s-</a:t>
            </a:r>
            <a:r>
              <a:rPr lang="zh-CN" altLang="en-US" dirty="0">
                <a:solidFill>
                  <a:srgbClr val="0000FF"/>
                </a:solidFill>
                <a:effectLst/>
                <a:latin typeface="Times New Roman" pitchFamily="18" charset="0"/>
                <a:ea typeface="仿宋" pitchFamily="49" charset="-122"/>
                <a:cs typeface="Times New Roman" pitchFamily="18" charset="0"/>
              </a:rPr>
              <a:t>区</a:t>
            </a:r>
            <a:r>
              <a:rPr lang="en-US" altLang="zh-CN" dirty="0">
                <a:effectLst/>
                <a:latin typeface="Times New Roman" pitchFamily="18" charset="0"/>
                <a:ea typeface="仿宋" pitchFamily="49" charset="-122"/>
                <a:cs typeface="Times New Roman" pitchFamily="18" charset="0"/>
              </a:rPr>
              <a:t>: ns</a:t>
            </a:r>
            <a:r>
              <a:rPr lang="en-US" altLang="zh-CN" baseline="30000" dirty="0">
                <a:effectLst/>
                <a:latin typeface="Times New Roman" pitchFamily="18" charset="0"/>
                <a:ea typeface="仿宋" pitchFamily="49" charset="-122"/>
                <a:cs typeface="Times New Roman" pitchFamily="18" charset="0"/>
              </a:rPr>
              <a:t>1~2</a:t>
            </a:r>
            <a:r>
              <a:rPr lang="en-US" altLang="zh-CN" dirty="0">
                <a:effectLst/>
                <a:latin typeface="Times New Roman" pitchFamily="18" charset="0"/>
                <a:ea typeface="仿宋" pitchFamily="49" charset="-122"/>
                <a:cs typeface="Times New Roman" pitchFamily="18" charset="0"/>
              </a:rPr>
              <a:t>(</a:t>
            </a:r>
            <a:r>
              <a:rPr lang="en-US" altLang="zh-CN" dirty="0" err="1">
                <a:effectLst/>
                <a:latin typeface="Times New Roman" pitchFamily="18" charset="0"/>
                <a:ea typeface="仿宋" pitchFamily="49" charset="-122"/>
                <a:cs typeface="Times New Roman" pitchFamily="18" charset="0"/>
              </a:rPr>
              <a:t>ⅠA</a:t>
            </a:r>
            <a:r>
              <a:rPr lang="en-US" altLang="zh-CN" dirty="0">
                <a:effectLst/>
                <a:latin typeface="Times New Roman" pitchFamily="18" charset="0"/>
                <a:ea typeface="仿宋" pitchFamily="49" charset="-122"/>
                <a:cs typeface="Times New Roman" pitchFamily="18" charset="0"/>
              </a:rPr>
              <a:t>, </a:t>
            </a:r>
            <a:r>
              <a:rPr lang="en-US" altLang="zh-CN" dirty="0" err="1">
                <a:effectLst/>
                <a:latin typeface="Times New Roman" pitchFamily="18" charset="0"/>
                <a:ea typeface="仿宋" pitchFamily="49" charset="-122"/>
                <a:cs typeface="Times New Roman" pitchFamily="18" charset="0"/>
              </a:rPr>
              <a:t>ⅡA</a:t>
            </a:r>
            <a:r>
              <a:rPr lang="en-US" altLang="zh-CN" dirty="0">
                <a:effectLst/>
                <a:latin typeface="Times New Roman" pitchFamily="18" charset="0"/>
                <a:ea typeface="仿宋" pitchFamily="49" charset="-122"/>
                <a:cs typeface="Times New Roman" pitchFamily="18" charset="0"/>
              </a:rPr>
              <a:t>)</a:t>
            </a:r>
            <a:br>
              <a:rPr lang="en-US" altLang="zh-CN" dirty="0">
                <a:effectLst/>
                <a:latin typeface="Times New Roman" pitchFamily="18" charset="0"/>
                <a:ea typeface="仿宋" pitchFamily="49" charset="-122"/>
                <a:cs typeface="Times New Roman" pitchFamily="18" charset="0"/>
              </a:rPr>
            </a:br>
            <a:r>
              <a:rPr lang="en-US" altLang="zh-CN" dirty="0">
                <a:solidFill>
                  <a:srgbClr val="0000FF"/>
                </a:solidFill>
                <a:effectLst/>
                <a:latin typeface="Times New Roman" pitchFamily="18" charset="0"/>
                <a:ea typeface="仿宋" pitchFamily="49" charset="-122"/>
                <a:cs typeface="Times New Roman" pitchFamily="18" charset="0"/>
              </a:rPr>
              <a:t>p-</a:t>
            </a:r>
            <a:r>
              <a:rPr lang="zh-CN" altLang="en-US" dirty="0">
                <a:solidFill>
                  <a:srgbClr val="0000FF"/>
                </a:solidFill>
                <a:effectLst/>
                <a:latin typeface="Times New Roman" pitchFamily="18" charset="0"/>
                <a:ea typeface="仿宋" pitchFamily="49" charset="-122"/>
                <a:cs typeface="Times New Roman" pitchFamily="18" charset="0"/>
              </a:rPr>
              <a:t>区</a:t>
            </a:r>
            <a:r>
              <a:rPr lang="en-US" altLang="zh-CN" dirty="0">
                <a:effectLst/>
                <a:latin typeface="Times New Roman" pitchFamily="18" charset="0"/>
                <a:ea typeface="仿宋" pitchFamily="49" charset="-122"/>
                <a:cs typeface="Times New Roman" pitchFamily="18" charset="0"/>
              </a:rPr>
              <a:t>: ns</a:t>
            </a:r>
            <a:r>
              <a:rPr lang="en-US" altLang="zh-CN" baseline="30000" dirty="0">
                <a:effectLst/>
                <a:latin typeface="Times New Roman" pitchFamily="18" charset="0"/>
                <a:ea typeface="仿宋" pitchFamily="49" charset="-122"/>
                <a:cs typeface="Times New Roman" pitchFamily="18" charset="0"/>
              </a:rPr>
              <a:t>1~2</a:t>
            </a:r>
            <a:r>
              <a:rPr lang="en-US" altLang="zh-CN" dirty="0">
                <a:effectLst/>
                <a:latin typeface="Times New Roman" pitchFamily="18" charset="0"/>
                <a:ea typeface="仿宋" pitchFamily="49" charset="-122"/>
                <a:cs typeface="Times New Roman" pitchFamily="18" charset="0"/>
              </a:rPr>
              <a:t>np</a:t>
            </a:r>
            <a:r>
              <a:rPr lang="en-US" altLang="zh-CN" baseline="30000" dirty="0">
                <a:effectLst/>
                <a:latin typeface="Times New Roman" pitchFamily="18" charset="0"/>
                <a:ea typeface="仿宋" pitchFamily="49" charset="-122"/>
                <a:cs typeface="Times New Roman" pitchFamily="18" charset="0"/>
              </a:rPr>
              <a:t>1~6</a:t>
            </a:r>
            <a:r>
              <a:rPr lang="en-US" altLang="zh-CN" dirty="0">
                <a:effectLst/>
                <a:latin typeface="Times New Roman" pitchFamily="18" charset="0"/>
                <a:ea typeface="仿宋" pitchFamily="49" charset="-122"/>
                <a:cs typeface="Times New Roman" pitchFamily="18" charset="0"/>
              </a:rPr>
              <a:t>(</a:t>
            </a:r>
            <a:r>
              <a:rPr lang="en-US" altLang="zh-CN" dirty="0" err="1">
                <a:effectLst/>
                <a:latin typeface="Times New Roman" pitchFamily="18" charset="0"/>
                <a:ea typeface="仿宋" pitchFamily="49" charset="-122"/>
                <a:cs typeface="Times New Roman" pitchFamily="18" charset="0"/>
              </a:rPr>
              <a:t>ⅢA~ⅦA</a:t>
            </a:r>
            <a:r>
              <a:rPr lang="en-US" altLang="zh-CN" dirty="0">
                <a:effectLst/>
                <a:latin typeface="Times New Roman" pitchFamily="18" charset="0"/>
                <a:ea typeface="仿宋" pitchFamily="49" charset="-122"/>
                <a:cs typeface="Times New Roman" pitchFamily="18" charset="0"/>
              </a:rPr>
              <a:t>, 0)</a:t>
            </a:r>
            <a:br>
              <a:rPr lang="en-US" altLang="zh-CN" baseline="30000" dirty="0">
                <a:effectLst/>
                <a:latin typeface="Times New Roman" pitchFamily="18" charset="0"/>
                <a:ea typeface="仿宋" pitchFamily="49" charset="-122"/>
                <a:cs typeface="Times New Roman" pitchFamily="18" charset="0"/>
              </a:rPr>
            </a:br>
            <a:r>
              <a:rPr lang="en-US" altLang="zh-CN" dirty="0">
                <a:solidFill>
                  <a:srgbClr val="0000FF"/>
                </a:solidFill>
                <a:effectLst/>
                <a:latin typeface="Times New Roman" pitchFamily="18" charset="0"/>
                <a:ea typeface="仿宋" pitchFamily="49" charset="-122"/>
                <a:cs typeface="Times New Roman" pitchFamily="18" charset="0"/>
              </a:rPr>
              <a:t>d-</a:t>
            </a:r>
            <a:r>
              <a:rPr lang="zh-CN" altLang="en-US" dirty="0">
                <a:solidFill>
                  <a:srgbClr val="0000FF"/>
                </a:solidFill>
                <a:effectLst/>
                <a:latin typeface="Times New Roman" pitchFamily="18" charset="0"/>
                <a:ea typeface="仿宋" pitchFamily="49" charset="-122"/>
                <a:cs typeface="Times New Roman" pitchFamily="18" charset="0"/>
              </a:rPr>
              <a:t>区</a:t>
            </a:r>
            <a:r>
              <a:rPr lang="en-US" altLang="zh-CN" dirty="0">
                <a:effectLst/>
                <a:latin typeface="Times New Roman" pitchFamily="18" charset="0"/>
                <a:ea typeface="仿宋" pitchFamily="49" charset="-122"/>
                <a:cs typeface="Times New Roman" pitchFamily="18" charset="0"/>
              </a:rPr>
              <a:t>: (n-1)d</a:t>
            </a:r>
            <a:r>
              <a:rPr lang="en-US" altLang="zh-CN" baseline="30000" dirty="0">
                <a:effectLst/>
                <a:latin typeface="Times New Roman" pitchFamily="18" charset="0"/>
                <a:ea typeface="仿宋" pitchFamily="49" charset="-122"/>
                <a:cs typeface="Times New Roman" pitchFamily="18" charset="0"/>
              </a:rPr>
              <a:t>1~8</a:t>
            </a:r>
            <a:r>
              <a:rPr lang="en-US" altLang="zh-CN" dirty="0">
                <a:effectLst/>
                <a:latin typeface="Times New Roman" pitchFamily="18" charset="0"/>
                <a:ea typeface="仿宋" pitchFamily="49" charset="-122"/>
                <a:cs typeface="Times New Roman" pitchFamily="18" charset="0"/>
              </a:rPr>
              <a:t>ns</a:t>
            </a:r>
            <a:r>
              <a:rPr lang="en-US" altLang="zh-CN" baseline="30000" dirty="0">
                <a:effectLst/>
                <a:latin typeface="Times New Roman" pitchFamily="18" charset="0"/>
                <a:ea typeface="仿宋" pitchFamily="49" charset="-122"/>
                <a:cs typeface="Times New Roman" pitchFamily="18" charset="0"/>
              </a:rPr>
              <a:t>1~2</a:t>
            </a:r>
            <a:r>
              <a:rPr lang="en-US" altLang="zh-CN" dirty="0">
                <a:effectLst/>
                <a:latin typeface="Times New Roman" pitchFamily="18" charset="0"/>
                <a:ea typeface="仿宋" pitchFamily="49" charset="-122"/>
                <a:cs typeface="Times New Roman" pitchFamily="18" charset="0"/>
              </a:rPr>
              <a:t>(</a:t>
            </a:r>
            <a:r>
              <a:rPr lang="en-US" altLang="zh-CN" dirty="0" err="1">
                <a:effectLst/>
                <a:latin typeface="Times New Roman" pitchFamily="18" charset="0"/>
                <a:ea typeface="仿宋" pitchFamily="49" charset="-122"/>
                <a:cs typeface="Times New Roman" pitchFamily="18" charset="0"/>
              </a:rPr>
              <a:t>ⅢB~ⅦB</a:t>
            </a:r>
            <a:r>
              <a:rPr lang="en-US" altLang="zh-CN" dirty="0">
                <a:effectLst/>
                <a:latin typeface="Times New Roman" pitchFamily="18" charset="0"/>
                <a:ea typeface="仿宋" pitchFamily="49" charset="-122"/>
                <a:cs typeface="Times New Roman" pitchFamily="18" charset="0"/>
              </a:rPr>
              <a:t>, </a:t>
            </a:r>
            <a:r>
              <a:rPr lang="en-US" altLang="zh-CN" dirty="0" err="1">
                <a:effectLst/>
                <a:latin typeface="Times New Roman" pitchFamily="18" charset="0"/>
                <a:ea typeface="仿宋" pitchFamily="49" charset="-122"/>
                <a:cs typeface="Times New Roman" pitchFamily="18" charset="0"/>
              </a:rPr>
              <a:t>ⅧB</a:t>
            </a:r>
            <a:r>
              <a:rPr lang="en-US" altLang="zh-CN" dirty="0">
                <a:effectLst/>
                <a:latin typeface="Times New Roman" pitchFamily="18" charset="0"/>
                <a:ea typeface="仿宋" pitchFamily="49" charset="-122"/>
                <a:cs typeface="Times New Roman" pitchFamily="18" charset="0"/>
              </a:rPr>
              <a:t>)(Pd</a:t>
            </a:r>
            <a:r>
              <a:rPr lang="zh-CN" altLang="en-US" dirty="0">
                <a:effectLst/>
                <a:latin typeface="Times New Roman" pitchFamily="18" charset="0"/>
                <a:ea typeface="仿宋" pitchFamily="49" charset="-122"/>
                <a:cs typeface="Times New Roman" pitchFamily="18" charset="0"/>
              </a:rPr>
              <a:t>无</a:t>
            </a:r>
            <a:r>
              <a:rPr lang="en-US" altLang="zh-CN" dirty="0">
                <a:effectLst/>
                <a:latin typeface="Times New Roman" pitchFamily="18" charset="0"/>
                <a:ea typeface="仿宋" pitchFamily="49" charset="-122"/>
                <a:cs typeface="Times New Roman" pitchFamily="18" charset="0"/>
              </a:rPr>
              <a:t>s</a:t>
            </a:r>
            <a:r>
              <a:rPr lang="zh-CN" altLang="en-US" dirty="0">
                <a:effectLst/>
                <a:latin typeface="Times New Roman" pitchFamily="18" charset="0"/>
                <a:ea typeface="仿宋" pitchFamily="49" charset="-122"/>
                <a:cs typeface="Times New Roman" pitchFamily="18" charset="0"/>
              </a:rPr>
              <a:t>电子</a:t>
            </a:r>
            <a:r>
              <a:rPr lang="en-US" altLang="zh-CN" dirty="0">
                <a:effectLst/>
                <a:latin typeface="Times New Roman" pitchFamily="18" charset="0"/>
                <a:ea typeface="仿宋" pitchFamily="49" charset="-122"/>
                <a:cs typeface="Times New Roman" pitchFamily="18" charset="0"/>
              </a:rPr>
              <a:t>) </a:t>
            </a:r>
          </a:p>
          <a:p>
            <a:pPr marL="0" indent="0">
              <a:lnSpc>
                <a:spcPct val="130000"/>
              </a:lnSpc>
              <a:spcBef>
                <a:spcPct val="0"/>
              </a:spcBef>
              <a:buClrTx/>
              <a:buSzTx/>
              <a:buFontTx/>
              <a:buNone/>
              <a:defRPr/>
            </a:pPr>
            <a:r>
              <a:rPr lang="en-US" altLang="zh-CN" dirty="0">
                <a:solidFill>
                  <a:srgbClr val="0000FF"/>
                </a:solidFill>
                <a:effectLst/>
                <a:latin typeface="Times New Roman" pitchFamily="18" charset="0"/>
                <a:ea typeface="仿宋" pitchFamily="49" charset="-122"/>
                <a:cs typeface="Times New Roman" pitchFamily="18" charset="0"/>
              </a:rPr>
              <a:t>ds-</a:t>
            </a:r>
            <a:r>
              <a:rPr lang="zh-CN" altLang="en-US" dirty="0">
                <a:solidFill>
                  <a:srgbClr val="0000FF"/>
                </a:solidFill>
                <a:effectLst/>
                <a:latin typeface="Times New Roman" pitchFamily="18" charset="0"/>
                <a:ea typeface="仿宋" pitchFamily="49" charset="-122"/>
                <a:cs typeface="Times New Roman" pitchFamily="18" charset="0"/>
              </a:rPr>
              <a:t>区</a:t>
            </a:r>
            <a:r>
              <a:rPr lang="en-US" altLang="zh-CN" dirty="0">
                <a:effectLst/>
                <a:latin typeface="Times New Roman" pitchFamily="18" charset="0"/>
                <a:ea typeface="仿宋" pitchFamily="49" charset="-122"/>
                <a:cs typeface="Times New Roman" pitchFamily="18" charset="0"/>
              </a:rPr>
              <a:t>: (n-1)d</a:t>
            </a:r>
            <a:r>
              <a:rPr lang="en-US" altLang="zh-CN" baseline="30000" dirty="0">
                <a:effectLst/>
                <a:latin typeface="Times New Roman" pitchFamily="18" charset="0"/>
                <a:ea typeface="仿宋" pitchFamily="49" charset="-122"/>
                <a:cs typeface="Times New Roman" pitchFamily="18" charset="0"/>
              </a:rPr>
              <a:t>10</a:t>
            </a:r>
            <a:r>
              <a:rPr lang="en-US" altLang="zh-CN" dirty="0">
                <a:effectLst/>
                <a:latin typeface="Times New Roman" pitchFamily="18" charset="0"/>
                <a:ea typeface="仿宋" pitchFamily="49" charset="-122"/>
                <a:cs typeface="Times New Roman" pitchFamily="18" charset="0"/>
              </a:rPr>
              <a:t>ns</a:t>
            </a:r>
            <a:r>
              <a:rPr lang="en-US" altLang="zh-CN" baseline="30000" dirty="0">
                <a:effectLst/>
                <a:latin typeface="Times New Roman" pitchFamily="18" charset="0"/>
                <a:ea typeface="仿宋" pitchFamily="49" charset="-122"/>
                <a:cs typeface="Times New Roman" pitchFamily="18" charset="0"/>
              </a:rPr>
              <a:t>1~2</a:t>
            </a:r>
            <a:r>
              <a:rPr lang="en-US" altLang="zh-CN" dirty="0">
                <a:effectLst/>
                <a:latin typeface="Times New Roman" pitchFamily="18" charset="0"/>
                <a:ea typeface="仿宋" pitchFamily="49" charset="-122"/>
                <a:cs typeface="Times New Roman" pitchFamily="18" charset="0"/>
              </a:rPr>
              <a:t> (</a:t>
            </a:r>
            <a:r>
              <a:rPr lang="en-US" altLang="zh-CN" dirty="0" err="1">
                <a:effectLst/>
                <a:latin typeface="Times New Roman" pitchFamily="18" charset="0"/>
                <a:ea typeface="仿宋" pitchFamily="49" charset="-122"/>
                <a:cs typeface="Times New Roman" pitchFamily="18" charset="0"/>
              </a:rPr>
              <a:t>ⅠB</a:t>
            </a:r>
            <a:r>
              <a:rPr lang="en-US" altLang="zh-CN" dirty="0">
                <a:effectLst/>
                <a:latin typeface="Times New Roman" pitchFamily="18" charset="0"/>
                <a:ea typeface="仿宋" pitchFamily="49" charset="-122"/>
                <a:cs typeface="Times New Roman" pitchFamily="18" charset="0"/>
              </a:rPr>
              <a:t>, </a:t>
            </a:r>
            <a:r>
              <a:rPr lang="en-US" altLang="zh-CN" dirty="0" err="1">
                <a:effectLst/>
                <a:latin typeface="Times New Roman" pitchFamily="18" charset="0"/>
                <a:ea typeface="仿宋" pitchFamily="49" charset="-122"/>
                <a:cs typeface="Times New Roman" pitchFamily="18" charset="0"/>
              </a:rPr>
              <a:t>ⅡB</a:t>
            </a:r>
            <a:r>
              <a:rPr lang="en-US" altLang="zh-CN" dirty="0">
                <a:effectLst/>
                <a:latin typeface="Times New Roman" pitchFamily="18" charset="0"/>
                <a:ea typeface="仿宋" pitchFamily="49" charset="-122"/>
                <a:cs typeface="Times New Roman" pitchFamily="18" charset="0"/>
              </a:rPr>
              <a:t>)</a:t>
            </a:r>
          </a:p>
          <a:p>
            <a:pPr marL="0" indent="0">
              <a:lnSpc>
                <a:spcPct val="130000"/>
              </a:lnSpc>
              <a:spcBef>
                <a:spcPct val="0"/>
              </a:spcBef>
              <a:buClrTx/>
              <a:buSzTx/>
              <a:buFontTx/>
              <a:buNone/>
              <a:defRPr/>
            </a:pPr>
            <a:r>
              <a:rPr lang="en-US" altLang="zh-CN" dirty="0">
                <a:solidFill>
                  <a:srgbClr val="0000FF"/>
                </a:solidFill>
                <a:effectLst/>
                <a:latin typeface="Times New Roman" pitchFamily="18" charset="0"/>
                <a:ea typeface="仿宋" pitchFamily="49" charset="-122"/>
                <a:cs typeface="Times New Roman" pitchFamily="18" charset="0"/>
              </a:rPr>
              <a:t>f-</a:t>
            </a:r>
            <a:r>
              <a:rPr lang="zh-CN" altLang="en-US" dirty="0">
                <a:solidFill>
                  <a:srgbClr val="0000FF"/>
                </a:solidFill>
                <a:effectLst/>
                <a:latin typeface="Times New Roman" pitchFamily="18" charset="0"/>
                <a:ea typeface="仿宋" pitchFamily="49" charset="-122"/>
                <a:cs typeface="Times New Roman" pitchFamily="18" charset="0"/>
              </a:rPr>
              <a:t>区</a:t>
            </a:r>
            <a:r>
              <a:rPr lang="en-US" altLang="zh-CN" dirty="0">
                <a:effectLst/>
                <a:latin typeface="Times New Roman" pitchFamily="18" charset="0"/>
                <a:ea typeface="仿宋" pitchFamily="49" charset="-122"/>
                <a:cs typeface="Times New Roman" pitchFamily="18" charset="0"/>
              </a:rPr>
              <a:t>: (</a:t>
            </a:r>
            <a:r>
              <a:rPr lang="en-US" altLang="zh-CN" i="1" dirty="0">
                <a:effectLst/>
                <a:latin typeface="Times New Roman" pitchFamily="18" charset="0"/>
                <a:ea typeface="仿宋" pitchFamily="49" charset="-122"/>
                <a:cs typeface="Times New Roman" pitchFamily="18" charset="0"/>
              </a:rPr>
              <a:t>n</a:t>
            </a:r>
            <a:r>
              <a:rPr lang="zh-CN" altLang="en-US" dirty="0">
                <a:effectLst/>
                <a:latin typeface="Times New Roman" pitchFamily="18" charset="0"/>
                <a:ea typeface="仿宋" pitchFamily="49" charset="-122"/>
                <a:cs typeface="Times New Roman" pitchFamily="18" charset="0"/>
              </a:rPr>
              <a:t>－</a:t>
            </a:r>
            <a:r>
              <a:rPr lang="en-US" altLang="zh-CN" dirty="0">
                <a:effectLst/>
                <a:latin typeface="Times New Roman" pitchFamily="18" charset="0"/>
                <a:ea typeface="仿宋" pitchFamily="49" charset="-122"/>
                <a:cs typeface="Times New Roman" pitchFamily="18" charset="0"/>
              </a:rPr>
              <a:t>2)f</a:t>
            </a:r>
            <a:r>
              <a:rPr lang="en-US" altLang="zh-CN" baseline="30000" dirty="0">
                <a:effectLst/>
                <a:latin typeface="Times New Roman" pitchFamily="18" charset="0"/>
                <a:ea typeface="仿宋" pitchFamily="49" charset="-122"/>
                <a:cs typeface="Times New Roman" pitchFamily="18" charset="0"/>
              </a:rPr>
              <a:t>1~14</a:t>
            </a:r>
            <a:r>
              <a:rPr lang="en-US" altLang="zh-CN" dirty="0">
                <a:effectLst/>
                <a:latin typeface="Times New Roman" pitchFamily="18" charset="0"/>
                <a:ea typeface="仿宋" pitchFamily="49" charset="-122"/>
                <a:cs typeface="Times New Roman" pitchFamily="18" charset="0"/>
              </a:rPr>
              <a:t>(</a:t>
            </a:r>
            <a:r>
              <a:rPr lang="en-US" altLang="zh-CN" i="1" dirty="0">
                <a:effectLst/>
                <a:latin typeface="Times New Roman" pitchFamily="18" charset="0"/>
                <a:ea typeface="仿宋" pitchFamily="49" charset="-122"/>
                <a:cs typeface="Times New Roman" pitchFamily="18" charset="0"/>
              </a:rPr>
              <a:t>n</a:t>
            </a:r>
            <a:r>
              <a:rPr lang="zh-CN" altLang="en-US" dirty="0">
                <a:effectLst/>
                <a:latin typeface="Times New Roman" pitchFamily="18" charset="0"/>
                <a:ea typeface="仿宋" pitchFamily="49" charset="-122"/>
                <a:cs typeface="Times New Roman" pitchFamily="18" charset="0"/>
              </a:rPr>
              <a:t>－</a:t>
            </a:r>
            <a:r>
              <a:rPr lang="en-US" altLang="zh-CN" dirty="0">
                <a:effectLst/>
                <a:latin typeface="Times New Roman" pitchFamily="18" charset="0"/>
                <a:ea typeface="仿宋" pitchFamily="49" charset="-122"/>
                <a:cs typeface="Times New Roman" pitchFamily="18" charset="0"/>
              </a:rPr>
              <a:t>1)d</a:t>
            </a:r>
            <a:r>
              <a:rPr lang="en-US" altLang="zh-CN" baseline="30000" dirty="0">
                <a:effectLst/>
                <a:latin typeface="Times New Roman" pitchFamily="18" charset="0"/>
                <a:ea typeface="仿宋" pitchFamily="49" charset="-122"/>
                <a:cs typeface="Times New Roman" pitchFamily="18" charset="0"/>
              </a:rPr>
              <a:t>0~2</a:t>
            </a:r>
            <a:r>
              <a:rPr lang="en-US" altLang="zh-CN" i="1" dirty="0">
                <a:effectLst/>
                <a:latin typeface="Times New Roman" pitchFamily="18" charset="0"/>
                <a:ea typeface="仿宋" pitchFamily="49" charset="-122"/>
                <a:cs typeface="Times New Roman" pitchFamily="18" charset="0"/>
              </a:rPr>
              <a:t>n</a:t>
            </a:r>
            <a:r>
              <a:rPr lang="en-US" altLang="zh-CN" dirty="0">
                <a:effectLst/>
                <a:latin typeface="Times New Roman" pitchFamily="18" charset="0"/>
                <a:ea typeface="仿宋" pitchFamily="49" charset="-122"/>
                <a:cs typeface="Times New Roman" pitchFamily="18" charset="0"/>
              </a:rPr>
              <a:t>s</a:t>
            </a:r>
            <a:r>
              <a:rPr lang="en-US" altLang="zh-CN" baseline="30000" dirty="0">
                <a:effectLst/>
                <a:latin typeface="Times New Roman" pitchFamily="18" charset="0"/>
                <a:ea typeface="仿宋" pitchFamily="49" charset="-122"/>
                <a:cs typeface="Times New Roman" pitchFamily="18" charset="0"/>
              </a:rPr>
              <a:t>2</a:t>
            </a:r>
            <a:r>
              <a:rPr lang="en-US" altLang="zh-CN" dirty="0">
                <a:effectLst/>
                <a:latin typeface="Times New Roman" pitchFamily="18" charset="0"/>
                <a:ea typeface="仿宋" pitchFamily="49" charset="-122"/>
                <a:cs typeface="Times New Roman" pitchFamily="18" charset="0"/>
              </a:rPr>
              <a:t>(</a:t>
            </a:r>
            <a:r>
              <a:rPr lang="zh-CN" altLang="en-US" dirty="0">
                <a:effectLst/>
                <a:latin typeface="Times New Roman" pitchFamily="18" charset="0"/>
                <a:ea typeface="仿宋" pitchFamily="49" charset="-122"/>
                <a:cs typeface="Times New Roman" pitchFamily="18" charset="0"/>
              </a:rPr>
              <a:t>镧系、锕系</a:t>
            </a:r>
            <a:r>
              <a:rPr lang="en-US" altLang="zh-CN" dirty="0">
                <a:effectLst/>
                <a:latin typeface="Times New Roman" pitchFamily="18" charset="0"/>
                <a:ea typeface="仿宋" pitchFamily="49" charset="-122"/>
                <a:cs typeface="Times New Roman" pitchFamily="18" charset="0"/>
              </a:rPr>
              <a:t>)</a:t>
            </a:r>
            <a:br>
              <a:rPr lang="en-US" altLang="zh-CN" dirty="0">
                <a:effectLst/>
                <a:latin typeface="Times New Roman" pitchFamily="18" charset="0"/>
                <a:ea typeface="仿宋" pitchFamily="49" charset="-122"/>
                <a:cs typeface="Times New Roman" pitchFamily="18" charset="0"/>
              </a:rPr>
            </a:br>
            <a:r>
              <a:rPr lang="en-US" altLang="zh-CN" dirty="0">
                <a:effectLst/>
                <a:latin typeface="Times New Roman" pitchFamily="18" charset="0"/>
                <a:ea typeface="仿宋" pitchFamily="49" charset="-122"/>
                <a:cs typeface="Times New Roman" pitchFamily="18" charset="0"/>
              </a:rPr>
              <a:t>          (</a:t>
            </a:r>
            <a:r>
              <a:rPr lang="zh-CN" altLang="en-US" dirty="0">
                <a:effectLst/>
                <a:latin typeface="Times New Roman" pitchFamily="18" charset="0"/>
                <a:ea typeface="仿宋" pitchFamily="49" charset="-122"/>
                <a:cs typeface="Times New Roman" pitchFamily="18" charset="0"/>
              </a:rPr>
              <a:t>在</a:t>
            </a:r>
            <a:r>
              <a:rPr lang="en-US" altLang="zh-CN" dirty="0">
                <a:effectLst/>
                <a:latin typeface="Times New Roman" pitchFamily="18" charset="0"/>
                <a:ea typeface="仿宋" pitchFamily="49" charset="-122"/>
                <a:cs typeface="Times New Roman" pitchFamily="18" charset="0"/>
              </a:rPr>
              <a:t>d</a:t>
            </a:r>
            <a:r>
              <a:rPr lang="zh-CN" altLang="en-US" dirty="0">
                <a:effectLst/>
                <a:latin typeface="Times New Roman" pitchFamily="18" charset="0"/>
                <a:ea typeface="仿宋" pitchFamily="49" charset="-122"/>
                <a:cs typeface="Times New Roman" pitchFamily="18" charset="0"/>
              </a:rPr>
              <a:t>区和</a:t>
            </a:r>
            <a:r>
              <a:rPr lang="en-US" altLang="zh-CN" dirty="0">
                <a:effectLst/>
                <a:latin typeface="Times New Roman" pitchFamily="18" charset="0"/>
                <a:ea typeface="仿宋" pitchFamily="49" charset="-122"/>
                <a:cs typeface="Times New Roman" pitchFamily="18" charset="0"/>
              </a:rPr>
              <a:t>f</a:t>
            </a:r>
            <a:r>
              <a:rPr lang="zh-CN" altLang="en-US" dirty="0">
                <a:effectLst/>
                <a:latin typeface="Times New Roman" pitchFamily="18" charset="0"/>
                <a:ea typeface="仿宋" pitchFamily="49" charset="-122"/>
                <a:cs typeface="Times New Roman" pitchFamily="18" charset="0"/>
              </a:rPr>
              <a:t>区有例外</a:t>
            </a:r>
            <a:r>
              <a:rPr lang="en-US" altLang="zh-CN" dirty="0">
                <a:effectLst/>
                <a:latin typeface="Times New Roman" pitchFamily="18" charset="0"/>
                <a:ea typeface="仿宋" pitchFamily="49" charset="-122"/>
                <a:cs typeface="Times New Roman" pitchFamily="18" charset="0"/>
              </a:rPr>
              <a:t>)</a:t>
            </a:r>
          </a:p>
        </p:txBody>
      </p:sp>
      <p:sp>
        <p:nvSpPr>
          <p:cNvPr id="5" name="Rectangle 2"/>
          <p:cNvSpPr txBox="1">
            <a:spLocks noChangeArrowheads="1"/>
          </p:cNvSpPr>
          <p:nvPr/>
        </p:nvSpPr>
        <p:spPr bwMode="white">
          <a:xfrm>
            <a:off x="323850" y="1196975"/>
            <a:ext cx="4176713" cy="576263"/>
          </a:xfrm>
          <a:prstGeom prst="rect">
            <a:avLst/>
          </a:prstGeom>
          <a:noFill/>
          <a:ln w="9525">
            <a:noFill/>
            <a:miter lim="800000"/>
            <a:headEnd/>
            <a:tailEnd/>
          </a:ln>
        </p:spPr>
        <p:txBody>
          <a:bodyPr anchor="ctr"/>
          <a:lstStyle/>
          <a:p>
            <a:pPr eaLnBrk="0" hangingPunct="0">
              <a:defRPr/>
            </a:pPr>
            <a:r>
              <a:rPr lang="en-US" altLang="zh-CN" sz="2800" b="1" kern="0" dirty="0">
                <a:solidFill>
                  <a:srgbClr val="FF0000"/>
                </a:solidFill>
                <a:latin typeface="Times New Roman" panose="02020603050405020304" pitchFamily="18" charset="0"/>
                <a:ea typeface="+mj-ea"/>
                <a:cs typeface="Times New Roman" panose="02020603050405020304" pitchFamily="18" charset="0"/>
              </a:rPr>
              <a:t>2.2.3.2  </a:t>
            </a:r>
            <a:r>
              <a:rPr lang="zh-CN" altLang="en-US" sz="2800" b="1" kern="0" dirty="0">
                <a:solidFill>
                  <a:srgbClr val="FF0000"/>
                </a:solidFill>
                <a:latin typeface="Times New Roman" panose="02020603050405020304" pitchFamily="18" charset="0"/>
                <a:ea typeface="+mj-ea"/>
                <a:cs typeface="Times New Roman" panose="02020603050405020304" pitchFamily="18" charset="0"/>
              </a:rPr>
              <a:t>电子层结构与区</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36537" y="315913"/>
            <a:ext cx="6624638" cy="676275"/>
          </a:xfrm>
        </p:spPr>
        <p:txBody>
          <a:bodyPr/>
          <a:lstStyle/>
          <a:p>
            <a:pPr>
              <a:defRPr/>
            </a:pPr>
            <a:r>
              <a:rPr lang="en-US" altLang="zh-CN" dirty="0">
                <a:latin typeface="Arial" panose="020B0604020202020204" pitchFamily="34" charset="0"/>
                <a:cs typeface="Arial" panose="020B0604020202020204" pitchFamily="34" charset="0"/>
              </a:rPr>
              <a:t>2.2.3.3  </a:t>
            </a:r>
            <a:r>
              <a:rPr lang="zh-CN" altLang="en-US" dirty="0">
                <a:latin typeface="+mj-ea"/>
              </a:rPr>
              <a:t>元素基本性质的周期性</a:t>
            </a:r>
            <a:endParaRPr lang="en-US" altLang="zh-CN" dirty="0">
              <a:latin typeface="+mj-ea"/>
            </a:endParaRPr>
          </a:p>
        </p:txBody>
      </p:sp>
      <p:sp>
        <p:nvSpPr>
          <p:cNvPr id="116739" name="Rectangle 3"/>
          <p:cNvSpPr>
            <a:spLocks noGrp="1" noChangeArrowheads="1"/>
          </p:cNvSpPr>
          <p:nvPr>
            <p:ph type="body" idx="1"/>
          </p:nvPr>
        </p:nvSpPr>
        <p:spPr>
          <a:xfrm>
            <a:off x="468312" y="1484313"/>
            <a:ext cx="8424167" cy="4105275"/>
          </a:xfrm>
        </p:spPr>
        <p:txBody>
          <a:bodyPr/>
          <a:lstStyle/>
          <a:p>
            <a:pPr marL="0" indent="0">
              <a:spcBef>
                <a:spcPct val="50000"/>
              </a:spcBef>
              <a:buClr>
                <a:schemeClr val="hlink"/>
              </a:buClr>
              <a:buSzTx/>
              <a:buFont typeface="Wingdings" pitchFamily="2" charset="2"/>
              <a:buNone/>
              <a:defRPr/>
            </a:pPr>
            <a:r>
              <a:rPr lang="zh-CN" altLang="en-US" dirty="0">
                <a:effectLst/>
                <a:latin typeface="Times New Roman" panose="02020603050405020304" pitchFamily="18" charset="0"/>
                <a:ea typeface="仿宋" pitchFamily="49" charset="-122"/>
                <a:cs typeface="Times New Roman" panose="02020603050405020304" pitchFamily="18" charset="0"/>
              </a:rPr>
              <a:t>原子的基本性质如</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原子半径</a:t>
            </a:r>
            <a:r>
              <a:rPr lang="zh-CN" altLang="en-US" dirty="0">
                <a:effectLst/>
                <a:latin typeface="Times New Roman" panose="02020603050405020304" pitchFamily="18" charset="0"/>
                <a:ea typeface="仿宋" pitchFamily="49" charset="-122"/>
                <a:cs typeface="Times New Roman" panose="02020603050405020304" pitchFamily="18" charset="0"/>
              </a:rPr>
              <a:t>、</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氧化值</a:t>
            </a:r>
            <a:r>
              <a:rPr lang="zh-CN" altLang="en-US" dirty="0">
                <a:effectLst/>
                <a:latin typeface="Times New Roman" panose="02020603050405020304" pitchFamily="18" charset="0"/>
                <a:ea typeface="仿宋" pitchFamily="49" charset="-122"/>
                <a:cs typeface="Times New Roman" panose="02020603050405020304" pitchFamily="18" charset="0"/>
              </a:rPr>
              <a:t>、</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电离能</a:t>
            </a:r>
            <a:r>
              <a:rPr lang="zh-CN" altLang="en-US" dirty="0">
                <a:effectLst/>
                <a:latin typeface="Times New Roman" panose="02020603050405020304" pitchFamily="18" charset="0"/>
                <a:ea typeface="仿宋" pitchFamily="49" charset="-122"/>
                <a:cs typeface="Times New Roman" panose="02020603050405020304" pitchFamily="18" charset="0"/>
              </a:rPr>
              <a:t>、</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电负性</a:t>
            </a:r>
            <a:r>
              <a:rPr lang="zh-CN" altLang="en-US" dirty="0">
                <a:effectLst/>
                <a:latin typeface="Times New Roman" panose="02020603050405020304" pitchFamily="18" charset="0"/>
                <a:ea typeface="仿宋" pitchFamily="49" charset="-122"/>
                <a:cs typeface="Times New Roman" panose="02020603050405020304" pitchFamily="18" charset="0"/>
              </a:rPr>
              <a:t>等都与原子的结构密切相关，因此也呈明显的周期性。</a:t>
            </a:r>
            <a:endParaRPr lang="en-US" altLang="zh-CN" dirty="0">
              <a:effectLst/>
              <a:latin typeface="Times New Roman" panose="02020603050405020304" pitchFamily="18" charset="0"/>
              <a:ea typeface="仿宋" pitchFamily="49" charset="-122"/>
              <a:cs typeface="Times New Roman" panose="02020603050405020304" pitchFamily="18" charset="0"/>
            </a:endParaRPr>
          </a:p>
          <a:p>
            <a:pPr marL="0" indent="0">
              <a:spcBef>
                <a:spcPct val="50000"/>
              </a:spcBef>
              <a:buClr>
                <a:schemeClr val="hlink"/>
              </a:buClr>
              <a:buSzTx/>
              <a:buFont typeface="Wingdings" pitchFamily="2" charset="2"/>
              <a:buNone/>
              <a:defRPr/>
            </a:pPr>
            <a:endParaRPr lang="en-US" altLang="zh-CN" dirty="0">
              <a:effectLst/>
              <a:latin typeface="Times New Roman" panose="02020603050405020304" pitchFamily="18" charset="0"/>
              <a:ea typeface="黑体" pitchFamily="2" charset="-122"/>
              <a:cs typeface="Times New Roman" panose="02020603050405020304" pitchFamily="18" charset="0"/>
            </a:endParaRPr>
          </a:p>
          <a:p>
            <a:pPr marL="0" indent="0">
              <a:spcBef>
                <a:spcPct val="50000"/>
              </a:spcBef>
              <a:buClr>
                <a:schemeClr val="hlink"/>
              </a:buClr>
              <a:buSzTx/>
              <a:buFont typeface="Wingdings" pitchFamily="2" charset="2"/>
              <a:buNone/>
              <a:defRPr/>
            </a:pPr>
            <a:r>
              <a:rPr lang="en-US" altLang="zh-CN" dirty="0">
                <a:solidFill>
                  <a:srgbClr val="FF0000"/>
                </a:solidFill>
                <a:effectLst/>
                <a:latin typeface="Times New Roman" panose="02020603050405020304" pitchFamily="18" charset="0"/>
                <a:ea typeface="+mj-ea"/>
                <a:cs typeface="Times New Roman" panose="02020603050405020304" pitchFamily="18" charset="0"/>
              </a:rPr>
              <a:t>1) </a:t>
            </a:r>
            <a:r>
              <a:rPr lang="zh-CN" altLang="en-US" dirty="0">
                <a:solidFill>
                  <a:srgbClr val="FF0000"/>
                </a:solidFill>
                <a:effectLst/>
                <a:latin typeface="Times New Roman" panose="02020603050405020304" pitchFamily="18" charset="0"/>
                <a:ea typeface="+mj-ea"/>
                <a:cs typeface="Times New Roman" panose="02020603050405020304" pitchFamily="18" charset="0"/>
              </a:rPr>
              <a:t>原子半径</a:t>
            </a:r>
            <a:endParaRPr lang="en-US" altLang="zh-CN" dirty="0">
              <a:solidFill>
                <a:srgbClr val="FF0000"/>
              </a:solidFill>
              <a:effectLst/>
              <a:latin typeface="Times New Roman" panose="02020603050405020304" pitchFamily="18" charset="0"/>
              <a:ea typeface="+mj-ea"/>
              <a:cs typeface="Times New Roman" panose="02020603050405020304" pitchFamily="18" charset="0"/>
            </a:endParaRPr>
          </a:p>
          <a:p>
            <a:pPr marL="0" indent="0">
              <a:spcBef>
                <a:spcPct val="50000"/>
              </a:spcBef>
              <a:buClr>
                <a:schemeClr val="hlink"/>
              </a:buClr>
              <a:buSzTx/>
              <a:buFont typeface="Wingdings" pitchFamily="2" charset="2"/>
              <a:buNone/>
              <a:defRPr/>
            </a:pP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定义：</a:t>
            </a:r>
            <a:r>
              <a:rPr lang="zh-CN" altLang="en-US" dirty="0">
                <a:effectLst/>
                <a:latin typeface="Times New Roman" panose="02020603050405020304" pitchFamily="18" charset="0"/>
                <a:ea typeface="仿宋" pitchFamily="49" charset="-122"/>
                <a:cs typeface="Times New Roman" panose="02020603050405020304" pitchFamily="18" charset="0"/>
              </a:rPr>
              <a:t>相邻原子核间距离的一半，有金属半径、共价半径和范德华半径。</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94320" y="333375"/>
            <a:ext cx="8050088" cy="685800"/>
          </a:xfrm>
        </p:spPr>
        <p:txBody>
          <a:bodyPr/>
          <a:lstStyle/>
          <a:p>
            <a:pPr eaLnBrk="1" hangingPunct="1">
              <a:defRPr/>
            </a:pPr>
            <a:r>
              <a:rPr lang="en-US" altLang="zh-CN" sz="3200" dirty="0">
                <a:latin typeface="Arial" panose="020B0604020202020204" pitchFamily="34" charset="0"/>
                <a:cs typeface="Arial" panose="020B0604020202020204" pitchFamily="34" charset="0"/>
              </a:rPr>
              <a:t>2.2.3.3  </a:t>
            </a:r>
            <a:r>
              <a:rPr lang="zh-CN" altLang="en-US" sz="3200" dirty="0">
                <a:latin typeface="+mj-ea"/>
              </a:rPr>
              <a:t>元素基本性质的周期性</a:t>
            </a:r>
            <a:endParaRPr lang="en-US" altLang="zh-CN" sz="3200" i="1" dirty="0">
              <a:latin typeface="黑体" pitchFamily="49" charset="-122"/>
            </a:endParaRPr>
          </a:p>
        </p:txBody>
      </p:sp>
      <p:sp>
        <p:nvSpPr>
          <p:cNvPr id="894979" name="Rectangle 3"/>
          <p:cNvSpPr>
            <a:spLocks noGrp="1" noChangeArrowheads="1"/>
          </p:cNvSpPr>
          <p:nvPr>
            <p:ph type="body" sz="half" idx="1"/>
          </p:nvPr>
        </p:nvSpPr>
        <p:spPr>
          <a:xfrm>
            <a:off x="323850" y="1412875"/>
            <a:ext cx="2592388" cy="4103687"/>
          </a:xfrm>
        </p:spPr>
        <p:txBody>
          <a:bodyPr/>
          <a:lstStyle/>
          <a:p>
            <a:pPr marL="0" indent="0" eaLnBrk="1" hangingPunct="1">
              <a:lnSpc>
                <a:spcPct val="150000"/>
              </a:lnSpc>
              <a:buFont typeface="Wingdings" pitchFamily="2" charset="2"/>
              <a:buNone/>
              <a:defRPr/>
            </a:pPr>
            <a:r>
              <a:rPr lang="zh-CN" altLang="en-US" dirty="0">
                <a:effectLst/>
                <a:latin typeface="仿宋" pitchFamily="49" charset="-122"/>
                <a:ea typeface="仿宋" pitchFamily="49" charset="-122"/>
              </a:rPr>
              <a:t>同周期中，原子半径随原子序数的增加而减小，同族元素则随之增加而增加。</a:t>
            </a:r>
          </a:p>
        </p:txBody>
      </p:sp>
      <p:pic>
        <p:nvPicPr>
          <p:cNvPr id="79876" name="Picture 8" descr="a1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957834" y="1341438"/>
            <a:ext cx="5862638" cy="5076825"/>
          </a:xfrm>
        </p:spPr>
      </p:pic>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4979">
                                            <p:txEl>
                                              <p:pRg st="0" end="0"/>
                                            </p:txEl>
                                          </p:spTgt>
                                        </p:tgtEl>
                                        <p:attrNameLst>
                                          <p:attrName>style.visibility</p:attrName>
                                        </p:attrNameLst>
                                      </p:cBhvr>
                                      <p:to>
                                        <p:strVal val="visible"/>
                                      </p:to>
                                    </p:set>
                                    <p:animEffect transition="in" filter="blinds(horizontal)">
                                      <p:cBhvr>
                                        <p:cTn id="7" dur="500"/>
                                        <p:tgtEl>
                                          <p:spTgt spid="8949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2.2.3.3  </a:t>
            </a:r>
            <a:r>
              <a:rPr lang="zh-CN" altLang="en-US" dirty="0">
                <a:latin typeface="+mj-ea"/>
              </a:rPr>
              <a:t>元素基本性质的周期性</a:t>
            </a:r>
            <a:endParaRPr lang="en-US" altLang="zh-CN" dirty="0">
              <a:latin typeface="+mj-ea"/>
            </a:endParaRPr>
          </a:p>
        </p:txBody>
      </p:sp>
      <p:sp>
        <p:nvSpPr>
          <p:cNvPr id="120835" name="Rectangle 3"/>
          <p:cNvSpPr>
            <a:spLocks noGrp="1" noChangeArrowheads="1"/>
          </p:cNvSpPr>
          <p:nvPr>
            <p:ph type="body" idx="1"/>
          </p:nvPr>
        </p:nvSpPr>
        <p:spPr>
          <a:xfrm>
            <a:off x="395537" y="1125538"/>
            <a:ext cx="8568952" cy="5472112"/>
          </a:xfrm>
        </p:spPr>
        <p:txBody>
          <a:bodyPr/>
          <a:lstStyle/>
          <a:p>
            <a:pPr marL="0" indent="0">
              <a:lnSpc>
                <a:spcPct val="105000"/>
              </a:lnSpc>
              <a:buFont typeface="Wingdings" pitchFamily="2" charset="2"/>
              <a:buNone/>
              <a:defRPr/>
            </a:pPr>
            <a:r>
              <a:rPr lang="en-US" altLang="zh-CN" dirty="0">
                <a:solidFill>
                  <a:srgbClr val="FF0000"/>
                </a:solidFill>
                <a:effectLst/>
                <a:latin typeface="Times New Roman" panose="02020603050405020304" pitchFamily="18" charset="0"/>
                <a:ea typeface="+mj-ea"/>
                <a:cs typeface="Times New Roman" panose="02020603050405020304" pitchFamily="18" charset="0"/>
              </a:rPr>
              <a:t>2) </a:t>
            </a:r>
            <a:r>
              <a:rPr lang="zh-CN" altLang="en-US" dirty="0">
                <a:solidFill>
                  <a:srgbClr val="FF0000"/>
                </a:solidFill>
                <a:effectLst/>
                <a:latin typeface="Times New Roman" panose="02020603050405020304" pitchFamily="18" charset="0"/>
                <a:ea typeface="+mj-ea"/>
                <a:cs typeface="Times New Roman" panose="02020603050405020304" pitchFamily="18" charset="0"/>
              </a:rPr>
              <a:t>元素的氧化值</a:t>
            </a:r>
            <a:endParaRPr lang="en-US" altLang="zh-CN" dirty="0">
              <a:solidFill>
                <a:srgbClr val="FF0000"/>
              </a:solidFill>
              <a:effectLst/>
              <a:latin typeface="Times New Roman" panose="02020603050405020304" pitchFamily="18" charset="0"/>
              <a:ea typeface="+mj-ea"/>
              <a:cs typeface="Times New Roman" panose="02020603050405020304" pitchFamily="18" charset="0"/>
            </a:endParaRPr>
          </a:p>
          <a:p>
            <a:pPr marL="0" indent="0">
              <a:lnSpc>
                <a:spcPct val="105000"/>
              </a:lnSpc>
              <a:buFont typeface="Wingdings" pitchFamily="2" charset="2"/>
              <a:buNone/>
              <a:defRPr/>
            </a:pPr>
            <a:r>
              <a:rPr lang="zh-CN" altLang="en-US" dirty="0">
                <a:solidFill>
                  <a:srgbClr val="0000FF"/>
                </a:solidFill>
                <a:effectLst/>
                <a:latin typeface="Times New Roman" panose="02020603050405020304" pitchFamily="18" charset="0"/>
                <a:ea typeface="华文楷体" pitchFamily="2" charset="-122"/>
                <a:cs typeface="Times New Roman" panose="02020603050405020304" pitchFamily="18" charset="0"/>
              </a:rPr>
              <a:t>①氧化数与化合价</a:t>
            </a:r>
            <a:endParaRPr lang="en-US" altLang="zh-CN" dirty="0">
              <a:solidFill>
                <a:srgbClr val="0000FF"/>
              </a:solidFill>
              <a:effectLst/>
              <a:latin typeface="Times New Roman" panose="02020603050405020304" pitchFamily="18" charset="0"/>
              <a:ea typeface="华文楷体" pitchFamily="2" charset="-122"/>
              <a:cs typeface="Times New Roman" panose="02020603050405020304" pitchFamily="18" charset="0"/>
            </a:endParaRPr>
          </a:p>
          <a:p>
            <a:pPr marL="0" indent="0">
              <a:lnSpc>
                <a:spcPct val="105000"/>
              </a:lnSpc>
              <a:buFont typeface="Wingdings" pitchFamily="2" charset="2"/>
              <a:buNone/>
              <a:defRPr/>
            </a:pPr>
            <a:r>
              <a:rPr lang="zh-CN" altLang="en-US" dirty="0">
                <a:solidFill>
                  <a:srgbClr val="0000FF"/>
                </a:solidFill>
                <a:effectLst/>
                <a:latin typeface="Times New Roman" panose="02020603050405020304" pitchFamily="18" charset="0"/>
                <a:ea typeface="仿宋" pitchFamily="49" charset="-122"/>
                <a:cs typeface="Times New Roman" pitchFamily="18" charset="0"/>
              </a:rPr>
              <a:t>氧化值（数）：</a:t>
            </a:r>
            <a:r>
              <a:rPr lang="zh-CN" altLang="en-US" dirty="0">
                <a:effectLst/>
                <a:latin typeface="Times New Roman" panose="02020603050405020304" pitchFamily="18" charset="0"/>
                <a:ea typeface="仿宋" pitchFamily="49" charset="-122"/>
                <a:cs typeface="Times New Roman" pitchFamily="18" charset="0"/>
              </a:rPr>
              <a:t>化合物中某元素所带形式电荷</a:t>
            </a:r>
            <a:r>
              <a:rPr lang="en-US" altLang="zh-CN" dirty="0">
                <a:effectLst/>
                <a:latin typeface="Times New Roman" panose="02020603050405020304" pitchFamily="18" charset="0"/>
                <a:ea typeface="仿宋" pitchFamily="49" charset="-122"/>
                <a:cs typeface="Times New Roman" pitchFamily="18" charset="0"/>
              </a:rPr>
              <a:t>(</a:t>
            </a:r>
            <a:r>
              <a:rPr lang="zh-CN" altLang="en-US" dirty="0">
                <a:effectLst/>
                <a:latin typeface="Times New Roman" panose="02020603050405020304" pitchFamily="18" charset="0"/>
                <a:ea typeface="仿宋" pitchFamily="49" charset="-122"/>
                <a:cs typeface="Times New Roman" pitchFamily="18" charset="0"/>
              </a:rPr>
              <a:t>表观电荷数</a:t>
            </a:r>
            <a:r>
              <a:rPr lang="en-US" altLang="zh-CN" dirty="0">
                <a:effectLst/>
                <a:latin typeface="Times New Roman" panose="02020603050405020304" pitchFamily="18" charset="0"/>
                <a:ea typeface="仿宋" pitchFamily="49" charset="-122"/>
                <a:cs typeface="Times New Roman" pitchFamily="18" charset="0"/>
              </a:rPr>
              <a:t>)</a:t>
            </a:r>
            <a:r>
              <a:rPr lang="zh-CN" altLang="en-US" dirty="0">
                <a:effectLst/>
                <a:latin typeface="Times New Roman" panose="02020603050405020304" pitchFamily="18" charset="0"/>
                <a:ea typeface="仿宋" pitchFamily="49" charset="-122"/>
                <a:cs typeface="Times New Roman" pitchFamily="18" charset="0"/>
              </a:rPr>
              <a:t>。</a:t>
            </a:r>
          </a:p>
          <a:p>
            <a:pPr marL="0" indent="0">
              <a:lnSpc>
                <a:spcPct val="105000"/>
              </a:lnSpc>
              <a:buClrTx/>
              <a:buSzTx/>
              <a:buFontTx/>
              <a:buNone/>
              <a:defRPr/>
            </a:pPr>
            <a:r>
              <a:rPr lang="zh-CN" altLang="en-US" dirty="0">
                <a:solidFill>
                  <a:srgbClr val="0000FF"/>
                </a:solidFill>
                <a:effectLst/>
                <a:latin typeface="Times New Roman" panose="02020603050405020304" pitchFamily="18" charset="0"/>
                <a:ea typeface="仿宋" pitchFamily="49" charset="-122"/>
                <a:cs typeface="Times New Roman" pitchFamily="18" charset="0"/>
              </a:rPr>
              <a:t>化合价：</a:t>
            </a:r>
            <a:r>
              <a:rPr lang="zh-CN" altLang="en-US" dirty="0">
                <a:effectLst/>
                <a:latin typeface="Times New Roman" panose="02020603050405020304" pitchFamily="18" charset="0"/>
                <a:ea typeface="仿宋" pitchFamily="49" charset="-122"/>
                <a:cs typeface="Times New Roman" pitchFamily="18" charset="0"/>
              </a:rPr>
              <a:t>某元素原子相互化合的数目。</a:t>
            </a:r>
          </a:p>
          <a:p>
            <a:pPr marL="0" indent="0">
              <a:lnSpc>
                <a:spcPct val="105000"/>
              </a:lnSpc>
              <a:buClrTx/>
              <a:buSzTx/>
              <a:buFontTx/>
              <a:buNone/>
              <a:defRPr/>
            </a:pPr>
            <a:r>
              <a:rPr lang="zh-CN" altLang="en-US" dirty="0">
                <a:solidFill>
                  <a:srgbClr val="0000FF"/>
                </a:solidFill>
                <a:effectLst/>
                <a:latin typeface="Times New Roman" panose="02020603050405020304" pitchFamily="18" charset="0"/>
                <a:ea typeface="仿宋" pitchFamily="49" charset="-122"/>
                <a:cs typeface="Times New Roman" pitchFamily="18" charset="0"/>
              </a:rPr>
              <a:t>例如：</a:t>
            </a:r>
            <a:r>
              <a:rPr lang="zh-CN" altLang="en-US" dirty="0">
                <a:effectLst/>
                <a:latin typeface="Times New Roman" panose="02020603050405020304" pitchFamily="18" charset="0"/>
                <a:ea typeface="仿宋" pitchFamily="49" charset="-122"/>
                <a:cs typeface="Times New Roman" pitchFamily="18" charset="0"/>
              </a:rPr>
              <a:t>在</a:t>
            </a:r>
            <a:r>
              <a:rPr lang="en-US" altLang="zh-CN" dirty="0">
                <a:effectLst/>
                <a:latin typeface="Times New Roman" panose="02020603050405020304" pitchFamily="18" charset="0"/>
                <a:ea typeface="仿宋" pitchFamily="49" charset="-122"/>
                <a:cs typeface="Times New Roman" pitchFamily="18" charset="0"/>
              </a:rPr>
              <a:t>CH</a:t>
            </a:r>
            <a:r>
              <a:rPr lang="en-US" altLang="zh-CN" baseline="-25000" dirty="0">
                <a:effectLst/>
                <a:latin typeface="Times New Roman" panose="02020603050405020304" pitchFamily="18" charset="0"/>
                <a:ea typeface="仿宋" pitchFamily="49" charset="-122"/>
                <a:cs typeface="Times New Roman" pitchFamily="18" charset="0"/>
              </a:rPr>
              <a:t>4</a:t>
            </a:r>
            <a:r>
              <a:rPr lang="zh-CN" altLang="en-US"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CH</a:t>
            </a:r>
            <a:r>
              <a:rPr lang="en-US" altLang="zh-CN" baseline="-25000" dirty="0">
                <a:effectLst/>
                <a:latin typeface="Times New Roman" panose="02020603050405020304" pitchFamily="18" charset="0"/>
                <a:ea typeface="仿宋" pitchFamily="49" charset="-122"/>
                <a:cs typeface="Times New Roman" pitchFamily="18" charset="0"/>
              </a:rPr>
              <a:t>3</a:t>
            </a:r>
            <a:r>
              <a:rPr lang="en-US" altLang="zh-CN" dirty="0">
                <a:effectLst/>
                <a:latin typeface="Times New Roman" panose="02020603050405020304" pitchFamily="18" charset="0"/>
                <a:ea typeface="仿宋" pitchFamily="49" charset="-122"/>
                <a:cs typeface="Times New Roman" pitchFamily="18" charset="0"/>
              </a:rPr>
              <a:t>Cl</a:t>
            </a:r>
            <a:r>
              <a:rPr lang="zh-CN" altLang="en-US"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CH</a:t>
            </a:r>
            <a:r>
              <a:rPr lang="en-US" altLang="zh-CN" baseline="-25000" dirty="0">
                <a:effectLst/>
                <a:latin typeface="Times New Roman" panose="02020603050405020304" pitchFamily="18" charset="0"/>
                <a:ea typeface="仿宋" pitchFamily="49" charset="-122"/>
                <a:cs typeface="Times New Roman" pitchFamily="18" charset="0"/>
              </a:rPr>
              <a:t>2</a:t>
            </a:r>
            <a:r>
              <a:rPr lang="en-US" altLang="zh-CN" dirty="0">
                <a:effectLst/>
                <a:latin typeface="Times New Roman" panose="02020603050405020304" pitchFamily="18" charset="0"/>
                <a:ea typeface="仿宋" pitchFamily="49" charset="-122"/>
                <a:cs typeface="Times New Roman" pitchFamily="18" charset="0"/>
              </a:rPr>
              <a:t>Cl</a:t>
            </a:r>
            <a:r>
              <a:rPr lang="en-US" altLang="zh-CN" baseline="-25000" dirty="0">
                <a:effectLst/>
                <a:latin typeface="Times New Roman" panose="02020603050405020304" pitchFamily="18" charset="0"/>
                <a:ea typeface="仿宋" pitchFamily="49" charset="-122"/>
                <a:cs typeface="Times New Roman" pitchFamily="18" charset="0"/>
              </a:rPr>
              <a:t>2</a:t>
            </a:r>
            <a:r>
              <a:rPr lang="zh-CN" altLang="en-US"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CHCl</a:t>
            </a:r>
            <a:r>
              <a:rPr lang="en-US" altLang="zh-CN" baseline="-25000" dirty="0">
                <a:effectLst/>
                <a:latin typeface="Times New Roman" panose="02020603050405020304" pitchFamily="18" charset="0"/>
                <a:ea typeface="仿宋" pitchFamily="49" charset="-122"/>
                <a:cs typeface="Times New Roman" pitchFamily="18" charset="0"/>
              </a:rPr>
              <a:t>3</a:t>
            </a:r>
            <a:r>
              <a:rPr lang="zh-CN" altLang="en-US"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CCl</a:t>
            </a:r>
            <a:r>
              <a:rPr lang="en-US" altLang="zh-CN" baseline="-25000" dirty="0">
                <a:effectLst/>
                <a:latin typeface="Times New Roman" panose="02020603050405020304" pitchFamily="18" charset="0"/>
                <a:ea typeface="仿宋" pitchFamily="49" charset="-122"/>
                <a:cs typeface="Times New Roman" pitchFamily="18" charset="0"/>
              </a:rPr>
              <a:t>4</a:t>
            </a:r>
            <a:r>
              <a:rPr lang="zh-CN" altLang="en-US" dirty="0">
                <a:effectLst/>
                <a:latin typeface="Times New Roman" panose="02020603050405020304" pitchFamily="18" charset="0"/>
                <a:ea typeface="仿宋" pitchFamily="49" charset="-122"/>
                <a:cs typeface="Times New Roman" pitchFamily="18" charset="0"/>
              </a:rPr>
              <a:t>中，</a:t>
            </a:r>
            <a:r>
              <a:rPr lang="en-GB" altLang="zh-CN" dirty="0">
                <a:effectLst/>
                <a:latin typeface="Times New Roman" panose="02020603050405020304" pitchFamily="18" charset="0"/>
                <a:ea typeface="仿宋" pitchFamily="49" charset="-122"/>
                <a:cs typeface="Times New Roman" pitchFamily="18" charset="0"/>
              </a:rPr>
              <a:t>C</a:t>
            </a:r>
            <a:r>
              <a:rPr lang="zh-CN" altLang="en-US" dirty="0">
                <a:effectLst/>
                <a:latin typeface="Times New Roman" panose="02020603050405020304" pitchFamily="18" charset="0"/>
                <a:ea typeface="仿宋" pitchFamily="49" charset="-122"/>
                <a:cs typeface="Times New Roman" pitchFamily="18" charset="0"/>
              </a:rPr>
              <a:t>的氧化数分别为</a:t>
            </a:r>
            <a:r>
              <a:rPr lang="en-US" altLang="zh-CN" dirty="0">
                <a:effectLst/>
                <a:latin typeface="Times New Roman" panose="02020603050405020304" pitchFamily="18" charset="0"/>
                <a:ea typeface="仿宋" pitchFamily="49" charset="-122"/>
                <a:cs typeface="Times New Roman" pitchFamily="18" charset="0"/>
              </a:rPr>
              <a:t>-4</a:t>
            </a:r>
            <a:r>
              <a:rPr lang="zh-CN" altLang="en-US"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-2</a:t>
            </a:r>
            <a:r>
              <a:rPr lang="zh-CN" altLang="en-US"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0</a:t>
            </a:r>
            <a:r>
              <a:rPr lang="zh-CN" altLang="en-US"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+2</a:t>
            </a:r>
            <a:r>
              <a:rPr lang="zh-CN" altLang="en-US"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+4</a:t>
            </a:r>
            <a:r>
              <a:rPr lang="zh-CN" altLang="en-US" dirty="0">
                <a:effectLst/>
                <a:latin typeface="Times New Roman" panose="02020603050405020304" pitchFamily="18" charset="0"/>
                <a:ea typeface="仿宋" pitchFamily="49" charset="-122"/>
                <a:cs typeface="Times New Roman" pitchFamily="18" charset="0"/>
              </a:rPr>
              <a:t>，但其化合价均为</a:t>
            </a:r>
            <a:r>
              <a:rPr lang="en-US" altLang="zh-CN" dirty="0">
                <a:effectLst/>
                <a:latin typeface="Times New Roman" panose="02020603050405020304" pitchFamily="18" charset="0"/>
                <a:ea typeface="仿宋" pitchFamily="49" charset="-122"/>
                <a:cs typeface="Times New Roman" pitchFamily="18" charset="0"/>
              </a:rPr>
              <a:t>4</a:t>
            </a:r>
            <a:r>
              <a:rPr lang="zh-CN" altLang="en-US" dirty="0">
                <a:effectLst/>
                <a:latin typeface="Times New Roman" panose="02020603050405020304" pitchFamily="18" charset="0"/>
                <a:ea typeface="仿宋" pitchFamily="49" charset="-122"/>
                <a:cs typeface="Times New Roman" pitchFamily="18" charset="0"/>
              </a:rPr>
              <a:t>。  </a:t>
            </a:r>
            <a:endParaRPr lang="en-US" altLang="zh-CN" dirty="0">
              <a:effectLst/>
              <a:latin typeface="Times New Roman" panose="02020603050405020304" pitchFamily="18" charset="0"/>
              <a:ea typeface="仿宋" pitchFamily="49" charset="-122"/>
              <a:cs typeface="Times New Roman" pitchFamily="18" charset="0"/>
            </a:endParaRPr>
          </a:p>
          <a:p>
            <a:pPr marL="0" indent="0">
              <a:lnSpc>
                <a:spcPct val="105000"/>
              </a:lnSpc>
              <a:buClrTx/>
              <a:buSzTx/>
              <a:buFontTx/>
              <a:buNone/>
              <a:defRPr/>
            </a:pPr>
            <a:r>
              <a:rPr lang="zh-CN" altLang="en-US" dirty="0">
                <a:effectLst/>
                <a:latin typeface="Times New Roman" panose="02020603050405020304" pitchFamily="18" charset="0"/>
                <a:ea typeface="仿宋" pitchFamily="49" charset="-122"/>
                <a:cs typeface="Times New Roman" pitchFamily="18" charset="0"/>
              </a:rPr>
              <a:t>任何化合物分子中，各元素氧化值的代数和为零，而多原子离子中各元素氧化值的代数和等于该离子所带电荷数。</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2.2.3.3  </a:t>
            </a:r>
            <a:r>
              <a:rPr lang="zh-CN" altLang="en-US" dirty="0">
                <a:latin typeface="+mj-ea"/>
              </a:rPr>
              <a:t>元素基本性质的周期性</a:t>
            </a:r>
            <a:endParaRPr lang="zh-CN" altLang="en-US" dirty="0"/>
          </a:p>
        </p:txBody>
      </p:sp>
      <p:sp>
        <p:nvSpPr>
          <p:cNvPr id="121859" name="Rectangle 3"/>
          <p:cNvSpPr>
            <a:spLocks noGrp="1" noChangeArrowheads="1"/>
          </p:cNvSpPr>
          <p:nvPr>
            <p:ph idx="1"/>
          </p:nvPr>
        </p:nvSpPr>
        <p:spPr/>
        <p:txBody>
          <a:bodyPr/>
          <a:lstStyle/>
          <a:p>
            <a:pPr marL="0" indent="0">
              <a:spcBef>
                <a:spcPct val="0"/>
              </a:spcBef>
              <a:buClrTx/>
              <a:buSzTx/>
              <a:buFontTx/>
              <a:buNone/>
              <a:defRPr/>
            </a:pPr>
            <a:r>
              <a:rPr lang="zh-CN" altLang="en-US" dirty="0">
                <a:solidFill>
                  <a:srgbClr val="0000FF"/>
                </a:solidFill>
                <a:effectLst/>
                <a:latin typeface="华文楷体" pitchFamily="2" charset="-122"/>
                <a:ea typeface="华文楷体" pitchFamily="2" charset="-122"/>
              </a:rPr>
              <a:t>②氧化数与原子结构：</a:t>
            </a:r>
            <a:endParaRPr lang="en-US" altLang="zh-CN" dirty="0">
              <a:solidFill>
                <a:srgbClr val="0000FF"/>
              </a:solidFill>
              <a:effectLst/>
              <a:latin typeface="华文楷体" pitchFamily="2" charset="-122"/>
              <a:ea typeface="华文楷体" pitchFamily="2" charset="-122"/>
            </a:endParaRPr>
          </a:p>
          <a:p>
            <a:pPr marL="0" indent="0">
              <a:spcBef>
                <a:spcPct val="0"/>
              </a:spcBef>
              <a:buClrTx/>
              <a:buSzTx/>
              <a:buFontTx/>
              <a:buNone/>
              <a:defRPr/>
            </a:pPr>
            <a:endParaRPr lang="zh-CN" altLang="en-US" dirty="0">
              <a:solidFill>
                <a:srgbClr val="C00000"/>
              </a:solidFill>
              <a:effectLst/>
              <a:latin typeface="华文楷体" pitchFamily="2" charset="-122"/>
              <a:ea typeface="华文楷体" pitchFamily="2" charset="-122"/>
            </a:endParaRPr>
          </a:p>
          <a:p>
            <a:pPr marL="0" indent="0">
              <a:lnSpc>
                <a:spcPct val="120000"/>
              </a:lnSpc>
              <a:spcBef>
                <a:spcPct val="0"/>
              </a:spcBef>
              <a:buClrTx/>
              <a:buSzTx/>
              <a:buFontTx/>
              <a:buNone/>
              <a:defRPr/>
            </a:pPr>
            <a:r>
              <a:rPr lang="zh-CN" altLang="en-US" dirty="0">
                <a:effectLst/>
                <a:latin typeface="Times New Roman" pitchFamily="18" charset="0"/>
                <a:ea typeface="仿宋" pitchFamily="49" charset="-122"/>
                <a:cs typeface="Times New Roman" pitchFamily="18" charset="0"/>
              </a:rPr>
              <a:t>氧化数与</a:t>
            </a:r>
            <a:r>
              <a:rPr lang="zh-CN" altLang="en-US" u="sng" dirty="0">
                <a:effectLst/>
                <a:latin typeface="Times New Roman" pitchFamily="18" charset="0"/>
                <a:ea typeface="仿宋" pitchFamily="49" charset="-122"/>
                <a:cs typeface="Times New Roman" pitchFamily="18" charset="0"/>
              </a:rPr>
              <a:t>原子价电子数</a:t>
            </a:r>
            <a:r>
              <a:rPr lang="zh-CN" altLang="en-US" dirty="0">
                <a:effectLst/>
                <a:latin typeface="Times New Roman" pitchFamily="18" charset="0"/>
                <a:ea typeface="仿宋" pitchFamily="49" charset="-122"/>
                <a:cs typeface="Times New Roman" pitchFamily="18" charset="0"/>
              </a:rPr>
              <a:t>相关。</a:t>
            </a:r>
            <a:endParaRPr lang="en-US" altLang="zh-CN" dirty="0">
              <a:effectLst/>
              <a:latin typeface="Times New Roman" pitchFamily="18" charset="0"/>
              <a:ea typeface="仿宋" pitchFamily="49" charset="-122"/>
              <a:cs typeface="Times New Roman" pitchFamily="18" charset="0"/>
            </a:endParaRPr>
          </a:p>
          <a:p>
            <a:pPr marL="0" indent="0">
              <a:lnSpc>
                <a:spcPct val="120000"/>
              </a:lnSpc>
              <a:spcBef>
                <a:spcPct val="0"/>
              </a:spcBef>
              <a:buClrTx/>
              <a:buSzTx/>
              <a:buFontTx/>
              <a:buNone/>
              <a:defRPr/>
            </a:pPr>
            <a:r>
              <a:rPr lang="zh-CN" altLang="en-US" dirty="0">
                <a:solidFill>
                  <a:srgbClr val="0000FF"/>
                </a:solidFill>
                <a:effectLst/>
                <a:latin typeface="Times New Roman" pitchFamily="18" charset="0"/>
                <a:ea typeface="仿宋" pitchFamily="49" charset="-122"/>
                <a:cs typeface="Times New Roman" pitchFamily="18" charset="0"/>
              </a:rPr>
              <a:t>☆主族元素</a:t>
            </a:r>
          </a:p>
          <a:p>
            <a:pPr marL="0" indent="0">
              <a:lnSpc>
                <a:spcPct val="120000"/>
              </a:lnSpc>
              <a:spcBef>
                <a:spcPct val="0"/>
              </a:spcBef>
              <a:buClrTx/>
              <a:buSzTx/>
              <a:buFontTx/>
              <a:buNone/>
              <a:defRPr/>
            </a:pPr>
            <a:r>
              <a:rPr lang="zh-CN" altLang="en-US" dirty="0">
                <a:effectLst/>
                <a:latin typeface="Times New Roman" pitchFamily="18" charset="0"/>
                <a:ea typeface="仿宋" pitchFamily="49" charset="-122"/>
                <a:cs typeface="Times New Roman" pitchFamily="18" charset="0"/>
              </a:rPr>
              <a:t>最高正氧化值从</a:t>
            </a:r>
            <a:r>
              <a:rPr lang="en-US" altLang="zh-CN" dirty="0" err="1">
                <a:effectLst/>
                <a:latin typeface="Times New Roman" pitchFamily="18" charset="0"/>
                <a:ea typeface="仿宋" pitchFamily="49" charset="-122"/>
                <a:cs typeface="Times New Roman" pitchFamily="18" charset="0"/>
              </a:rPr>
              <a:t>ⅠA</a:t>
            </a:r>
            <a:r>
              <a:rPr lang="zh-CN" altLang="en-US" dirty="0">
                <a:effectLst/>
                <a:latin typeface="Times New Roman" pitchFamily="18" charset="0"/>
                <a:ea typeface="仿宋" pitchFamily="49" charset="-122"/>
                <a:cs typeface="Times New Roman" pitchFamily="18" charset="0"/>
              </a:rPr>
              <a:t>到</a:t>
            </a:r>
            <a:r>
              <a:rPr lang="zh-CN" altLang="en-GB" dirty="0">
                <a:effectLst/>
                <a:latin typeface="Times New Roman" pitchFamily="18" charset="0"/>
                <a:ea typeface="仿宋" pitchFamily="49" charset="-122"/>
                <a:cs typeface="Times New Roman" pitchFamily="18" charset="0"/>
                <a:sym typeface="Symbol" pitchFamily="18" charset="2"/>
              </a:rPr>
              <a:t>Ⅶ</a:t>
            </a:r>
            <a:r>
              <a:rPr lang="en-GB" altLang="zh-CN" dirty="0">
                <a:effectLst/>
                <a:latin typeface="Times New Roman" pitchFamily="18" charset="0"/>
                <a:ea typeface="仿宋" pitchFamily="49" charset="-122"/>
                <a:cs typeface="Times New Roman" pitchFamily="18" charset="0"/>
                <a:sym typeface="Symbol" pitchFamily="18" charset="2"/>
              </a:rPr>
              <a:t>A</a:t>
            </a:r>
            <a:r>
              <a:rPr lang="zh-CN" altLang="en-GB" dirty="0">
                <a:effectLst/>
                <a:latin typeface="Times New Roman" pitchFamily="18" charset="0"/>
                <a:ea typeface="仿宋" pitchFamily="49" charset="-122"/>
                <a:cs typeface="Times New Roman" pitchFamily="18" charset="0"/>
                <a:sym typeface="Symbol" pitchFamily="18" charset="2"/>
              </a:rPr>
              <a:t>由+1升高到+7，最高正氧化值等于元素的族数。</a:t>
            </a:r>
          </a:p>
          <a:p>
            <a:pPr marL="0" indent="0">
              <a:lnSpc>
                <a:spcPct val="120000"/>
              </a:lnSpc>
              <a:spcBef>
                <a:spcPct val="0"/>
              </a:spcBef>
              <a:buClrTx/>
              <a:buSzTx/>
              <a:buFontTx/>
              <a:buNone/>
              <a:defRPr/>
            </a:pPr>
            <a:r>
              <a:rPr lang="zh-CN" altLang="en-US" dirty="0">
                <a:solidFill>
                  <a:srgbClr val="0000FF"/>
                </a:solidFill>
                <a:effectLst/>
                <a:latin typeface="Times New Roman" pitchFamily="18" charset="0"/>
                <a:ea typeface="仿宋" pitchFamily="49" charset="-122"/>
                <a:cs typeface="Times New Roman" pitchFamily="18" charset="0"/>
              </a:rPr>
              <a:t>☆副族元素</a:t>
            </a:r>
            <a:endParaRPr lang="en-US" altLang="zh-CN" dirty="0">
              <a:solidFill>
                <a:srgbClr val="0000FF"/>
              </a:solidFill>
              <a:effectLst/>
              <a:latin typeface="Times New Roman" pitchFamily="18" charset="0"/>
              <a:ea typeface="仿宋" pitchFamily="49" charset="-122"/>
              <a:cs typeface="Times New Roman" pitchFamily="18" charset="0"/>
            </a:endParaRPr>
          </a:p>
          <a:p>
            <a:pPr marL="0" indent="0">
              <a:lnSpc>
                <a:spcPct val="120000"/>
              </a:lnSpc>
              <a:spcBef>
                <a:spcPct val="0"/>
              </a:spcBef>
              <a:buClrTx/>
              <a:buSzTx/>
              <a:buFontTx/>
              <a:buNone/>
              <a:defRPr/>
            </a:pPr>
            <a:r>
              <a:rPr lang="en-US" altLang="zh-CN" dirty="0" err="1">
                <a:effectLst/>
                <a:latin typeface="Times New Roman" pitchFamily="18" charset="0"/>
                <a:ea typeface="仿宋" pitchFamily="49" charset="-122"/>
                <a:cs typeface="Times New Roman" pitchFamily="18" charset="0"/>
              </a:rPr>
              <a:t>ⅠB</a:t>
            </a:r>
            <a:r>
              <a:rPr lang="zh-CN" altLang="en-US" dirty="0">
                <a:effectLst/>
                <a:latin typeface="Times New Roman" pitchFamily="18" charset="0"/>
                <a:ea typeface="仿宋" pitchFamily="49" charset="-122"/>
                <a:cs typeface="Times New Roman" pitchFamily="18" charset="0"/>
              </a:rPr>
              <a:t>到</a:t>
            </a:r>
            <a:r>
              <a:rPr lang="en-US" altLang="zh-CN" dirty="0" err="1">
                <a:effectLst/>
                <a:latin typeface="Times New Roman" pitchFamily="18" charset="0"/>
                <a:ea typeface="仿宋" pitchFamily="49" charset="-122"/>
                <a:cs typeface="Times New Roman" pitchFamily="18" charset="0"/>
              </a:rPr>
              <a:t>ⅦB</a:t>
            </a:r>
            <a:r>
              <a:rPr lang="zh-CN" altLang="en-US" dirty="0">
                <a:effectLst/>
                <a:latin typeface="Times New Roman" pitchFamily="18" charset="0"/>
                <a:ea typeface="仿宋" pitchFamily="49" charset="-122"/>
                <a:cs typeface="Times New Roman" pitchFamily="18" charset="0"/>
              </a:rPr>
              <a:t>到</a:t>
            </a:r>
            <a:r>
              <a:rPr lang="en-US" altLang="zh-CN" dirty="0" err="1">
                <a:effectLst/>
                <a:latin typeface="Times New Roman" pitchFamily="18" charset="0"/>
                <a:ea typeface="仿宋" pitchFamily="49" charset="-122"/>
                <a:cs typeface="Times New Roman" pitchFamily="18" charset="0"/>
              </a:rPr>
              <a:t>ⅧB</a:t>
            </a:r>
            <a:r>
              <a:rPr lang="zh-CN" altLang="en-US" dirty="0">
                <a:effectLst/>
                <a:latin typeface="Times New Roman" pitchFamily="18" charset="0"/>
                <a:ea typeface="仿宋" pitchFamily="49" charset="-122"/>
                <a:cs typeface="Times New Roman" pitchFamily="18" charset="0"/>
              </a:rPr>
              <a:t>族，最高正氧化值等于族数</a:t>
            </a:r>
            <a:r>
              <a:rPr lang="en-US" altLang="zh-CN" dirty="0">
                <a:effectLst/>
                <a:latin typeface="Times New Roman" pitchFamily="18" charset="0"/>
                <a:ea typeface="仿宋" pitchFamily="49" charset="-122"/>
                <a:cs typeface="Times New Roman" pitchFamily="18" charset="0"/>
              </a:rPr>
              <a:t>(</a:t>
            </a:r>
            <a:r>
              <a:rPr lang="en-US" altLang="zh-CN" dirty="0" err="1">
                <a:effectLst/>
                <a:latin typeface="Times New Roman" pitchFamily="18" charset="0"/>
                <a:ea typeface="仿宋" pitchFamily="49" charset="-122"/>
                <a:cs typeface="Times New Roman" pitchFamily="18" charset="0"/>
              </a:rPr>
              <a:t>ⅠB</a:t>
            </a:r>
            <a:r>
              <a:rPr lang="zh-CN" altLang="en-US" dirty="0">
                <a:effectLst/>
                <a:latin typeface="Times New Roman" pitchFamily="18" charset="0"/>
                <a:ea typeface="仿宋" pitchFamily="49" charset="-122"/>
                <a:cs typeface="Times New Roman" pitchFamily="18" charset="0"/>
              </a:rPr>
              <a:t>除外，</a:t>
            </a:r>
            <a:r>
              <a:rPr lang="en-US" altLang="zh-CN" dirty="0" err="1">
                <a:effectLst/>
                <a:latin typeface="Times New Roman" pitchFamily="18" charset="0"/>
                <a:ea typeface="仿宋" pitchFamily="49" charset="-122"/>
                <a:cs typeface="Times New Roman" pitchFamily="18" charset="0"/>
              </a:rPr>
              <a:t>ⅠB</a:t>
            </a:r>
            <a:r>
              <a:rPr lang="zh-CN" altLang="en-US" dirty="0">
                <a:effectLst/>
                <a:latin typeface="Times New Roman" pitchFamily="18" charset="0"/>
                <a:ea typeface="仿宋" pitchFamily="49" charset="-122"/>
                <a:cs typeface="Times New Roman" pitchFamily="18" charset="0"/>
              </a:rPr>
              <a:t>最高正氧化值为</a:t>
            </a:r>
            <a:r>
              <a:rPr lang="en-US" altLang="zh-CN" dirty="0">
                <a:effectLst/>
                <a:latin typeface="Times New Roman" pitchFamily="18" charset="0"/>
                <a:ea typeface="仿宋" pitchFamily="49" charset="-122"/>
                <a:cs typeface="Times New Roman" pitchFamily="18" charset="0"/>
              </a:rPr>
              <a:t>2) </a:t>
            </a:r>
            <a:r>
              <a:rPr lang="zh-CN" altLang="en-US" dirty="0">
                <a:effectLst/>
                <a:latin typeface="Times New Roman" pitchFamily="18" charset="0"/>
                <a:ea typeface="仿宋" pitchFamily="49" charset="-122"/>
                <a:cs typeface="Times New Roman" pitchFamily="18" charset="0"/>
              </a:rPr>
              <a:t>。</a:t>
            </a:r>
            <a:r>
              <a:rPr lang="en-US" altLang="zh-CN" dirty="0" err="1">
                <a:effectLst/>
                <a:latin typeface="Times New Roman" pitchFamily="18" charset="0"/>
                <a:ea typeface="仿宋" pitchFamily="49" charset="-122"/>
                <a:cs typeface="Times New Roman" pitchFamily="18" charset="0"/>
              </a:rPr>
              <a:t>ⅧB</a:t>
            </a:r>
            <a:r>
              <a:rPr lang="zh-CN" altLang="en-US" dirty="0">
                <a:effectLst/>
                <a:latin typeface="Times New Roman" pitchFamily="18" charset="0"/>
                <a:ea typeface="仿宋" pitchFamily="49" charset="-122"/>
                <a:cs typeface="Times New Roman" pitchFamily="18" charset="0"/>
              </a:rPr>
              <a:t>元素中只有</a:t>
            </a:r>
            <a:r>
              <a:rPr lang="en-US" altLang="zh-CN" dirty="0" err="1">
                <a:effectLst/>
                <a:latin typeface="Times New Roman" pitchFamily="18" charset="0"/>
                <a:ea typeface="仿宋" pitchFamily="49" charset="-122"/>
                <a:cs typeface="Times New Roman" pitchFamily="18" charset="0"/>
              </a:rPr>
              <a:t>Ru</a:t>
            </a:r>
            <a:r>
              <a:rPr lang="zh-CN" altLang="en-US" dirty="0">
                <a:effectLst/>
                <a:latin typeface="Times New Roman" pitchFamily="18" charset="0"/>
                <a:ea typeface="仿宋" pitchFamily="49" charset="-122"/>
                <a:cs typeface="Times New Roman" pitchFamily="18" charset="0"/>
              </a:rPr>
              <a:t>和</a:t>
            </a:r>
            <a:r>
              <a:rPr lang="en-US" altLang="zh-CN" dirty="0">
                <a:effectLst/>
                <a:latin typeface="Times New Roman" pitchFamily="18" charset="0"/>
                <a:ea typeface="仿宋" pitchFamily="49" charset="-122"/>
                <a:cs typeface="Times New Roman" pitchFamily="18" charset="0"/>
              </a:rPr>
              <a:t>Os</a:t>
            </a:r>
            <a:r>
              <a:rPr lang="zh-CN" altLang="en-US" dirty="0">
                <a:effectLst/>
                <a:latin typeface="Times New Roman" pitchFamily="18" charset="0"/>
                <a:ea typeface="仿宋" pitchFamily="49" charset="-122"/>
                <a:cs typeface="Times New Roman" pitchFamily="18" charset="0"/>
              </a:rPr>
              <a:t>能达到</a:t>
            </a:r>
            <a:r>
              <a:rPr lang="en-US" altLang="zh-CN" dirty="0">
                <a:effectLst/>
                <a:latin typeface="Times New Roman" pitchFamily="18" charset="0"/>
                <a:ea typeface="仿宋" pitchFamily="49" charset="-122"/>
                <a:cs typeface="Times New Roman" pitchFamily="18" charset="0"/>
              </a:rPr>
              <a:t>+8</a:t>
            </a:r>
            <a:r>
              <a:rPr lang="zh-CN" altLang="en-US" dirty="0">
                <a:effectLst/>
                <a:latin typeface="Times New Roman" pitchFamily="18" charset="0"/>
                <a:ea typeface="仿宋" pitchFamily="49" charset="-122"/>
                <a:cs typeface="Times New Roman" pitchFamily="18" charset="0"/>
              </a:rPr>
              <a:t>价的氧化值，</a:t>
            </a:r>
            <a:r>
              <a:rPr lang="en-US" altLang="zh-CN" dirty="0">
                <a:effectLst/>
                <a:latin typeface="Times New Roman" pitchFamily="18" charset="0"/>
                <a:ea typeface="仿宋" pitchFamily="49" charset="-122"/>
                <a:cs typeface="Times New Roman" pitchFamily="18" charset="0"/>
              </a:rPr>
              <a:t>OsO</a:t>
            </a:r>
            <a:r>
              <a:rPr lang="en-US" altLang="zh-CN" baseline="-25000" dirty="0">
                <a:effectLst/>
                <a:latin typeface="Times New Roman" pitchFamily="18" charset="0"/>
                <a:ea typeface="仿宋" pitchFamily="49" charset="-122"/>
                <a:cs typeface="Times New Roman" pitchFamily="18" charset="0"/>
              </a:rPr>
              <a:t>4</a:t>
            </a:r>
            <a:r>
              <a:rPr lang="zh-CN" altLang="en-US" dirty="0">
                <a:effectLst/>
                <a:latin typeface="Times New Roman" pitchFamily="18" charset="0"/>
                <a:ea typeface="仿宋" pitchFamily="49" charset="-122"/>
                <a:cs typeface="Times New Roman" pitchFamily="18" charset="0"/>
              </a:rPr>
              <a:t>作为细胞固定剂。</a:t>
            </a:r>
            <a:endParaRPr lang="en-US" altLang="zh-CN" dirty="0">
              <a:effectLst/>
              <a:latin typeface="Times New Roman" pitchFamily="18" charset="0"/>
              <a:ea typeface="仿宋" pitchFamily="49" charset="-122"/>
              <a:cs typeface="Times New Roman" pitchFamily="18" charset="0"/>
            </a:endParaRPr>
          </a:p>
          <a:p>
            <a:pPr marL="0" indent="0">
              <a:spcBef>
                <a:spcPct val="0"/>
              </a:spcBef>
              <a:buClrTx/>
              <a:buSzTx/>
              <a:buFontTx/>
              <a:buNone/>
              <a:defRPr/>
            </a:pPr>
            <a:endParaRPr lang="en-US" altLang="zh-CN" sz="2400" dirty="0">
              <a:effectLst/>
              <a:latin typeface="Times New Roman" pitchFamily="18" charset="0"/>
              <a:ea typeface="仿宋" pitchFamily="49" charset="-122"/>
              <a:cs typeface="Times New Roman"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251520" y="315913"/>
            <a:ext cx="6552728" cy="676275"/>
          </a:xfrm>
        </p:spPr>
        <p:txBody>
          <a:bodyPr/>
          <a:lstStyle/>
          <a:p>
            <a:pPr>
              <a:defRPr/>
            </a:pPr>
            <a:r>
              <a:rPr lang="en-US" altLang="zh-CN" dirty="0">
                <a:latin typeface="Arial" panose="020B0604020202020204" pitchFamily="34" charset="0"/>
                <a:cs typeface="Arial" panose="020B0604020202020204" pitchFamily="34" charset="0"/>
              </a:rPr>
              <a:t>2.2.3.3  </a:t>
            </a:r>
            <a:r>
              <a:rPr lang="zh-CN" altLang="en-US" dirty="0">
                <a:latin typeface="+mj-ea"/>
              </a:rPr>
              <a:t>元素基本性质的周期性</a:t>
            </a:r>
          </a:p>
        </p:txBody>
      </p:sp>
      <p:sp>
        <p:nvSpPr>
          <p:cNvPr id="122883" name="Rectangle 3"/>
          <p:cNvSpPr>
            <a:spLocks noGrp="1" noChangeArrowheads="1"/>
          </p:cNvSpPr>
          <p:nvPr>
            <p:ph type="body" idx="1"/>
          </p:nvPr>
        </p:nvSpPr>
        <p:spPr>
          <a:xfrm>
            <a:off x="468313" y="1196974"/>
            <a:ext cx="8351837" cy="5112345"/>
          </a:xfrm>
        </p:spPr>
        <p:txBody>
          <a:bodyPr/>
          <a:lstStyle/>
          <a:p>
            <a:pPr marL="0" indent="0">
              <a:lnSpc>
                <a:spcPct val="114000"/>
              </a:lnSpc>
              <a:buFont typeface="Wingdings" pitchFamily="2" charset="2"/>
              <a:buNone/>
              <a:defRPr/>
            </a:pPr>
            <a:r>
              <a:rPr lang="en-US" altLang="zh-CN" dirty="0">
                <a:solidFill>
                  <a:srgbClr val="FF0000"/>
                </a:solidFill>
                <a:effectLst/>
                <a:latin typeface="Times New Roman" panose="02020603050405020304" pitchFamily="18" charset="0"/>
                <a:ea typeface="+mj-ea"/>
                <a:cs typeface="Times New Roman" panose="02020603050405020304" pitchFamily="18" charset="0"/>
              </a:rPr>
              <a:t>3) </a:t>
            </a:r>
            <a:r>
              <a:rPr lang="zh-CN" altLang="en-US" dirty="0">
                <a:solidFill>
                  <a:srgbClr val="FF0000"/>
                </a:solidFill>
                <a:effectLst/>
                <a:latin typeface="Times New Roman" panose="02020603050405020304" pitchFamily="18" charset="0"/>
                <a:ea typeface="+mj-ea"/>
                <a:cs typeface="Times New Roman" panose="02020603050405020304" pitchFamily="18" charset="0"/>
              </a:rPr>
              <a:t>元素的电离能（</a:t>
            </a:r>
            <a:r>
              <a:rPr lang="en-US" altLang="zh-CN" dirty="0">
                <a:solidFill>
                  <a:srgbClr val="FF0000"/>
                </a:solidFill>
                <a:effectLst/>
                <a:latin typeface="Times New Roman" panose="02020603050405020304" pitchFamily="18" charset="0"/>
                <a:ea typeface="+mj-ea"/>
                <a:cs typeface="Times New Roman" panose="02020603050405020304" pitchFamily="18" charset="0"/>
              </a:rPr>
              <a:t>P26</a:t>
            </a:r>
            <a:r>
              <a:rPr lang="zh-CN" altLang="en-US" dirty="0">
                <a:solidFill>
                  <a:srgbClr val="FF0000"/>
                </a:solidFill>
                <a:effectLst/>
                <a:latin typeface="Times New Roman" panose="02020603050405020304" pitchFamily="18" charset="0"/>
                <a:ea typeface="+mj-ea"/>
                <a:cs typeface="Times New Roman" panose="02020603050405020304" pitchFamily="18" charset="0"/>
              </a:rPr>
              <a:t>）</a:t>
            </a:r>
            <a:endParaRPr lang="en-US" altLang="zh-CN" dirty="0">
              <a:solidFill>
                <a:srgbClr val="FF0000"/>
              </a:solidFill>
              <a:effectLst/>
              <a:latin typeface="Times New Roman" panose="02020603050405020304" pitchFamily="18" charset="0"/>
              <a:ea typeface="+mj-ea"/>
              <a:cs typeface="Times New Roman" panose="02020603050405020304" pitchFamily="18" charset="0"/>
            </a:endParaRPr>
          </a:p>
          <a:p>
            <a:pPr marL="0" indent="0">
              <a:lnSpc>
                <a:spcPct val="114000"/>
              </a:lnSpc>
              <a:buFont typeface="Wingdings" pitchFamily="2" charset="2"/>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金属性</a:t>
            </a:r>
            <a:r>
              <a:rPr lang="zh-CN" altLang="en-US" dirty="0">
                <a:effectLst/>
                <a:latin typeface="Times New Roman" panose="02020603050405020304" pitchFamily="18" charset="0"/>
                <a:ea typeface="仿宋" pitchFamily="49" charset="-122"/>
                <a:cs typeface="Times New Roman" panose="02020603050405020304" pitchFamily="18" charset="0"/>
              </a:rPr>
              <a:t>表示元素在化学反应中失去电子的能力。</a:t>
            </a:r>
            <a:endParaRPr lang="en-US" altLang="zh-CN" dirty="0">
              <a:effectLst/>
              <a:latin typeface="Times New Roman" panose="02020603050405020304" pitchFamily="18" charset="0"/>
              <a:ea typeface="仿宋" pitchFamily="49" charset="-122"/>
              <a:cs typeface="Times New Roman" panose="02020603050405020304" pitchFamily="18" charset="0"/>
            </a:endParaRPr>
          </a:p>
          <a:p>
            <a:pPr marL="0" indent="0">
              <a:lnSpc>
                <a:spcPct val="114000"/>
              </a:lnSpc>
              <a:buFont typeface="Wingdings" pitchFamily="2" charset="2"/>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非金属性</a:t>
            </a:r>
            <a:r>
              <a:rPr lang="zh-CN" altLang="en-US" dirty="0">
                <a:effectLst/>
                <a:latin typeface="Times New Roman" panose="02020603050405020304" pitchFamily="18" charset="0"/>
                <a:ea typeface="仿宋" pitchFamily="49" charset="-122"/>
                <a:cs typeface="Times New Roman" panose="02020603050405020304" pitchFamily="18" charset="0"/>
              </a:rPr>
              <a:t>则表示元素得电子的能力。</a:t>
            </a:r>
          </a:p>
          <a:p>
            <a:pPr marL="0" indent="0">
              <a:lnSpc>
                <a:spcPct val="114000"/>
              </a:lnSpc>
              <a:buFont typeface="Wingdings" pitchFamily="2" charset="2"/>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电离能：</a:t>
            </a:r>
            <a:r>
              <a:rPr lang="zh-CN" altLang="en-US" dirty="0">
                <a:effectLst/>
                <a:latin typeface="Times New Roman" panose="02020603050405020304" pitchFamily="18" charset="0"/>
                <a:ea typeface="仿宋" pitchFamily="49" charset="-122"/>
                <a:cs typeface="Times New Roman" panose="02020603050405020304" pitchFamily="18" charset="0"/>
              </a:rPr>
              <a:t>一定的温度、压力下，元素的气态原子失去电子时吸收的能量。</a:t>
            </a:r>
          </a:p>
          <a:p>
            <a:pPr marL="0" indent="0">
              <a:lnSpc>
                <a:spcPct val="114000"/>
              </a:lnSpc>
              <a:buFont typeface="Wingdings" pitchFamily="2" charset="2"/>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元素的第一电离能</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I</a:t>
            </a:r>
            <a:r>
              <a:rPr lang="en-US" altLang="zh-CN" baseline="-25000" dirty="0">
                <a:solidFill>
                  <a:srgbClr val="0000FF"/>
                </a:solidFill>
                <a:effectLst/>
                <a:latin typeface="Times New Roman" panose="02020603050405020304" pitchFamily="18" charset="0"/>
                <a:ea typeface="仿宋" pitchFamily="49" charset="-122"/>
                <a:cs typeface="Times New Roman" panose="02020603050405020304" pitchFamily="18" charset="0"/>
              </a:rPr>
              <a:t>1</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气态原子失去一个电子成为</a:t>
            </a:r>
            <a:r>
              <a:rPr lang="en-US" altLang="zh-CN" dirty="0">
                <a:effectLst/>
                <a:latin typeface="Times New Roman" panose="02020603050405020304" pitchFamily="18" charset="0"/>
                <a:ea typeface="仿宋" pitchFamily="49" charset="-122"/>
                <a:cs typeface="Times New Roman" panose="02020603050405020304" pitchFamily="18" charset="0"/>
              </a:rPr>
              <a:t>+1 </a:t>
            </a:r>
            <a:r>
              <a:rPr lang="zh-CN" altLang="en-US" dirty="0">
                <a:effectLst/>
                <a:latin typeface="Times New Roman" panose="02020603050405020304" pitchFamily="18" charset="0"/>
                <a:ea typeface="仿宋" pitchFamily="49" charset="-122"/>
                <a:cs typeface="Times New Roman" panose="02020603050405020304" pitchFamily="18" charset="0"/>
              </a:rPr>
              <a:t>离子所吸收的能量。</a:t>
            </a:r>
          </a:p>
          <a:p>
            <a:pPr marL="0" indent="0">
              <a:lnSpc>
                <a:spcPct val="114000"/>
              </a:lnSpc>
              <a:buFont typeface="Wingdings" pitchFamily="2" charset="2"/>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元素的第二电离能</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I</a:t>
            </a:r>
            <a:r>
              <a:rPr lang="en-US" altLang="zh-CN" baseline="-25000" dirty="0">
                <a:solidFill>
                  <a:srgbClr val="0000FF"/>
                </a:solidFill>
                <a:effectLst/>
                <a:latin typeface="Times New Roman" panose="02020603050405020304" pitchFamily="18" charset="0"/>
                <a:ea typeface="仿宋" pitchFamily="49" charset="-122"/>
                <a:cs typeface="Times New Roman" panose="02020603050405020304" pitchFamily="18" charset="0"/>
              </a:rPr>
              <a:t>2</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气态</a:t>
            </a:r>
            <a:r>
              <a:rPr lang="en-US" altLang="zh-CN" dirty="0">
                <a:effectLst/>
                <a:latin typeface="Times New Roman" panose="02020603050405020304" pitchFamily="18" charset="0"/>
                <a:ea typeface="仿宋" pitchFamily="49" charset="-122"/>
                <a:cs typeface="Times New Roman" panose="02020603050405020304" pitchFamily="18" charset="0"/>
              </a:rPr>
              <a:t>+1</a:t>
            </a:r>
            <a:r>
              <a:rPr lang="zh-CN" altLang="en-US" dirty="0">
                <a:effectLst/>
                <a:latin typeface="Times New Roman" panose="02020603050405020304" pitchFamily="18" charset="0"/>
                <a:ea typeface="仿宋" pitchFamily="49" charset="-122"/>
                <a:cs typeface="Times New Roman" panose="02020603050405020304" pitchFamily="18" charset="0"/>
              </a:rPr>
              <a:t>离子再失去一个电子成为</a:t>
            </a:r>
            <a:r>
              <a:rPr lang="en-US" altLang="zh-CN" dirty="0">
                <a:effectLst/>
                <a:latin typeface="Times New Roman" panose="02020603050405020304" pitchFamily="18" charset="0"/>
                <a:ea typeface="仿宋" pitchFamily="49" charset="-122"/>
                <a:cs typeface="Times New Roman" panose="02020603050405020304" pitchFamily="18" charset="0"/>
              </a:rPr>
              <a:t>+2</a:t>
            </a:r>
            <a:r>
              <a:rPr lang="zh-CN" altLang="en-US" dirty="0">
                <a:effectLst/>
                <a:latin typeface="Times New Roman" panose="02020603050405020304" pitchFamily="18" charset="0"/>
                <a:ea typeface="仿宋" pitchFamily="49" charset="-122"/>
                <a:cs typeface="Times New Roman" panose="02020603050405020304" pitchFamily="18" charset="0"/>
              </a:rPr>
              <a:t>离子所吸收的能量。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80" name="Rectangle 13"/>
          <p:cNvSpPr>
            <a:spLocks noChangeArrowheads="1"/>
          </p:cNvSpPr>
          <p:nvPr/>
        </p:nvSpPr>
        <p:spPr bwMode="auto">
          <a:xfrm>
            <a:off x="395288" y="969690"/>
            <a:ext cx="8497887" cy="3539430"/>
          </a:xfrm>
          <a:prstGeom prst="rect">
            <a:avLst/>
          </a:prstGeom>
          <a:noFill/>
          <a:ln w="9525">
            <a:noFill/>
            <a:miter lim="800000"/>
            <a:headEnd/>
            <a:tailEnd/>
          </a:ln>
        </p:spPr>
        <p:txBody>
          <a:bodyPr>
            <a:spAutoFit/>
          </a:bodyPr>
          <a:lstStyle/>
          <a:p>
            <a:pPr>
              <a:defRPr/>
            </a:pPr>
            <a:r>
              <a:rPr lang="zh-CN" altLang="en-US" sz="2800" b="1" dirty="0">
                <a:latin typeface="Times New Roman" panose="02020603050405020304" pitchFamily="18" charset="0"/>
                <a:ea typeface="仿宋" pitchFamily="49" charset="-122"/>
                <a:cs typeface="Times New Roman" panose="02020603050405020304" pitchFamily="18" charset="0"/>
              </a:rPr>
              <a:t>   理想气体状态方程仅适用于压力不太高、温度不太低的实际气体。考虑到分子间的相互作用力以及分子自身的体积，实际气体在低温高压下与理想气体行为之间有较大偏差。</a:t>
            </a:r>
            <a:endParaRPr lang="en-US" altLang="zh-CN" sz="2800" b="1" dirty="0">
              <a:latin typeface="Times New Roman" panose="02020603050405020304" pitchFamily="18" charset="0"/>
              <a:ea typeface="仿宋" pitchFamily="49" charset="-122"/>
              <a:cs typeface="Times New Roman" panose="02020603050405020304" pitchFamily="18" charset="0"/>
            </a:endParaRPr>
          </a:p>
          <a:p>
            <a:pPr>
              <a:defRPr/>
            </a:pPr>
            <a:r>
              <a:rPr lang="zh-CN" altLang="en-US" sz="2800" b="1" dirty="0">
                <a:latin typeface="Times New Roman" panose="02020603050405020304" pitchFamily="18" charset="0"/>
                <a:ea typeface="仿宋" pitchFamily="49" charset="-122"/>
                <a:cs typeface="Times New Roman" panose="02020603050405020304" pitchFamily="18" charset="0"/>
              </a:rPr>
              <a:t>   例如，理想气体不可液化，而真实气体是可以液化的。</a:t>
            </a:r>
            <a:endParaRPr lang="en-US" altLang="zh-CN" sz="2800" b="1" dirty="0">
              <a:latin typeface="Times New Roman" panose="02020603050405020304" pitchFamily="18" charset="0"/>
              <a:ea typeface="仿宋" pitchFamily="49" charset="-122"/>
              <a:cs typeface="Times New Roman" panose="02020603050405020304" pitchFamily="18" charset="0"/>
            </a:endParaRPr>
          </a:p>
          <a:p>
            <a:pPr>
              <a:defRPr/>
            </a:pPr>
            <a:endParaRPr lang="en-US" altLang="zh-CN" sz="2800" b="1" dirty="0">
              <a:latin typeface="Times New Roman" panose="02020603050405020304" pitchFamily="18" charset="0"/>
              <a:ea typeface="仿宋" pitchFamily="49" charset="-122"/>
              <a:cs typeface="Times New Roman" panose="02020603050405020304" pitchFamily="18" charset="0"/>
            </a:endParaRPr>
          </a:p>
          <a:p>
            <a:pPr>
              <a:defRPr/>
            </a:pPr>
            <a:r>
              <a:rPr kumimoji="1" lang="en-US" altLang="zh-CN" sz="2800" b="1" dirty="0">
                <a:solidFill>
                  <a:srgbClr val="FF0000"/>
                </a:solidFill>
                <a:latin typeface="Times New Roman" panose="02020603050405020304" pitchFamily="18" charset="0"/>
                <a:cs typeface="Times New Roman" panose="02020603050405020304" pitchFamily="18" charset="0"/>
              </a:rPr>
              <a:t>6) </a:t>
            </a:r>
            <a:r>
              <a:rPr kumimoji="1" lang="zh-CN" altLang="en-US" sz="2800" b="1" dirty="0">
                <a:solidFill>
                  <a:srgbClr val="FF0000"/>
                </a:solidFill>
                <a:latin typeface="Times New Roman" panose="02020603050405020304" pitchFamily="18" charset="0"/>
                <a:cs typeface="Times New Roman" panose="02020603050405020304" pitchFamily="18" charset="0"/>
              </a:rPr>
              <a:t>真实气体的状体方程</a:t>
            </a:r>
          </a:p>
        </p:txBody>
      </p:sp>
      <p:sp>
        <p:nvSpPr>
          <p:cNvPr id="1039369" name="Rectangle 9"/>
          <p:cNvSpPr>
            <a:spLocks noChangeArrowheads="1"/>
          </p:cNvSpPr>
          <p:nvPr/>
        </p:nvSpPr>
        <p:spPr bwMode="auto">
          <a:xfrm>
            <a:off x="900113" y="4398218"/>
            <a:ext cx="4267200" cy="457200"/>
          </a:xfrm>
          <a:prstGeom prst="rect">
            <a:avLst/>
          </a:prstGeom>
          <a:noFill/>
          <a:ln w="9525">
            <a:noFill/>
            <a:miter lim="800000"/>
            <a:headEnd/>
            <a:tailEnd/>
          </a:ln>
          <a:effectLst/>
        </p:spPr>
        <p:txBody>
          <a:bodyPr>
            <a:spAutoFit/>
          </a:bodyPr>
          <a:lstStyle/>
          <a:p>
            <a:pPr>
              <a:defRPr/>
            </a:pPr>
            <a:r>
              <a:rPr kumimoji="1" lang="en-US" altLang="zh-CN" sz="2400" b="1" i="1" dirty="0" err="1">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400" b="1" i="1" baseline="-25000" dirty="0" err="1">
                <a:solidFill>
                  <a:srgbClr val="000000"/>
                </a:solidFill>
                <a:latin typeface="Times New Roman" panose="02020603050405020304" pitchFamily="18" charset="0"/>
                <a:cs typeface="Times New Roman" panose="02020603050405020304" pitchFamily="18" charset="0"/>
              </a:rPr>
              <a:t>real</a:t>
            </a:r>
            <a:r>
              <a:rPr kumimoji="1" lang="en-US" altLang="zh-CN" sz="2400" b="1" i="1" baseline="-25000" dirty="0">
                <a:solidFill>
                  <a:srgbClr val="000000"/>
                </a:solidFill>
                <a:latin typeface="Times New Roman" panose="02020603050405020304" pitchFamily="18" charset="0"/>
                <a:cs typeface="Times New Roman" panose="02020603050405020304" pitchFamily="18" charset="0"/>
              </a:rPr>
              <a:t> </a:t>
            </a:r>
            <a:r>
              <a:rPr kumimoji="1"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&gt; </a:t>
            </a:r>
            <a:r>
              <a:rPr kumimoji="1" lang="en-US" altLang="zh-CN" sz="2400" b="1" i="1" dirty="0" err="1">
                <a:solidFill>
                  <a:srgbClr val="000000"/>
                </a:solidFill>
                <a:latin typeface="Times New Roman" panose="02020603050405020304" pitchFamily="18" charset="0"/>
                <a:ea typeface="楷体_GB2312" pitchFamily="49" charset="-122"/>
                <a:cs typeface="Times New Roman" panose="02020603050405020304" pitchFamily="18" charset="0"/>
              </a:rPr>
              <a:t>V</a:t>
            </a:r>
            <a:r>
              <a:rPr kumimoji="1" lang="en-US" altLang="zh-CN" sz="2400" b="1" i="1" baseline="-25000" dirty="0" err="1">
                <a:solidFill>
                  <a:srgbClr val="000000"/>
                </a:solidFill>
                <a:latin typeface="Times New Roman" panose="02020603050405020304" pitchFamily="18" charset="0"/>
                <a:cs typeface="Times New Roman" panose="02020603050405020304" pitchFamily="18" charset="0"/>
              </a:rPr>
              <a:t>ideal</a:t>
            </a:r>
            <a:r>
              <a:rPr kumimoji="1" lang="en-US" altLang="zh-CN" sz="2400" dirty="0">
                <a:solidFill>
                  <a:srgbClr val="000000"/>
                </a:solidFill>
                <a:latin typeface="Times New Roman" panose="02020603050405020304" pitchFamily="18" charset="0"/>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和 </a:t>
            </a:r>
            <a:r>
              <a:rPr kumimoji="1" lang="en-US" altLang="zh-CN" sz="2400" b="1" i="1" dirty="0" err="1">
                <a:solidFill>
                  <a:srgbClr val="000000"/>
                </a:solidFill>
                <a:latin typeface="Times New Roman" panose="02020603050405020304" pitchFamily="18" charset="0"/>
                <a:ea typeface="楷体_GB2312" pitchFamily="49" charset="-122"/>
                <a:cs typeface="Times New Roman" panose="02020603050405020304" pitchFamily="18" charset="0"/>
              </a:rPr>
              <a:t>p</a:t>
            </a:r>
            <a:r>
              <a:rPr kumimoji="1" lang="en-US" altLang="zh-CN" sz="2400" b="1" i="1" baseline="-25000" dirty="0" err="1">
                <a:solidFill>
                  <a:srgbClr val="000000"/>
                </a:solidFill>
                <a:latin typeface="Times New Roman" panose="02020603050405020304" pitchFamily="18" charset="0"/>
                <a:cs typeface="Times New Roman" panose="02020603050405020304" pitchFamily="18" charset="0"/>
              </a:rPr>
              <a:t>real</a:t>
            </a:r>
            <a:r>
              <a:rPr kumimoji="1" lang="en-US" altLang="zh-CN" sz="2400" b="1" i="1" baseline="-25000" dirty="0">
                <a:solidFill>
                  <a:srgbClr val="000000"/>
                </a:solidFill>
                <a:latin typeface="Times New Roman" panose="02020603050405020304" pitchFamily="18" charset="0"/>
                <a:cs typeface="Times New Roman" panose="02020603050405020304" pitchFamily="18" charset="0"/>
              </a:rPr>
              <a:t> </a:t>
            </a:r>
            <a:r>
              <a:rPr kumimoji="1"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&lt; </a:t>
            </a:r>
            <a:r>
              <a:rPr kumimoji="1" lang="en-US" altLang="zh-CN" sz="2400" b="1" i="1" dirty="0" err="1">
                <a:solidFill>
                  <a:srgbClr val="000000"/>
                </a:solidFill>
                <a:latin typeface="Times New Roman" panose="02020603050405020304" pitchFamily="18" charset="0"/>
                <a:ea typeface="楷体_GB2312" pitchFamily="49" charset="-122"/>
                <a:cs typeface="Times New Roman" panose="02020603050405020304" pitchFamily="18" charset="0"/>
              </a:rPr>
              <a:t>p</a:t>
            </a:r>
            <a:r>
              <a:rPr kumimoji="1" lang="en-US" altLang="zh-CN" sz="2400" b="1" i="1" baseline="-25000" dirty="0" err="1">
                <a:solidFill>
                  <a:srgbClr val="000000"/>
                </a:solidFill>
                <a:latin typeface="Times New Roman" panose="02020603050405020304" pitchFamily="18" charset="0"/>
                <a:cs typeface="Times New Roman" panose="02020603050405020304" pitchFamily="18" charset="0"/>
              </a:rPr>
              <a:t>ideal</a:t>
            </a:r>
            <a:r>
              <a:rPr kumimoji="1" lang="en-US" altLang="zh-CN" sz="2400" b="1" dirty="0">
                <a:solidFill>
                  <a:srgbClr val="000000"/>
                </a:solidFill>
                <a:latin typeface="Times New Roman" panose="02020603050405020304" pitchFamily="18" charset="0"/>
                <a:ea typeface="楷体_GB2312" pitchFamily="49" charset="-122"/>
                <a:cs typeface="Times New Roman" panose="02020603050405020304" pitchFamily="18" charset="0"/>
              </a:rPr>
              <a:t> </a:t>
            </a:r>
          </a:p>
        </p:txBody>
      </p:sp>
      <p:sp>
        <p:nvSpPr>
          <p:cNvPr id="1039370" name="Rectangle 10"/>
          <p:cNvSpPr>
            <a:spLocks noChangeArrowheads="1"/>
          </p:cNvSpPr>
          <p:nvPr/>
        </p:nvSpPr>
        <p:spPr bwMode="auto">
          <a:xfrm>
            <a:off x="395289" y="5911106"/>
            <a:ext cx="8497886" cy="830262"/>
          </a:xfrm>
          <a:prstGeom prst="rect">
            <a:avLst/>
          </a:prstGeom>
          <a:noFill/>
          <a:ln w="9525">
            <a:noFill/>
            <a:miter lim="800000"/>
            <a:headEnd/>
            <a:tailEnd/>
          </a:ln>
          <a:effectLst/>
        </p:spPr>
        <p:txBody>
          <a:bodyPr wrap="square">
            <a:spAutoFit/>
          </a:bodyPr>
          <a:lstStyle/>
          <a:p>
            <a:pPr>
              <a:defRPr/>
            </a:pPr>
            <a:r>
              <a:rPr kumimoji="1" lang="en-US" altLang="zh-CN" sz="2400" b="1" dirty="0">
                <a:solidFill>
                  <a:srgbClr val="000000"/>
                </a:solidFill>
                <a:latin typeface="Times New Roman" panose="02020603050405020304" pitchFamily="18" charset="0"/>
                <a:ea typeface="仿宋" pitchFamily="49" charset="-122"/>
                <a:cs typeface="Times New Roman" pitchFamily="18" charset="0"/>
              </a:rPr>
              <a:t>A</a:t>
            </a:r>
            <a:r>
              <a:rPr kumimoji="1" lang="zh-CN" altLang="en-US" sz="2400" b="1" dirty="0">
                <a:solidFill>
                  <a:srgbClr val="000000"/>
                </a:solidFill>
                <a:latin typeface="Times New Roman" panose="02020603050405020304" pitchFamily="18" charset="0"/>
                <a:ea typeface="仿宋" pitchFamily="49" charset="-122"/>
                <a:cs typeface="Times New Roman" pitchFamily="18" charset="0"/>
              </a:rPr>
              <a:t>和</a:t>
            </a:r>
            <a:r>
              <a:rPr kumimoji="1" lang="en-US" altLang="zh-CN" sz="2400" b="1" dirty="0">
                <a:solidFill>
                  <a:srgbClr val="000000"/>
                </a:solidFill>
                <a:latin typeface="Times New Roman" panose="02020603050405020304" pitchFamily="18" charset="0"/>
                <a:ea typeface="仿宋" pitchFamily="49" charset="-122"/>
                <a:cs typeface="Times New Roman" pitchFamily="18" charset="0"/>
              </a:rPr>
              <a:t>b</a:t>
            </a:r>
            <a:r>
              <a:rPr kumimoji="1" lang="zh-CN" altLang="en-US" sz="2400" b="1" dirty="0">
                <a:solidFill>
                  <a:srgbClr val="000000"/>
                </a:solidFill>
                <a:latin typeface="Times New Roman" panose="02020603050405020304" pitchFamily="18" charset="0"/>
                <a:ea typeface="仿宋" pitchFamily="49" charset="-122"/>
                <a:cs typeface="Times New Roman" pitchFamily="18" charset="0"/>
              </a:rPr>
              <a:t>：范德华（</a:t>
            </a:r>
            <a:r>
              <a:rPr kumimoji="1" lang="en-US" altLang="zh-CN" sz="2400" b="1" dirty="0">
                <a:solidFill>
                  <a:srgbClr val="000000"/>
                </a:solidFill>
                <a:latin typeface="Times New Roman" panose="02020603050405020304" pitchFamily="18" charset="0"/>
                <a:ea typeface="仿宋" pitchFamily="49" charset="-122"/>
                <a:cs typeface="Times New Roman" pitchFamily="18" charset="0"/>
              </a:rPr>
              <a:t>van </a:t>
            </a:r>
            <a:r>
              <a:rPr kumimoji="1" lang="en-US" altLang="zh-CN" sz="2400" b="1" dirty="0" err="1">
                <a:solidFill>
                  <a:srgbClr val="000000"/>
                </a:solidFill>
                <a:latin typeface="Times New Roman" panose="02020603050405020304" pitchFamily="18" charset="0"/>
                <a:ea typeface="仿宋" pitchFamily="49" charset="-122"/>
                <a:cs typeface="Times New Roman" pitchFamily="18" charset="0"/>
              </a:rPr>
              <a:t>der</a:t>
            </a:r>
            <a:r>
              <a:rPr kumimoji="1" lang="en-US" altLang="zh-CN" sz="2400" b="1" dirty="0">
                <a:solidFill>
                  <a:srgbClr val="000000"/>
                </a:solidFill>
                <a:latin typeface="Times New Roman" panose="02020603050405020304" pitchFamily="18" charset="0"/>
                <a:ea typeface="仿宋" pitchFamily="49" charset="-122"/>
                <a:cs typeface="Times New Roman" pitchFamily="18" charset="0"/>
              </a:rPr>
              <a:t> Waals </a:t>
            </a:r>
            <a:r>
              <a:rPr kumimoji="1" lang="zh-CN" altLang="en-US" sz="2400" b="1" dirty="0">
                <a:solidFill>
                  <a:srgbClr val="000000"/>
                </a:solidFill>
                <a:latin typeface="Times New Roman" panose="02020603050405020304" pitchFamily="18" charset="0"/>
                <a:ea typeface="仿宋" pitchFamily="49" charset="-122"/>
                <a:cs typeface="Times New Roman" pitchFamily="18" charset="0"/>
              </a:rPr>
              <a:t>）常数，用于校正分子间力和气体分子的体积。</a:t>
            </a:r>
            <a:endParaRPr kumimoji="1" lang="en-US" altLang="zh-CN" sz="2400" b="1" dirty="0">
              <a:solidFill>
                <a:srgbClr val="000000"/>
              </a:solidFill>
              <a:latin typeface="Times New Roman" panose="02020603050405020304" pitchFamily="18" charset="0"/>
              <a:ea typeface="仿宋" pitchFamily="49" charset="-122"/>
              <a:cs typeface="Times New Roman" pitchFamily="18" charset="0"/>
            </a:endParaRPr>
          </a:p>
        </p:txBody>
      </p:sp>
      <p:sp>
        <p:nvSpPr>
          <p:cNvPr id="12" name="Rectangle 2"/>
          <p:cNvSpPr txBox="1">
            <a:spLocks noChangeArrowheads="1"/>
          </p:cNvSpPr>
          <p:nvPr/>
        </p:nvSpPr>
        <p:spPr bwMode="white">
          <a:xfrm>
            <a:off x="251520" y="260350"/>
            <a:ext cx="4536504" cy="676275"/>
          </a:xfrm>
          <a:prstGeom prst="rect">
            <a:avLst/>
          </a:prstGeom>
          <a:noFill/>
          <a:ln w="9525">
            <a:noFill/>
            <a:miter lim="800000"/>
            <a:headEnd/>
            <a:tailEnd/>
          </a:ln>
        </p:spPr>
        <p:txBody>
          <a:bodyPr anchor="b"/>
          <a:lstStyle/>
          <a:p>
            <a:pPr>
              <a:defRPr/>
            </a:pPr>
            <a:r>
              <a:rPr lang="en-US" altLang="zh-CN" sz="3200" b="1" kern="0" dirty="0">
                <a:solidFill>
                  <a:schemeClr val="bg1"/>
                </a:solidFill>
                <a:ea typeface="+mj-ea"/>
                <a:cs typeface="Arial" panose="020B0604020202020204" pitchFamily="34" charset="0"/>
              </a:rPr>
              <a:t>2.1.1  </a:t>
            </a:r>
            <a:r>
              <a:rPr lang="zh-CN" altLang="en-US" sz="3200" b="1" kern="0" dirty="0">
                <a:solidFill>
                  <a:schemeClr val="bg1"/>
                </a:solidFill>
                <a:latin typeface="Times New Roman" panose="02020603050405020304" pitchFamily="18" charset="0"/>
                <a:ea typeface="+mj-ea"/>
                <a:cs typeface="Times New Roman" panose="02020603050405020304" pitchFamily="18" charset="0"/>
              </a:rPr>
              <a:t>气体</a:t>
            </a:r>
          </a:p>
        </p:txBody>
      </p:sp>
      <p:graphicFrame>
        <p:nvGraphicFramePr>
          <p:cNvPr id="12294" name="Object 12"/>
          <p:cNvGraphicFramePr>
            <a:graphicFrameLocks noChangeAspect="1"/>
          </p:cNvGraphicFramePr>
          <p:nvPr>
            <p:extLst>
              <p:ext uri="{D42A27DB-BD31-4B8C-83A1-F6EECF244321}">
                <p14:modId xmlns:p14="http://schemas.microsoft.com/office/powerpoint/2010/main" val="1629372100"/>
              </p:ext>
            </p:extLst>
          </p:nvPr>
        </p:nvGraphicFramePr>
        <p:xfrm>
          <a:off x="1116013" y="4974481"/>
          <a:ext cx="3859212" cy="958850"/>
        </p:xfrm>
        <a:graphic>
          <a:graphicData uri="http://schemas.openxmlformats.org/presentationml/2006/ole">
            <mc:AlternateContent xmlns:mc="http://schemas.openxmlformats.org/markup-compatibility/2006">
              <mc:Choice xmlns:v="urn:schemas-microsoft-com:vml" Requires="v">
                <p:oleObj spid="_x0000_s12501" name="Equation" r:id="rId3" imgW="1841500" imgH="457200" progId="Equation.DSMT4">
                  <p:embed/>
                </p:oleObj>
              </mc:Choice>
              <mc:Fallback>
                <p:oleObj name="Equation" r:id="rId3" imgW="1841500" imgH="4572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4974481"/>
                        <a:ext cx="3859212"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advClick="0"/>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1" name="Text Box 10"/>
          <p:cNvSpPr txBox="1">
            <a:spLocks noChangeArrowheads="1"/>
          </p:cNvSpPr>
          <p:nvPr/>
        </p:nvSpPr>
        <p:spPr bwMode="auto">
          <a:xfrm>
            <a:off x="611560" y="6021388"/>
            <a:ext cx="8424936"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lnSpc>
                <a:spcPct val="110000"/>
              </a:lnSpc>
              <a:spcBef>
                <a:spcPct val="50000"/>
              </a:spcBef>
              <a:buClrTx/>
              <a:buSzTx/>
              <a:buFontTx/>
              <a:buNone/>
            </a:pPr>
            <a:r>
              <a:rPr kumimoji="1" lang="zh-CN" altLang="en-US" sz="2400" b="0" dirty="0">
                <a:solidFill>
                  <a:srgbClr val="FF0000"/>
                </a:solidFill>
                <a:latin typeface="黑体" panose="02010609060101010101" pitchFamily="49" charset="-122"/>
                <a:ea typeface="黑体" panose="02010609060101010101" pitchFamily="49" charset="-122"/>
              </a:rPr>
              <a:t>电离能随原子在周期表中的位置而变化</a:t>
            </a:r>
          </a:p>
        </p:txBody>
      </p:sp>
      <p:sp>
        <p:nvSpPr>
          <p:cNvPr id="7" name="标题 6"/>
          <p:cNvSpPr>
            <a:spLocks noGrp="1"/>
          </p:cNvSpPr>
          <p:nvPr>
            <p:ph type="title"/>
          </p:nvPr>
        </p:nvSpPr>
        <p:spPr>
          <a:xfrm>
            <a:off x="251618" y="404813"/>
            <a:ext cx="6624638" cy="609600"/>
          </a:xfrm>
        </p:spPr>
        <p:txBody>
          <a:bodyPr/>
          <a:lstStyle/>
          <a:p>
            <a:pPr>
              <a:defRPr/>
            </a:pPr>
            <a:r>
              <a:rPr lang="en-US" altLang="zh-CN" sz="3200" dirty="0">
                <a:latin typeface="Arial" panose="020B0604020202020204" pitchFamily="34" charset="0"/>
                <a:cs typeface="Arial" panose="020B0604020202020204" pitchFamily="34" charset="0"/>
              </a:rPr>
              <a:t>2.2.3.3  </a:t>
            </a:r>
            <a:r>
              <a:rPr lang="zh-CN" altLang="en-US" sz="3200" dirty="0">
                <a:latin typeface="+mj-ea"/>
              </a:rPr>
              <a:t>元素基本性质的周期性</a:t>
            </a:r>
            <a:endParaRPr lang="zh-CN" altLang="en-US" sz="3200" dirty="0"/>
          </a:p>
        </p:txBody>
      </p:sp>
      <p:sp>
        <p:nvSpPr>
          <p:cNvPr id="83973" name="TextBox 9"/>
          <p:cNvSpPr txBox="1">
            <a:spLocks noChangeArrowheads="1"/>
          </p:cNvSpPr>
          <p:nvPr/>
        </p:nvSpPr>
        <p:spPr bwMode="auto">
          <a:xfrm>
            <a:off x="275760" y="1220031"/>
            <a:ext cx="1008062" cy="461665"/>
          </a:xfrm>
          <a:prstGeom prst="rect">
            <a:avLst/>
          </a:prstGeom>
          <a:noFill/>
          <a:ln>
            <a:noFill/>
          </a:ln>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2400" dirty="0">
                <a:solidFill>
                  <a:srgbClr val="FF0000"/>
                </a:solidFill>
                <a:latin typeface="Arial" pitchFamily="34" charset="0"/>
                <a:ea typeface="宋体" pitchFamily="2" charset="-122"/>
              </a:rPr>
              <a:t>增加</a:t>
            </a:r>
          </a:p>
        </p:txBody>
      </p:sp>
      <p:pic>
        <p:nvPicPr>
          <p:cNvPr id="3" name="图片 2">
            <a:extLst>
              <a:ext uri="{FF2B5EF4-FFF2-40B4-BE49-F238E27FC236}">
                <a16:creationId xmlns:a16="http://schemas.microsoft.com/office/drawing/2014/main" id="{1EBCA5FE-275F-4517-91B8-78D5B4AC91FD}"/>
              </a:ext>
            </a:extLst>
          </p:cNvPr>
          <p:cNvPicPr>
            <a:picLocks noChangeAspect="1"/>
          </p:cNvPicPr>
          <p:nvPr/>
        </p:nvPicPr>
        <p:blipFill rotWithShape="1">
          <a:blip r:embed="rId3">
            <a:extLst>
              <a:ext uri="{28A0092B-C50C-407E-A947-70E740481C1C}">
                <a14:useLocalDpi xmlns:a14="http://schemas.microsoft.com/office/drawing/2010/main" val="0"/>
              </a:ext>
            </a:extLst>
          </a:blip>
          <a:srcRect l="6688" r="2750" b="25138"/>
          <a:stretch/>
        </p:blipFill>
        <p:spPr>
          <a:xfrm>
            <a:off x="755576" y="1783300"/>
            <a:ext cx="8280920" cy="3469200"/>
          </a:xfrm>
          <a:prstGeom prst="rect">
            <a:avLst/>
          </a:prstGeom>
        </p:spPr>
      </p:pic>
      <p:cxnSp>
        <p:nvCxnSpPr>
          <p:cNvPr id="8" name="直接箭头连接符 7">
            <a:extLst>
              <a:ext uri="{FF2B5EF4-FFF2-40B4-BE49-F238E27FC236}">
                <a16:creationId xmlns:a16="http://schemas.microsoft.com/office/drawing/2014/main" id="{9897339A-B759-4104-B24D-CB1C12913051}"/>
              </a:ext>
            </a:extLst>
          </p:cNvPr>
          <p:cNvCxnSpPr/>
          <p:nvPr/>
        </p:nvCxnSpPr>
        <p:spPr bwMode="auto">
          <a:xfrm flipV="1">
            <a:off x="611560" y="1681696"/>
            <a:ext cx="0" cy="3672408"/>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cxnSp>
        <p:nvCxnSpPr>
          <p:cNvPr id="13" name="直接箭头连接符 12">
            <a:extLst>
              <a:ext uri="{FF2B5EF4-FFF2-40B4-BE49-F238E27FC236}">
                <a16:creationId xmlns:a16="http://schemas.microsoft.com/office/drawing/2014/main" id="{76541DF3-85B1-4C3A-8203-6F1A344D6011}"/>
              </a:ext>
            </a:extLst>
          </p:cNvPr>
          <p:cNvCxnSpPr>
            <a:cxnSpLocks/>
          </p:cNvCxnSpPr>
          <p:nvPr/>
        </p:nvCxnSpPr>
        <p:spPr bwMode="auto">
          <a:xfrm>
            <a:off x="611560" y="5354104"/>
            <a:ext cx="8424936" cy="0"/>
          </a:xfrm>
          <a:prstGeom prst="straightConnector1">
            <a:avLst/>
          </a:prstGeom>
          <a:solidFill>
            <a:schemeClr val="accent1"/>
          </a:solidFill>
          <a:ln w="38100" cap="flat" cmpd="sng" algn="ctr">
            <a:solidFill>
              <a:srgbClr val="FF0000"/>
            </a:solidFill>
            <a:prstDash val="solid"/>
            <a:round/>
            <a:headEnd type="none" w="med" len="med"/>
            <a:tailEnd type="triangle" w="lg" len="lg"/>
          </a:ln>
          <a:effectLst/>
        </p:spPr>
      </p:cxnSp>
      <p:sp>
        <p:nvSpPr>
          <p:cNvPr id="15" name="TextBox 9">
            <a:extLst>
              <a:ext uri="{FF2B5EF4-FFF2-40B4-BE49-F238E27FC236}">
                <a16:creationId xmlns:a16="http://schemas.microsoft.com/office/drawing/2014/main" id="{E5A06A0B-D16C-4BCD-B77B-980ADD0A8A55}"/>
              </a:ext>
            </a:extLst>
          </p:cNvPr>
          <p:cNvSpPr txBox="1">
            <a:spLocks noChangeArrowheads="1"/>
          </p:cNvSpPr>
          <p:nvPr/>
        </p:nvSpPr>
        <p:spPr bwMode="auto">
          <a:xfrm>
            <a:off x="8094194" y="5319288"/>
            <a:ext cx="1008062" cy="461665"/>
          </a:xfrm>
          <a:prstGeom prst="rect">
            <a:avLst/>
          </a:prstGeom>
          <a:noFill/>
          <a:ln>
            <a:noFill/>
          </a:ln>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2400" dirty="0">
                <a:solidFill>
                  <a:srgbClr val="FF0000"/>
                </a:solidFill>
                <a:latin typeface="Arial" pitchFamily="34" charset="0"/>
                <a:ea typeface="宋体" pitchFamily="2" charset="-122"/>
              </a:rPr>
              <a:t>增加</a:t>
            </a:r>
          </a:p>
        </p:txBody>
      </p:sp>
    </p:spTree>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2.2.3.3  </a:t>
            </a:r>
            <a:r>
              <a:rPr lang="zh-CN" altLang="en-US" dirty="0">
                <a:latin typeface="+mj-ea"/>
              </a:rPr>
              <a:t>元素基本性质的周期性</a:t>
            </a:r>
            <a:endParaRPr lang="en-US" altLang="zh-CN" dirty="0">
              <a:latin typeface="Times New Roman" pitchFamily="18" charset="0"/>
              <a:ea typeface="楷体_GB2312" pitchFamily="49" charset="-122"/>
            </a:endParaRPr>
          </a:p>
        </p:txBody>
      </p:sp>
      <p:sp>
        <p:nvSpPr>
          <p:cNvPr id="129027" name="Rectangle 3"/>
          <p:cNvSpPr>
            <a:spLocks noGrp="1" noChangeArrowheads="1"/>
          </p:cNvSpPr>
          <p:nvPr>
            <p:ph type="body" idx="1"/>
          </p:nvPr>
        </p:nvSpPr>
        <p:spPr>
          <a:xfrm>
            <a:off x="430213" y="1268760"/>
            <a:ext cx="8318251" cy="5445125"/>
          </a:xfrm>
        </p:spPr>
        <p:txBody>
          <a:bodyPr/>
          <a:lstStyle/>
          <a:p>
            <a:pPr>
              <a:lnSpc>
                <a:spcPct val="125000"/>
              </a:lnSpc>
              <a:spcBef>
                <a:spcPct val="0"/>
              </a:spcBef>
              <a:buClrTx/>
              <a:buSzTx/>
              <a:buFontTx/>
              <a:buNone/>
              <a:defRPr/>
            </a:pPr>
            <a:r>
              <a:rPr lang="en-US" altLang="zh-CN" dirty="0">
                <a:solidFill>
                  <a:srgbClr val="FF0000"/>
                </a:solidFill>
                <a:effectLst/>
                <a:latin typeface="Times New Roman" panose="02020603050405020304" pitchFamily="18" charset="0"/>
                <a:ea typeface="+mj-ea"/>
                <a:cs typeface="Times New Roman" panose="02020603050405020304" pitchFamily="18" charset="0"/>
              </a:rPr>
              <a:t>4) </a:t>
            </a:r>
            <a:r>
              <a:rPr lang="zh-CN" altLang="en-US" dirty="0">
                <a:solidFill>
                  <a:srgbClr val="FF0000"/>
                </a:solidFill>
                <a:effectLst/>
                <a:latin typeface="Times New Roman" panose="02020603050405020304" pitchFamily="18" charset="0"/>
                <a:ea typeface="+mj-ea"/>
                <a:cs typeface="Times New Roman" panose="02020603050405020304" pitchFamily="18" charset="0"/>
              </a:rPr>
              <a:t>电子亲和能</a:t>
            </a:r>
            <a:endParaRPr lang="en-US" altLang="zh-CN" dirty="0">
              <a:solidFill>
                <a:srgbClr val="FF0000"/>
              </a:solidFill>
              <a:effectLst/>
              <a:latin typeface="Times New Roman" panose="02020603050405020304" pitchFamily="18" charset="0"/>
              <a:ea typeface="+mj-ea"/>
              <a:cs typeface="Times New Roman" panose="02020603050405020304" pitchFamily="18" charset="0"/>
            </a:endParaRPr>
          </a:p>
          <a:p>
            <a:pPr>
              <a:lnSpc>
                <a:spcPct val="125000"/>
              </a:lnSpc>
              <a:spcBef>
                <a:spcPct val="0"/>
              </a:spcBef>
              <a:buClrTx/>
              <a:buSzTx/>
              <a:buFontTx/>
              <a:buNone/>
              <a:defRPr/>
            </a:pPr>
            <a:r>
              <a:rPr lang="en-US" altLang="zh-CN" dirty="0">
                <a:solidFill>
                  <a:srgbClr val="C00000"/>
                </a:solidFill>
                <a:effectLst/>
                <a:latin typeface="Times New Roman" panose="02020603050405020304" pitchFamily="18" charset="0"/>
                <a:ea typeface="+mj-ea"/>
                <a:cs typeface="Times New Roman" panose="02020603050405020304" pitchFamily="18" charset="0"/>
              </a:rPr>
              <a:t>           </a:t>
            </a:r>
          </a:p>
          <a:p>
            <a:pPr marL="0" indent="342900">
              <a:lnSpc>
                <a:spcPct val="125000"/>
              </a:lnSpc>
              <a:spcBef>
                <a:spcPct val="0"/>
              </a:spcBef>
              <a:buClrTx/>
              <a:buSzTx/>
              <a:buFontTx/>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气态原子获得一个电子形成气态</a:t>
            </a:r>
            <a:r>
              <a:rPr lang="en-US" altLang="zh-CN" dirty="0">
                <a:effectLst/>
                <a:latin typeface="Times New Roman" panose="02020603050405020304" pitchFamily="18" charset="0"/>
                <a:ea typeface="楷体_GB2312" pitchFamily="49" charset="-122"/>
                <a:cs typeface="Times New Roman" panose="02020603050405020304" pitchFamily="18" charset="0"/>
              </a:rPr>
              <a:t>-1</a:t>
            </a:r>
            <a:r>
              <a:rPr lang="zh-CN" altLang="en-US" dirty="0">
                <a:effectLst/>
                <a:latin typeface="Times New Roman" panose="02020603050405020304" pitchFamily="18" charset="0"/>
                <a:ea typeface="楷体_GB2312" pitchFamily="49" charset="-122"/>
                <a:cs typeface="Times New Roman" panose="02020603050405020304" pitchFamily="18" charset="0"/>
              </a:rPr>
              <a:t>价离子所释放的能量，为该元素原子的</a:t>
            </a: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第一亲和能</a:t>
            </a:r>
            <a:r>
              <a:rPr lang="zh-CN" altLang="en-US" dirty="0">
                <a:effectLst/>
                <a:latin typeface="Times New Roman" panose="02020603050405020304" pitchFamily="18" charset="0"/>
                <a:ea typeface="楷体_GB2312" pitchFamily="49" charset="-122"/>
                <a:cs typeface="Times New Roman" panose="02020603050405020304" pitchFamily="18" charset="0"/>
              </a:rPr>
              <a:t>，常用</a:t>
            </a:r>
            <a:r>
              <a:rPr lang="en-US" altLang="zh-CN" dirty="0">
                <a:effectLst/>
                <a:latin typeface="Times New Roman" panose="02020603050405020304" pitchFamily="18" charset="0"/>
                <a:ea typeface="楷体_GB2312" pitchFamily="49" charset="-122"/>
                <a:cs typeface="Times New Roman" panose="02020603050405020304" pitchFamily="18" charset="0"/>
              </a:rPr>
              <a:t>A</a:t>
            </a:r>
            <a:r>
              <a:rPr lang="en-US" altLang="zh-CN" baseline="-25000" dirty="0">
                <a:effectLst/>
                <a:latin typeface="Times New Roman" panose="02020603050405020304" pitchFamily="18" charset="0"/>
                <a:ea typeface="楷体_GB2312" pitchFamily="49" charset="-122"/>
                <a:cs typeface="Times New Roman" panose="02020603050405020304" pitchFamily="18" charset="0"/>
              </a:rPr>
              <a:t>1</a:t>
            </a:r>
            <a:r>
              <a:rPr lang="zh-CN" altLang="en-US" dirty="0">
                <a:effectLst/>
                <a:latin typeface="Times New Roman" panose="02020603050405020304" pitchFamily="18" charset="0"/>
                <a:ea typeface="楷体_GB2312" pitchFamily="49" charset="-122"/>
                <a:cs typeface="Times New Roman" panose="02020603050405020304" pitchFamily="18" charset="0"/>
              </a:rPr>
              <a:t>表示。（吸热为正，放热为负）</a:t>
            </a:r>
          </a:p>
          <a:p>
            <a:pPr marL="0" indent="342900">
              <a:lnSpc>
                <a:spcPct val="125000"/>
              </a:lnSpc>
              <a:spcBef>
                <a:spcPct val="0"/>
              </a:spcBef>
              <a:buClrTx/>
              <a:buSzTx/>
              <a:buFontTx/>
              <a:buNone/>
              <a:defRPr/>
            </a:pP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第二电子亲和能</a:t>
            </a:r>
            <a:r>
              <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rPr>
              <a:t>A</a:t>
            </a:r>
            <a:r>
              <a:rPr lang="en-US" altLang="zh-CN" baseline="-25000" dirty="0">
                <a:solidFill>
                  <a:srgbClr val="0000FF"/>
                </a:solidFill>
                <a:effectLst/>
                <a:latin typeface="Times New Roman" panose="02020603050405020304" pitchFamily="18" charset="0"/>
                <a:ea typeface="楷体_GB2312" pitchFamily="49" charset="-122"/>
                <a:cs typeface="Times New Roman" panose="02020603050405020304" pitchFamily="18" charset="0"/>
              </a:rPr>
              <a:t>2</a:t>
            </a:r>
            <a:r>
              <a:rPr lang="zh-CN" altLang="en-US" dirty="0">
                <a:effectLst/>
                <a:latin typeface="Times New Roman" panose="02020603050405020304" pitchFamily="18" charset="0"/>
                <a:ea typeface="楷体_GB2312" pitchFamily="49" charset="-122"/>
                <a:cs typeface="Times New Roman" panose="02020603050405020304" pitchFamily="18" charset="0"/>
              </a:rPr>
              <a:t>是指</a:t>
            </a:r>
            <a:r>
              <a:rPr lang="en-US" altLang="zh-CN" dirty="0">
                <a:effectLst/>
                <a:latin typeface="Times New Roman" panose="02020603050405020304" pitchFamily="18" charset="0"/>
                <a:ea typeface="楷体_GB2312" pitchFamily="49" charset="-122"/>
                <a:cs typeface="Times New Roman" panose="02020603050405020304" pitchFamily="18" charset="0"/>
              </a:rPr>
              <a:t>-1</a:t>
            </a:r>
            <a:r>
              <a:rPr lang="zh-CN" altLang="en-US" dirty="0">
                <a:effectLst/>
                <a:latin typeface="Times New Roman" panose="02020603050405020304" pitchFamily="18" charset="0"/>
                <a:ea typeface="楷体_GB2312" pitchFamily="49" charset="-122"/>
                <a:cs typeface="Times New Roman" panose="02020603050405020304" pitchFamily="18" charset="0"/>
              </a:rPr>
              <a:t>氧化态的气态阴离子再得到一个电子所需的能量，为正值。</a:t>
            </a:r>
          </a:p>
          <a:p>
            <a:pPr marL="0" indent="342900">
              <a:lnSpc>
                <a:spcPct val="125000"/>
              </a:lnSpc>
              <a:spcBef>
                <a:spcPct val="0"/>
              </a:spcBef>
              <a:buClrTx/>
              <a:buSzTx/>
              <a:buFontTx/>
              <a:buNone/>
              <a:defRPr/>
            </a:pPr>
            <a:r>
              <a:rPr lang="zh-CN" altLang="en-US" dirty="0">
                <a:effectLst/>
                <a:latin typeface="Times New Roman" panose="02020603050405020304" pitchFamily="18" charset="0"/>
                <a:ea typeface="楷体_GB2312" pitchFamily="49" charset="-122"/>
                <a:cs typeface="Times New Roman" panose="02020603050405020304" pitchFamily="18" charset="0"/>
              </a:rPr>
              <a:t>电子亲和能的大小反映了原子得到电子的难易程度，</a:t>
            </a:r>
            <a:r>
              <a:rPr lang="zh-CN" altLang="en-US" u="sng" dirty="0">
                <a:effectLst/>
                <a:latin typeface="Times New Roman" panose="02020603050405020304" pitchFamily="18" charset="0"/>
                <a:ea typeface="楷体_GB2312" pitchFamily="49" charset="-122"/>
                <a:cs typeface="Times New Roman" panose="02020603050405020304" pitchFamily="18" charset="0"/>
              </a:rPr>
              <a:t>即元素的非金属性的强弱</a:t>
            </a:r>
            <a:r>
              <a:rPr lang="zh-CN" altLang="en-US" dirty="0">
                <a:effectLst/>
                <a:latin typeface="Times New Roman" panose="02020603050405020304" pitchFamily="18" charset="0"/>
                <a:ea typeface="楷体_GB2312" pitchFamily="49" charset="-122"/>
                <a:cs typeface="Times New Roman" panose="02020603050405020304" pitchFamily="18" charset="0"/>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2.2.3.3  </a:t>
            </a:r>
            <a:r>
              <a:rPr lang="zh-CN" altLang="en-US" dirty="0">
                <a:latin typeface="+mj-ea"/>
              </a:rPr>
              <a:t>元素基本性质的周期性</a:t>
            </a:r>
            <a:endParaRPr lang="zh-CN" altLang="en-US" dirty="0"/>
          </a:p>
        </p:txBody>
      </p:sp>
      <p:sp>
        <p:nvSpPr>
          <p:cNvPr id="128003" name="Rectangle 3"/>
          <p:cNvSpPr>
            <a:spLocks noGrp="1" noChangeArrowheads="1"/>
          </p:cNvSpPr>
          <p:nvPr>
            <p:ph idx="1"/>
          </p:nvPr>
        </p:nvSpPr>
        <p:spPr>
          <a:xfrm>
            <a:off x="252738" y="1017661"/>
            <a:ext cx="8783758" cy="4859612"/>
          </a:xfrm>
        </p:spPr>
        <p:txBody>
          <a:bodyPr/>
          <a:lstStyle/>
          <a:p>
            <a:pPr marL="0" indent="0">
              <a:lnSpc>
                <a:spcPct val="150000"/>
              </a:lnSpc>
              <a:buFont typeface="Wingdings" pitchFamily="2" charset="2"/>
              <a:buNone/>
              <a:defRPr/>
            </a:pPr>
            <a:r>
              <a:rPr lang="en-US" altLang="zh-CN" dirty="0">
                <a:solidFill>
                  <a:srgbClr val="FF0000"/>
                </a:solidFill>
                <a:effectLst/>
                <a:latin typeface="Times New Roman" panose="02020603050405020304" pitchFamily="18" charset="0"/>
                <a:ea typeface="+mj-ea"/>
                <a:cs typeface="Times New Roman" panose="02020603050405020304" pitchFamily="18" charset="0"/>
              </a:rPr>
              <a:t>5) </a:t>
            </a:r>
            <a:r>
              <a:rPr lang="zh-CN" altLang="en-US" dirty="0">
                <a:solidFill>
                  <a:srgbClr val="FF0000"/>
                </a:solidFill>
                <a:effectLst/>
                <a:latin typeface="Times New Roman" panose="02020603050405020304" pitchFamily="18" charset="0"/>
                <a:ea typeface="+mj-ea"/>
                <a:cs typeface="Times New Roman" panose="02020603050405020304" pitchFamily="18" charset="0"/>
              </a:rPr>
              <a:t>电负性 </a:t>
            </a:r>
            <a:r>
              <a:rPr lang="en-US" altLang="zh-CN" dirty="0">
                <a:solidFill>
                  <a:srgbClr val="FF0000"/>
                </a:solidFill>
                <a:effectLst/>
                <a:latin typeface="Times New Roman" panose="02020603050405020304" pitchFamily="18" charset="0"/>
                <a:ea typeface="+mj-ea"/>
                <a:cs typeface="Times New Roman" panose="02020603050405020304" pitchFamily="18" charset="0"/>
              </a:rPr>
              <a:t>(p27) </a:t>
            </a:r>
          </a:p>
          <a:p>
            <a:pPr marL="0" indent="0">
              <a:lnSpc>
                <a:spcPct val="150000"/>
              </a:lnSpc>
              <a:buFont typeface="Wingdings" pitchFamily="2" charset="2"/>
              <a:buNone/>
              <a:defRPr/>
            </a:pPr>
            <a:r>
              <a:rPr lang="zh-CN" altLang="en-US" dirty="0">
                <a:effectLst/>
                <a:latin typeface="Times New Roman" panose="02020603050405020304" pitchFamily="18" charset="0"/>
                <a:ea typeface="仿宋" pitchFamily="49" charset="-122"/>
                <a:cs typeface="Times New Roman" panose="02020603050405020304" pitchFamily="18" charset="0"/>
              </a:rPr>
              <a:t>电负性概念用来表示或量度</a:t>
            </a:r>
            <a:r>
              <a:rPr lang="zh-CN" altLang="en-US" u="sng" dirty="0">
                <a:effectLst/>
                <a:latin typeface="Times New Roman" panose="02020603050405020304" pitchFamily="18" charset="0"/>
                <a:ea typeface="仿宋" pitchFamily="49" charset="-122"/>
                <a:cs typeface="Times New Roman" panose="02020603050405020304" pitchFamily="18" charset="0"/>
              </a:rPr>
              <a:t>在分子中</a:t>
            </a:r>
            <a:r>
              <a:rPr lang="zh-CN" altLang="en-US" dirty="0">
                <a:effectLst/>
                <a:latin typeface="Times New Roman" panose="02020603050405020304" pitchFamily="18" charset="0"/>
                <a:ea typeface="仿宋" pitchFamily="49" charset="-122"/>
                <a:cs typeface="Times New Roman" panose="02020603050405020304" pitchFamily="18" charset="0"/>
              </a:rPr>
              <a:t>原子对</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成键电子</a:t>
            </a:r>
            <a:r>
              <a:rPr lang="zh-CN" altLang="en-US" dirty="0">
                <a:effectLst/>
                <a:latin typeface="Times New Roman" panose="02020603050405020304" pitchFamily="18" charset="0"/>
                <a:ea typeface="仿宋" pitchFamily="49" charset="-122"/>
                <a:cs typeface="Times New Roman" panose="02020603050405020304" pitchFamily="18" charset="0"/>
              </a:rPr>
              <a:t>吸引能力的相对大小。</a:t>
            </a:r>
            <a:endParaRPr lang="en-US" altLang="zh-CN" dirty="0">
              <a:effectLst/>
              <a:latin typeface="Times New Roman" panose="02020603050405020304" pitchFamily="18" charset="0"/>
              <a:ea typeface="仿宋" pitchFamily="49" charset="-122"/>
              <a:cs typeface="Times New Roman" panose="02020603050405020304" pitchFamily="18" charset="0"/>
            </a:endParaRPr>
          </a:p>
          <a:p>
            <a:pPr marL="0" indent="0">
              <a:lnSpc>
                <a:spcPct val="150000"/>
              </a:lnSpc>
              <a:buFont typeface="Wingdings" pitchFamily="2" charset="2"/>
              <a:buNone/>
              <a:defRPr/>
            </a:pPr>
            <a:r>
              <a:rPr lang="zh-CN" altLang="en-US" dirty="0">
                <a:effectLst/>
                <a:latin typeface="Times New Roman" panose="02020603050405020304" pitchFamily="18" charset="0"/>
                <a:ea typeface="仿宋" pitchFamily="49" charset="-122"/>
                <a:cs typeface="Times New Roman" panose="02020603050405020304" pitchFamily="18" charset="0"/>
              </a:rPr>
              <a:t>原子电负性越大，表明它在分子中吸引成键电子的能力越大（更能获得电子），原子电负性小，表明它在分子中吸引成键电子的能力也越小（更易失去电子）。</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9076" name="Picture 4"/>
          <p:cNvPicPr>
            <a:picLocks noChangeAspect="1" noChangeArrowheads="1"/>
          </p:cNvPicPr>
          <p:nvPr/>
        </p:nvPicPr>
        <p:blipFill>
          <a:blip r:embed="rId3">
            <a:extLst>
              <a:ext uri="{28A0092B-C50C-407E-A947-70E740481C1C}">
                <a14:useLocalDpi xmlns:a14="http://schemas.microsoft.com/office/drawing/2010/main" val="0"/>
              </a:ext>
            </a:extLst>
          </a:blip>
          <a:srcRect r="15068"/>
          <a:stretch>
            <a:fillRect/>
          </a:stretch>
        </p:blipFill>
        <p:spPr bwMode="auto">
          <a:xfrm>
            <a:off x="827088" y="1268413"/>
            <a:ext cx="688340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ext Box 7"/>
          <p:cNvSpPr txBox="1">
            <a:spLocks noChangeArrowheads="1"/>
          </p:cNvSpPr>
          <p:nvPr/>
        </p:nvSpPr>
        <p:spPr bwMode="auto">
          <a:xfrm>
            <a:off x="1835150" y="6165850"/>
            <a:ext cx="6096000" cy="4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nSpc>
                <a:spcPct val="110000"/>
              </a:lnSpc>
              <a:spcBef>
                <a:spcPct val="50000"/>
              </a:spcBef>
              <a:buClrTx/>
              <a:buSzTx/>
              <a:buFontTx/>
              <a:buNone/>
            </a:pPr>
            <a:r>
              <a:rPr kumimoji="1" lang="zh-CN" altLang="en-US" sz="2400" b="0" dirty="0">
                <a:solidFill>
                  <a:srgbClr val="FF0000"/>
                </a:solidFill>
                <a:latin typeface="Times New Roman" pitchFamily="18" charset="0"/>
                <a:ea typeface="华文中宋" pitchFamily="2" charset="-122"/>
              </a:rPr>
              <a:t>电负性随原子在周期表中的位置而变化</a:t>
            </a:r>
          </a:p>
        </p:txBody>
      </p:sp>
      <p:sp>
        <p:nvSpPr>
          <p:cNvPr id="6" name="标题 5"/>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2.2.3.3  </a:t>
            </a:r>
            <a:r>
              <a:rPr lang="zh-CN" altLang="en-US" dirty="0">
                <a:latin typeface="+mj-ea"/>
              </a:rPr>
              <a:t>元素基本性质的周期性</a:t>
            </a:r>
            <a:endParaRPr lang="zh-CN" altLang="en-US"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99076"/>
                                        </p:tgtEl>
                                        <p:attrNameLst>
                                          <p:attrName>style.visibility</p:attrName>
                                        </p:attrNameLst>
                                      </p:cBhvr>
                                      <p:to>
                                        <p:strVal val="visible"/>
                                      </p:to>
                                    </p:set>
                                    <p:animEffect transition="in" filter="blinds(horizontal)">
                                      <p:cBhvr>
                                        <p:cTn id="7" dur="500"/>
                                        <p:tgtEl>
                                          <p:spTgt spid="899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a:xfrm>
            <a:off x="251520" y="304800"/>
            <a:ext cx="6552505" cy="676275"/>
          </a:xfrm>
        </p:spPr>
        <p:txBody>
          <a:bodyPr/>
          <a:lstStyle/>
          <a:p>
            <a:r>
              <a:rPr lang="en-US" altLang="zh-CN" dirty="0">
                <a:latin typeface="Arial" panose="020B0604020202020204" pitchFamily="34" charset="0"/>
                <a:cs typeface="Arial" panose="020B0604020202020204" pitchFamily="34" charset="0"/>
              </a:rPr>
              <a:t>2.2.4  </a:t>
            </a:r>
            <a:r>
              <a:rPr lang="zh-CN" altLang="en-US" dirty="0"/>
              <a:t>珍贵的历史瞬间</a:t>
            </a:r>
          </a:p>
        </p:txBody>
      </p:sp>
      <p:sp>
        <p:nvSpPr>
          <p:cNvPr id="88068" name="TextBox 5"/>
          <p:cNvSpPr txBox="1">
            <a:spLocks noChangeArrowheads="1"/>
          </p:cNvSpPr>
          <p:nvPr/>
        </p:nvSpPr>
        <p:spPr bwMode="auto">
          <a:xfrm>
            <a:off x="395536" y="6074132"/>
            <a:ext cx="84649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r>
              <a:rPr lang="zh-CN" altLang="en-US" b="0" dirty="0">
                <a:solidFill>
                  <a:srgbClr val="FF0000"/>
                </a:solidFill>
                <a:latin typeface="黑体" panose="02010609060101010101" pitchFamily="49" charset="-122"/>
                <a:ea typeface="黑体" panose="02010609060101010101" pitchFamily="49" charset="-122"/>
              </a:rPr>
              <a:t>上世纪最伟大科学家合影</a:t>
            </a:r>
          </a:p>
        </p:txBody>
      </p:sp>
      <p:pic>
        <p:nvPicPr>
          <p:cNvPr id="3" name="图片 2">
            <a:extLst>
              <a:ext uri="{FF2B5EF4-FFF2-40B4-BE49-F238E27FC236}">
                <a16:creationId xmlns:a16="http://schemas.microsoft.com/office/drawing/2014/main" id="{F43D534B-6C0F-4AAF-B632-D5C4FA488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196752"/>
            <a:ext cx="8464970" cy="4788000"/>
          </a:xfrm>
          <a:prstGeom prst="rect">
            <a:avLst/>
          </a:prstGeom>
        </p:spPr>
      </p:pic>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4307" name="Rectangle 3"/>
          <p:cNvSpPr>
            <a:spLocks noGrp="1" noChangeArrowheads="1"/>
          </p:cNvSpPr>
          <p:nvPr>
            <p:ph idx="1"/>
          </p:nvPr>
        </p:nvSpPr>
        <p:spPr>
          <a:xfrm>
            <a:off x="539750" y="1125538"/>
            <a:ext cx="8352730" cy="2519362"/>
          </a:xfrm>
        </p:spPr>
        <p:txBody>
          <a:bodyPr/>
          <a:lstStyle/>
          <a:p>
            <a:pPr eaLnBrk="1" hangingPunct="1">
              <a:buFont typeface="Wingdings" pitchFamily="2" charset="2"/>
              <a:buNone/>
              <a:defRPr/>
            </a:pPr>
            <a:r>
              <a:rPr lang="zh-CN" altLang="en-US" dirty="0">
                <a:solidFill>
                  <a:srgbClr val="FF0000"/>
                </a:solidFill>
                <a:effectLst/>
                <a:latin typeface="Times New Roman" panose="02020603050405020304" pitchFamily="18" charset="0"/>
                <a:ea typeface="+mj-ea"/>
                <a:cs typeface="Times New Roman" panose="02020603050405020304" pitchFamily="18" charset="0"/>
              </a:rPr>
              <a:t>化学键</a:t>
            </a:r>
            <a:r>
              <a:rPr lang="zh-CN" altLang="en-GB" dirty="0">
                <a:solidFill>
                  <a:srgbClr val="FF0000"/>
                </a:solidFill>
                <a:effectLst/>
                <a:latin typeface="Times New Roman" panose="02020603050405020304" pitchFamily="18" charset="0"/>
                <a:ea typeface="+mj-ea"/>
                <a:cs typeface="Times New Roman" panose="02020603050405020304" pitchFamily="18" charset="0"/>
              </a:rPr>
              <a:t>(</a:t>
            </a:r>
            <a:r>
              <a:rPr lang="en-US" altLang="zh-CN" dirty="0">
                <a:solidFill>
                  <a:srgbClr val="FF0000"/>
                </a:solidFill>
                <a:effectLst/>
                <a:latin typeface="Times New Roman" panose="02020603050405020304" pitchFamily="18" charset="0"/>
                <a:ea typeface="+mj-ea"/>
                <a:cs typeface="Times New Roman" panose="02020603050405020304" pitchFamily="18" charset="0"/>
              </a:rPr>
              <a:t>chemical bond</a:t>
            </a:r>
            <a:r>
              <a:rPr lang="en-GB" altLang="zh-CN" dirty="0">
                <a:solidFill>
                  <a:srgbClr val="FF0000"/>
                </a:solidFill>
                <a:effectLst/>
                <a:latin typeface="Times New Roman" panose="02020603050405020304" pitchFamily="18" charset="0"/>
                <a:ea typeface="+mj-ea"/>
                <a:cs typeface="Times New Roman" panose="02020603050405020304" pitchFamily="18" charset="0"/>
              </a:rPr>
              <a:t>)</a:t>
            </a:r>
            <a:endParaRPr lang="zh-CN" altLang="en-US" dirty="0">
              <a:solidFill>
                <a:srgbClr val="FF0000"/>
              </a:solidFill>
              <a:effectLst/>
              <a:latin typeface="Times New Roman" panose="02020603050405020304" pitchFamily="18" charset="0"/>
              <a:ea typeface="+mj-ea"/>
              <a:cs typeface="Times New Roman" panose="02020603050405020304" pitchFamily="18" charset="0"/>
            </a:endParaRPr>
          </a:p>
          <a:p>
            <a:pPr eaLnBrk="1" hangingPunct="1">
              <a:buClrTx/>
              <a:buFont typeface="Wingdings" pitchFamily="2" charset="2"/>
              <a:buChar char="§"/>
              <a:defRPr/>
            </a:pPr>
            <a:r>
              <a:rPr lang="zh-CN" altLang="en-US" dirty="0">
                <a:effectLst/>
                <a:latin typeface="Times New Roman" panose="02020603050405020304" pitchFamily="18" charset="0"/>
                <a:ea typeface="仿宋" pitchFamily="49" charset="-122"/>
                <a:cs typeface="Times New Roman" panose="02020603050405020304" pitchFamily="18" charset="0"/>
              </a:rPr>
              <a:t>大多数物质通过某种强的相互作用将两个或多个原子（离子）结合成分子，这种强的相互作用就成为化学键。</a:t>
            </a:r>
          </a:p>
          <a:p>
            <a:pPr eaLnBrk="1" hangingPunct="1">
              <a:buClrTx/>
              <a:buFont typeface="Wingdings" pitchFamily="2" charset="2"/>
              <a:buChar char="§"/>
              <a:defRPr/>
            </a:pPr>
            <a:r>
              <a:rPr lang="zh-CN" altLang="en-US" dirty="0">
                <a:effectLst/>
                <a:latin typeface="Times New Roman" panose="02020603050405020304" pitchFamily="18" charset="0"/>
                <a:ea typeface="仿宋" pitchFamily="49" charset="-122"/>
                <a:cs typeface="Times New Roman" panose="02020603050405020304" pitchFamily="18" charset="0"/>
              </a:rPr>
              <a:t>化学键主要包括：</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金属键、离子键和共价键。</a:t>
            </a:r>
            <a:endPar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endParaRPr>
          </a:p>
        </p:txBody>
      </p:sp>
      <p:sp>
        <p:nvSpPr>
          <p:cNvPr id="89091" name="Rectangle 4"/>
          <p:cNvSpPr>
            <a:spLocks noChangeArrowheads="1"/>
          </p:cNvSpPr>
          <p:nvPr/>
        </p:nvSpPr>
        <p:spPr bwMode="auto">
          <a:xfrm>
            <a:off x="370998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89092" name="标题 4"/>
          <p:cNvSpPr>
            <a:spLocks noGrp="1"/>
          </p:cNvSpPr>
          <p:nvPr>
            <p:ph type="title"/>
          </p:nvPr>
        </p:nvSpPr>
        <p:spPr>
          <a:xfrm>
            <a:off x="251520" y="315913"/>
            <a:ext cx="6609655" cy="676275"/>
          </a:xfrm>
        </p:spPr>
        <p:txBody>
          <a:bodyPr/>
          <a:lstStyle/>
          <a:p>
            <a:r>
              <a:rPr lang="en-US" altLang="zh-CN" dirty="0">
                <a:latin typeface="Arial" panose="020B0604020202020204" pitchFamily="34" charset="0"/>
                <a:cs typeface="Arial" panose="020B0604020202020204" pitchFamily="34" charset="0"/>
              </a:rPr>
              <a:t>2.3  </a:t>
            </a:r>
            <a:r>
              <a:rPr lang="zh-CN" altLang="en-US" dirty="0"/>
              <a:t>化学键与分子结构</a:t>
            </a:r>
          </a:p>
        </p:txBody>
      </p:sp>
      <p:grpSp>
        <p:nvGrpSpPr>
          <p:cNvPr id="2" name="组合 1"/>
          <p:cNvGrpSpPr/>
          <p:nvPr/>
        </p:nvGrpSpPr>
        <p:grpSpPr>
          <a:xfrm>
            <a:off x="827088" y="3716338"/>
            <a:ext cx="8065392" cy="2530475"/>
            <a:chOff x="827088" y="3716338"/>
            <a:chExt cx="8065392" cy="2530475"/>
          </a:xfrm>
        </p:grpSpPr>
        <p:sp>
          <p:nvSpPr>
            <p:cNvPr id="6" name="Rectangle 3"/>
            <p:cNvSpPr>
              <a:spLocks noChangeArrowheads="1"/>
            </p:cNvSpPr>
            <p:nvPr/>
          </p:nvSpPr>
          <p:spPr bwMode="auto">
            <a:xfrm>
              <a:off x="971550" y="5300663"/>
              <a:ext cx="7920930" cy="946150"/>
            </a:xfrm>
            <a:prstGeom prst="rect">
              <a:avLst/>
            </a:prstGeom>
            <a:noFill/>
            <a:ln w="9525">
              <a:noFill/>
              <a:miter lim="800000"/>
              <a:headEnd/>
              <a:tailEnd/>
            </a:ln>
            <a:effectLst/>
          </p:spPr>
          <p:txBody>
            <a:bodyPr wrap="square">
              <a:spAutoFit/>
            </a:bodyPr>
            <a:lstStyle/>
            <a:p>
              <a:pPr>
                <a:defRPr/>
              </a:pPr>
              <a:r>
                <a:rPr kumimoji="1" lang="zh-CN" altLang="en-US" sz="2800" b="1" dirty="0">
                  <a:solidFill>
                    <a:srgbClr val="000000"/>
                  </a:solidFill>
                  <a:latin typeface="Times New Roman" pitchFamily="18" charset="0"/>
                  <a:ea typeface="楷体_GB2312" pitchFamily="49" charset="-122"/>
                </a:rPr>
                <a:t>分子间作用力：范德华力 </a:t>
              </a:r>
              <a:r>
                <a:rPr kumimoji="1" lang="en-US" altLang="zh-CN" sz="2800" b="1" dirty="0">
                  <a:solidFill>
                    <a:srgbClr val="000000"/>
                  </a:solidFill>
                  <a:latin typeface="Times New Roman" pitchFamily="18" charset="0"/>
                  <a:ea typeface="楷体_GB2312" pitchFamily="49" charset="-122"/>
                </a:rPr>
                <a:t>(Van der Waals force)</a:t>
              </a:r>
              <a:r>
                <a:rPr kumimoji="1" lang="zh-CN" altLang="en-US" sz="2800" b="1" dirty="0">
                  <a:solidFill>
                    <a:srgbClr val="000000"/>
                  </a:solidFill>
                  <a:latin typeface="Times New Roman" pitchFamily="18" charset="0"/>
                  <a:ea typeface="楷体_GB2312" pitchFamily="49" charset="-122"/>
                </a:rPr>
                <a:t>和氢键</a:t>
              </a:r>
              <a:r>
                <a:rPr kumimoji="1" lang="en-US" altLang="zh-CN" sz="2800" b="1" dirty="0">
                  <a:solidFill>
                    <a:srgbClr val="000000"/>
                  </a:solidFill>
                  <a:latin typeface="Times New Roman" pitchFamily="18" charset="0"/>
                  <a:ea typeface="楷体_GB2312" pitchFamily="49" charset="-122"/>
                </a:rPr>
                <a:t>(hydrogen bond)</a:t>
              </a:r>
              <a:r>
                <a:rPr kumimoji="1" lang="zh-CN" altLang="en-US" sz="2800" b="1" dirty="0">
                  <a:solidFill>
                    <a:srgbClr val="000000"/>
                  </a:solidFill>
                  <a:latin typeface="Times New Roman" pitchFamily="18" charset="0"/>
                  <a:ea typeface="楷体_GB2312" pitchFamily="49" charset="-122"/>
                </a:rPr>
                <a:t>。</a:t>
              </a:r>
              <a:endParaRPr kumimoji="1" lang="en-US" altLang="zh-CN" sz="2800" b="1" dirty="0">
                <a:solidFill>
                  <a:srgbClr val="000000"/>
                </a:solidFill>
                <a:latin typeface="Times New Roman" pitchFamily="18" charset="0"/>
                <a:ea typeface="楷体_GB2312" pitchFamily="49" charset="-122"/>
              </a:endParaRPr>
            </a:p>
          </p:txBody>
        </p:sp>
        <p:grpSp>
          <p:nvGrpSpPr>
            <p:cNvPr id="89094" name="Group 6"/>
            <p:cNvGrpSpPr>
              <a:grpSpLocks/>
            </p:cNvGrpSpPr>
            <p:nvPr/>
          </p:nvGrpSpPr>
          <p:grpSpPr bwMode="auto">
            <a:xfrm>
              <a:off x="827088" y="3716338"/>
              <a:ext cx="5859462" cy="1385887"/>
              <a:chOff x="633" y="1104"/>
              <a:chExt cx="1946" cy="686"/>
            </a:xfrm>
          </p:grpSpPr>
          <p:sp>
            <p:nvSpPr>
              <p:cNvPr id="8" name="Rectangle 7"/>
              <p:cNvSpPr>
                <a:spLocks noChangeArrowheads="1"/>
              </p:cNvSpPr>
              <p:nvPr/>
            </p:nvSpPr>
            <p:spPr bwMode="auto">
              <a:xfrm>
                <a:off x="1200" y="1104"/>
                <a:ext cx="1379" cy="686"/>
              </a:xfrm>
              <a:prstGeom prst="rect">
                <a:avLst/>
              </a:prstGeom>
              <a:noFill/>
              <a:ln w="9525">
                <a:noFill/>
                <a:miter lim="800000"/>
                <a:headEnd/>
                <a:tailEnd/>
              </a:ln>
              <a:effectLst/>
            </p:spPr>
            <p:txBody>
              <a:bodyPr>
                <a:spAutoFit/>
              </a:bodyPr>
              <a:lstStyle/>
              <a:p>
                <a:pPr>
                  <a:buClr>
                    <a:schemeClr val="hlink"/>
                  </a:buClr>
                  <a:buFont typeface="Wingdings" pitchFamily="2" charset="2"/>
                  <a:buNone/>
                  <a:defRPr/>
                </a:pPr>
                <a:r>
                  <a:rPr kumimoji="1" lang="zh-CN" altLang="en-US" sz="2800" b="1" dirty="0">
                    <a:solidFill>
                      <a:srgbClr val="000000"/>
                    </a:solidFill>
                    <a:latin typeface="Times New Roman" pitchFamily="18" charset="0"/>
                  </a:rPr>
                  <a:t>离子键 </a:t>
                </a:r>
                <a:r>
                  <a:rPr kumimoji="1" lang="en-US" altLang="zh-CN" sz="2800" b="1" dirty="0">
                    <a:solidFill>
                      <a:srgbClr val="000000"/>
                    </a:solidFill>
                    <a:latin typeface="Times New Roman" pitchFamily="18" charset="0"/>
                  </a:rPr>
                  <a:t>(ionic bond)</a:t>
                </a:r>
                <a:endParaRPr kumimoji="1" lang="en-GB" altLang="zh-CN" sz="2800" b="1" dirty="0">
                  <a:solidFill>
                    <a:srgbClr val="000000"/>
                  </a:solidFill>
                  <a:latin typeface="Times New Roman" pitchFamily="18" charset="0"/>
                </a:endParaRPr>
              </a:p>
              <a:p>
                <a:pPr>
                  <a:buClr>
                    <a:schemeClr val="hlink"/>
                  </a:buClr>
                  <a:buFont typeface="Wingdings" pitchFamily="2" charset="2"/>
                  <a:buNone/>
                  <a:defRPr/>
                </a:pPr>
                <a:r>
                  <a:rPr kumimoji="1" lang="zh-CN" altLang="en-US" sz="2800" b="1" dirty="0">
                    <a:solidFill>
                      <a:srgbClr val="000000"/>
                    </a:solidFill>
                    <a:latin typeface="Times New Roman" pitchFamily="18" charset="0"/>
                  </a:rPr>
                  <a:t>共价键 </a:t>
                </a:r>
                <a:r>
                  <a:rPr kumimoji="1" lang="en-US" altLang="zh-CN" sz="2800" b="1" dirty="0">
                    <a:solidFill>
                      <a:srgbClr val="000000"/>
                    </a:solidFill>
                    <a:latin typeface="Times New Roman" pitchFamily="18" charset="0"/>
                  </a:rPr>
                  <a:t>(covalent bond)</a:t>
                </a:r>
                <a:endParaRPr kumimoji="1" lang="en-GB" altLang="zh-CN" sz="2800" b="1" dirty="0">
                  <a:solidFill>
                    <a:srgbClr val="000000"/>
                  </a:solidFill>
                  <a:latin typeface="Times New Roman" pitchFamily="18" charset="0"/>
                </a:endParaRPr>
              </a:p>
              <a:p>
                <a:pPr>
                  <a:buClr>
                    <a:schemeClr val="hlink"/>
                  </a:buClr>
                  <a:buFont typeface="Wingdings" pitchFamily="2" charset="2"/>
                  <a:buNone/>
                  <a:defRPr/>
                </a:pPr>
                <a:r>
                  <a:rPr kumimoji="1" lang="zh-CN" altLang="en-US" sz="2800" b="1" dirty="0">
                    <a:solidFill>
                      <a:srgbClr val="000000"/>
                    </a:solidFill>
                    <a:latin typeface="Times New Roman" pitchFamily="18" charset="0"/>
                  </a:rPr>
                  <a:t>金属键 </a:t>
                </a:r>
                <a:r>
                  <a:rPr kumimoji="1" lang="en-US" altLang="zh-CN" sz="2800" b="1" dirty="0">
                    <a:solidFill>
                      <a:srgbClr val="000000"/>
                    </a:solidFill>
                    <a:latin typeface="Times New Roman" pitchFamily="18" charset="0"/>
                  </a:rPr>
                  <a:t>(metallic bond</a:t>
                </a:r>
                <a:r>
                  <a:rPr kumimoji="1" lang="en-US" altLang="zh-CN" sz="2400" b="1" dirty="0">
                    <a:solidFill>
                      <a:srgbClr val="000000"/>
                    </a:solidFill>
                    <a:latin typeface="Times New Roman" pitchFamily="18" charset="0"/>
                  </a:rPr>
                  <a:t>)</a:t>
                </a:r>
                <a:endParaRPr kumimoji="1" lang="zh-CN" altLang="en-US" sz="2400" b="1" dirty="0">
                  <a:solidFill>
                    <a:srgbClr val="000000"/>
                  </a:solidFill>
                  <a:latin typeface="Times New Roman" pitchFamily="18" charset="0"/>
                </a:endParaRPr>
              </a:p>
            </p:txBody>
          </p:sp>
          <p:sp>
            <p:nvSpPr>
              <p:cNvPr id="9" name="Rectangle 8"/>
              <p:cNvSpPr>
                <a:spLocks noChangeArrowheads="1"/>
              </p:cNvSpPr>
              <p:nvPr/>
            </p:nvSpPr>
            <p:spPr bwMode="auto">
              <a:xfrm>
                <a:off x="633" y="1318"/>
                <a:ext cx="557" cy="259"/>
              </a:xfrm>
              <a:prstGeom prst="rect">
                <a:avLst/>
              </a:prstGeom>
              <a:noFill/>
              <a:ln w="9525">
                <a:noFill/>
                <a:miter lim="800000"/>
                <a:headEnd/>
                <a:tailEnd/>
              </a:ln>
              <a:effectLst/>
            </p:spPr>
            <p:txBody>
              <a:bodyPr>
                <a:spAutoFit/>
              </a:bodyPr>
              <a:lstStyle/>
              <a:p>
                <a:pPr algn="ctr">
                  <a:defRPr/>
                </a:pPr>
                <a:r>
                  <a:rPr kumimoji="1" lang="zh-CN" altLang="en-US" sz="2800" b="1" dirty="0">
                    <a:solidFill>
                      <a:srgbClr val="000000"/>
                    </a:solidFill>
                    <a:latin typeface="楷体_GB2312" pitchFamily="49" charset="-122"/>
                    <a:ea typeface="楷体_GB2312" pitchFamily="49" charset="-122"/>
                  </a:rPr>
                  <a:t>化学键</a:t>
                </a:r>
              </a:p>
            </p:txBody>
          </p:sp>
          <p:sp>
            <p:nvSpPr>
              <p:cNvPr id="89097" name="AutoShape 9"/>
              <p:cNvSpPr>
                <a:spLocks/>
              </p:cNvSpPr>
              <p:nvPr/>
            </p:nvSpPr>
            <p:spPr bwMode="auto">
              <a:xfrm>
                <a:off x="1139" y="1211"/>
                <a:ext cx="61" cy="517"/>
              </a:xfrm>
              <a:prstGeom prst="leftBrace">
                <a:avLst>
                  <a:gd name="adj1" fmla="val 66665"/>
                  <a:gd name="adj2" fmla="val 50000"/>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pSp>
      </p:gr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4307">
                                            <p:txEl>
                                              <p:pRg st="0" end="0"/>
                                            </p:txEl>
                                          </p:spTgt>
                                        </p:tgtEl>
                                        <p:attrNameLst>
                                          <p:attrName>style.visibility</p:attrName>
                                        </p:attrNameLst>
                                      </p:cBhvr>
                                      <p:to>
                                        <p:strVal val="visible"/>
                                      </p:to>
                                    </p:set>
                                    <p:animEffect transition="in" filter="blinds(horizontal)">
                                      <p:cBhvr>
                                        <p:cTn id="7" dur="500"/>
                                        <p:tgtEl>
                                          <p:spTgt spid="994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4307">
                                            <p:txEl>
                                              <p:pRg st="1" end="1"/>
                                            </p:txEl>
                                          </p:spTgt>
                                        </p:tgtEl>
                                        <p:attrNameLst>
                                          <p:attrName>style.visibility</p:attrName>
                                        </p:attrNameLst>
                                      </p:cBhvr>
                                      <p:to>
                                        <p:strVal val="visible"/>
                                      </p:to>
                                    </p:set>
                                    <p:animEffect transition="in" filter="blinds(horizontal)">
                                      <p:cBhvr>
                                        <p:cTn id="12" dur="500"/>
                                        <p:tgtEl>
                                          <p:spTgt spid="9943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4307">
                                            <p:txEl>
                                              <p:pRg st="2" end="2"/>
                                            </p:txEl>
                                          </p:spTgt>
                                        </p:tgtEl>
                                        <p:attrNameLst>
                                          <p:attrName>style.visibility</p:attrName>
                                        </p:attrNameLst>
                                      </p:cBhvr>
                                      <p:to>
                                        <p:strVal val="visible"/>
                                      </p:to>
                                    </p:set>
                                    <p:animEffect transition="in" filter="blinds(horizontal)">
                                      <p:cBhvr>
                                        <p:cTn id="17" dur="500"/>
                                        <p:tgtEl>
                                          <p:spTgt spid="994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7"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Text Box 4"/>
          <p:cNvSpPr>
            <a:spLocks noGrp="1" noChangeArrowheads="1"/>
          </p:cNvSpPr>
          <p:nvPr>
            <p:ph idx="1"/>
          </p:nvPr>
        </p:nvSpPr>
        <p:spPr>
          <a:xfrm>
            <a:off x="323850" y="3630613"/>
            <a:ext cx="8569325" cy="508000"/>
          </a:xfrm>
        </p:spPr>
        <p:txBody>
          <a:bodyPr/>
          <a:lstStyle/>
          <a:p>
            <a:pPr eaLnBrk="1" hangingPunct="1">
              <a:spcBef>
                <a:spcPct val="50000"/>
              </a:spcBef>
              <a:buFont typeface="Wingdings" pitchFamily="2" charset="2"/>
              <a:buNone/>
              <a:defRPr/>
            </a:pPr>
            <a:r>
              <a:rPr lang="en-US" altLang="zh-CN" sz="2000" dirty="0">
                <a:effectLst/>
                <a:latin typeface="Times New Roman" panose="02020603050405020304" pitchFamily="18" charset="0"/>
                <a:ea typeface="仿宋" pitchFamily="49" charset="-122"/>
                <a:cs typeface="Times New Roman" panose="02020603050405020304" pitchFamily="18" charset="0"/>
              </a:rPr>
              <a:t>diamond(</a:t>
            </a:r>
            <a:r>
              <a:rPr lang="zh-CN" altLang="en-US" sz="2000" dirty="0">
                <a:effectLst/>
                <a:latin typeface="Times New Roman" panose="02020603050405020304" pitchFamily="18" charset="0"/>
                <a:ea typeface="仿宋" pitchFamily="49" charset="-122"/>
                <a:cs typeface="Times New Roman" panose="02020603050405020304" pitchFamily="18" charset="0"/>
              </a:rPr>
              <a:t>金钢石</a:t>
            </a:r>
            <a:r>
              <a:rPr lang="en-US" altLang="zh-CN" sz="2000" dirty="0">
                <a:effectLst/>
                <a:latin typeface="Times New Roman" panose="02020603050405020304" pitchFamily="18" charset="0"/>
                <a:ea typeface="仿宋" pitchFamily="49" charset="-122"/>
                <a:cs typeface="Times New Roman" panose="02020603050405020304" pitchFamily="18" charset="0"/>
              </a:rPr>
              <a:t>)</a:t>
            </a:r>
            <a:r>
              <a:rPr lang="zh-CN" altLang="en-US" sz="2000" dirty="0">
                <a:effectLst/>
                <a:latin typeface="Times New Roman" panose="02020603050405020304" pitchFamily="18" charset="0"/>
                <a:ea typeface="仿宋" pitchFamily="49" charset="-122"/>
                <a:cs typeface="Times New Roman" panose="02020603050405020304" pitchFamily="18" charset="0"/>
              </a:rPr>
              <a:t>，</a:t>
            </a:r>
            <a:r>
              <a:rPr lang="en-US" altLang="zh-CN" sz="2000" dirty="0">
                <a:effectLst/>
                <a:latin typeface="Times New Roman" panose="02020603050405020304" pitchFamily="18" charset="0"/>
                <a:ea typeface="仿宋" pitchFamily="49" charset="-122"/>
                <a:cs typeface="Times New Roman" panose="02020603050405020304" pitchFamily="18" charset="0"/>
              </a:rPr>
              <a:t>graphite(</a:t>
            </a:r>
            <a:r>
              <a:rPr lang="zh-CN" altLang="en-US" sz="2000" dirty="0">
                <a:effectLst/>
                <a:latin typeface="Times New Roman" panose="02020603050405020304" pitchFamily="18" charset="0"/>
                <a:ea typeface="仿宋" pitchFamily="49" charset="-122"/>
                <a:cs typeface="Times New Roman" panose="02020603050405020304" pitchFamily="18" charset="0"/>
              </a:rPr>
              <a:t>石墨</a:t>
            </a:r>
            <a:r>
              <a:rPr lang="en-US" altLang="zh-CN" sz="2000" dirty="0">
                <a:effectLst/>
                <a:latin typeface="Times New Roman" panose="02020603050405020304" pitchFamily="18" charset="0"/>
                <a:ea typeface="仿宋" pitchFamily="49" charset="-122"/>
                <a:cs typeface="Times New Roman" panose="02020603050405020304" pitchFamily="18" charset="0"/>
              </a:rPr>
              <a:t>)</a:t>
            </a:r>
            <a:r>
              <a:rPr lang="zh-CN" altLang="en-US" sz="2000" dirty="0">
                <a:effectLst/>
                <a:latin typeface="Times New Roman" panose="02020603050405020304" pitchFamily="18" charset="0"/>
                <a:ea typeface="仿宋" pitchFamily="49" charset="-122"/>
                <a:cs typeface="Times New Roman" panose="02020603050405020304" pitchFamily="18" charset="0"/>
              </a:rPr>
              <a:t>，</a:t>
            </a:r>
            <a:r>
              <a:rPr lang="en-US" altLang="zh-CN" sz="2000" dirty="0">
                <a:effectLst/>
                <a:latin typeface="Times New Roman" panose="02020603050405020304" pitchFamily="18" charset="0"/>
                <a:ea typeface="仿宋" pitchFamily="49" charset="-122"/>
                <a:cs typeface="Times New Roman" panose="02020603050405020304" pitchFamily="18" charset="0"/>
              </a:rPr>
              <a:t>fullerene(</a:t>
            </a:r>
            <a:r>
              <a:rPr lang="zh-CN" altLang="en-US" sz="2000" dirty="0">
                <a:effectLst/>
                <a:latin typeface="Times New Roman" panose="02020603050405020304" pitchFamily="18" charset="0"/>
                <a:ea typeface="仿宋" pitchFamily="49" charset="-122"/>
                <a:cs typeface="Times New Roman" panose="02020603050405020304" pitchFamily="18" charset="0"/>
              </a:rPr>
              <a:t>富勒烯</a:t>
            </a:r>
            <a:r>
              <a:rPr lang="en-US" altLang="zh-CN" sz="2000" dirty="0">
                <a:effectLst/>
                <a:latin typeface="Times New Roman" panose="02020603050405020304" pitchFamily="18" charset="0"/>
                <a:ea typeface="仿宋" pitchFamily="49" charset="-122"/>
                <a:cs typeface="Times New Roman" panose="02020603050405020304" pitchFamily="18" charset="0"/>
              </a:rPr>
              <a:t>)</a:t>
            </a:r>
            <a:r>
              <a:rPr lang="zh-CN" altLang="en-US" sz="2000" dirty="0">
                <a:effectLst/>
                <a:latin typeface="Times New Roman" panose="02020603050405020304" pitchFamily="18" charset="0"/>
                <a:ea typeface="仿宋" pitchFamily="49" charset="-122"/>
                <a:cs typeface="Times New Roman" panose="02020603050405020304" pitchFamily="18" charset="0"/>
              </a:rPr>
              <a:t>和</a:t>
            </a:r>
            <a:r>
              <a:rPr lang="en-US" altLang="zh-CN" sz="2000" dirty="0">
                <a:effectLst/>
                <a:latin typeface="Times New Roman" panose="02020603050405020304" pitchFamily="18" charset="0"/>
                <a:ea typeface="仿宋" pitchFamily="49" charset="-122"/>
                <a:cs typeface="Times New Roman" panose="02020603050405020304" pitchFamily="18" charset="0"/>
              </a:rPr>
              <a:t>graphene (</a:t>
            </a:r>
            <a:r>
              <a:rPr lang="zh-CN" altLang="en-US" sz="2000" dirty="0">
                <a:effectLst/>
                <a:latin typeface="Times New Roman" panose="02020603050405020304" pitchFamily="18" charset="0"/>
                <a:ea typeface="仿宋" pitchFamily="49" charset="-122"/>
                <a:cs typeface="Times New Roman" panose="02020603050405020304" pitchFamily="18" charset="0"/>
              </a:rPr>
              <a:t>石墨烯</a:t>
            </a:r>
            <a:r>
              <a:rPr lang="en-US" altLang="zh-CN" sz="2000" dirty="0">
                <a:effectLst/>
                <a:latin typeface="Times New Roman" panose="02020603050405020304" pitchFamily="18" charset="0"/>
                <a:ea typeface="仿宋" pitchFamily="49" charset="-122"/>
                <a:cs typeface="Times New Roman" panose="02020603050405020304" pitchFamily="18" charset="0"/>
              </a:rPr>
              <a:t>)</a:t>
            </a:r>
          </a:p>
          <a:p>
            <a:pPr eaLnBrk="1" hangingPunct="1">
              <a:spcBef>
                <a:spcPct val="50000"/>
              </a:spcBef>
              <a:buFontTx/>
              <a:buNone/>
              <a:defRPr/>
            </a:pPr>
            <a:endParaRPr lang="en-US" altLang="zh-CN" sz="2400" dirty="0">
              <a:effectLst/>
              <a:latin typeface="Times New Roman" panose="02020603050405020304" pitchFamily="18" charset="0"/>
              <a:ea typeface="黑体" pitchFamily="2" charset="-122"/>
              <a:cs typeface="Times New Roman" panose="02020603050405020304" pitchFamily="18" charset="0"/>
            </a:endParaRPr>
          </a:p>
        </p:txBody>
      </p:sp>
      <p:pic>
        <p:nvPicPr>
          <p:cNvPr id="90115"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5797" r="491" b="19695"/>
          <a:stretch>
            <a:fillRect/>
          </a:stretch>
        </p:blipFill>
        <p:spPr bwMode="auto">
          <a:xfrm>
            <a:off x="323850" y="1268413"/>
            <a:ext cx="6551613"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131525" name="Rectangle 5"/>
          <p:cNvSpPr>
            <a:spLocks noChangeArrowheads="1"/>
          </p:cNvSpPr>
          <p:nvPr/>
        </p:nvSpPr>
        <p:spPr bwMode="auto">
          <a:xfrm>
            <a:off x="323850" y="4221163"/>
            <a:ext cx="8534400" cy="2447925"/>
          </a:xfrm>
          <a:prstGeom prst="rect">
            <a:avLst/>
          </a:prstGeom>
          <a:noFill/>
          <a:ln w="9525">
            <a:noFill/>
            <a:miter lim="800000"/>
            <a:headEnd/>
            <a:tailEnd/>
          </a:ln>
          <a:effectLst/>
        </p:spPr>
        <p:txBody>
          <a:bodyPr anchor="b" anchorCtr="1"/>
          <a:lstStyle/>
          <a:p>
            <a:pPr>
              <a:lnSpc>
                <a:spcPct val="140000"/>
              </a:lnSpc>
              <a:defRPr/>
            </a:pPr>
            <a:r>
              <a:rPr lang="zh-CN" altLang="en-US" sz="2400" b="1" dirty="0">
                <a:solidFill>
                  <a:srgbClr val="000000"/>
                </a:solidFill>
                <a:effectLst>
                  <a:outerShdw blurRad="38100" dist="38100" dir="2700000" algn="tl">
                    <a:srgbClr val="FFFFFF"/>
                  </a:outerShdw>
                </a:effectLst>
                <a:latin typeface="Times New Roman" pitchFamily="18" charset="0"/>
                <a:ea typeface="楷体_GB2312" pitchFamily="49" charset="-122"/>
              </a:rPr>
              <a:t>       </a:t>
            </a:r>
            <a:r>
              <a:rPr lang="zh-CN" altLang="en-US" sz="2400" b="1" dirty="0">
                <a:solidFill>
                  <a:srgbClr val="000000"/>
                </a:solidFill>
                <a:effectLst>
                  <a:outerShdw blurRad="38100" dist="38100" dir="2700000" algn="tl">
                    <a:srgbClr val="FFFFFF"/>
                  </a:outerShdw>
                </a:effectLst>
                <a:latin typeface="华文仿宋" pitchFamily="2" charset="-122"/>
                <a:ea typeface="华文仿宋" pitchFamily="2" charset="-122"/>
              </a:rPr>
              <a:t>分子是物质独立存在并保持其化学特性的最小微粒，物质</a:t>
            </a:r>
          </a:p>
          <a:p>
            <a:pPr>
              <a:lnSpc>
                <a:spcPct val="140000"/>
              </a:lnSpc>
              <a:defRPr/>
            </a:pPr>
            <a:r>
              <a:rPr lang="zh-CN" altLang="en-US" sz="2400" b="1" dirty="0">
                <a:solidFill>
                  <a:srgbClr val="000000"/>
                </a:solidFill>
                <a:effectLst>
                  <a:outerShdw blurRad="38100" dist="38100" dir="2700000" algn="tl">
                    <a:srgbClr val="FFFFFF"/>
                  </a:outerShdw>
                </a:effectLst>
                <a:latin typeface="华文仿宋" pitchFamily="2" charset="-122"/>
                <a:ea typeface="华文仿宋" pitchFamily="2" charset="-122"/>
              </a:rPr>
              <a:t>的性质主要取决于分子的性质，而分子的性质是由分子的结构</a:t>
            </a:r>
          </a:p>
          <a:p>
            <a:pPr>
              <a:lnSpc>
                <a:spcPct val="140000"/>
              </a:lnSpc>
              <a:defRPr/>
            </a:pPr>
            <a:r>
              <a:rPr lang="zh-CN" altLang="en-US" sz="2400" b="1" dirty="0">
                <a:solidFill>
                  <a:srgbClr val="000000"/>
                </a:solidFill>
                <a:effectLst>
                  <a:outerShdw blurRad="38100" dist="38100" dir="2700000" algn="tl">
                    <a:srgbClr val="FFFFFF"/>
                  </a:outerShdw>
                </a:effectLst>
                <a:latin typeface="华文仿宋" pitchFamily="2" charset="-122"/>
                <a:ea typeface="华文仿宋" pitchFamily="2" charset="-122"/>
              </a:rPr>
              <a:t>决定的。因此，要了解物质的性质，首先就要了解分子本身的</a:t>
            </a:r>
          </a:p>
          <a:p>
            <a:pPr>
              <a:lnSpc>
                <a:spcPct val="140000"/>
              </a:lnSpc>
              <a:defRPr/>
            </a:pPr>
            <a:r>
              <a:rPr lang="zh-CN" altLang="en-US" sz="2400" b="1" dirty="0">
                <a:solidFill>
                  <a:srgbClr val="000000"/>
                </a:solidFill>
                <a:effectLst>
                  <a:outerShdw blurRad="38100" dist="38100" dir="2700000" algn="tl">
                    <a:srgbClr val="FFFFFF"/>
                  </a:outerShdw>
                </a:effectLst>
                <a:latin typeface="华文仿宋" pitchFamily="2" charset="-122"/>
                <a:ea typeface="华文仿宋" pitchFamily="2" charset="-122"/>
              </a:rPr>
              <a:t>结构</a:t>
            </a:r>
            <a:r>
              <a:rPr lang="en-US" altLang="zh-CN" sz="2400" b="1" dirty="0">
                <a:solidFill>
                  <a:srgbClr val="000000"/>
                </a:solidFill>
                <a:effectLst>
                  <a:outerShdw blurRad="38100" dist="38100" dir="2700000" algn="tl">
                    <a:srgbClr val="FFFFFF"/>
                  </a:outerShdw>
                </a:effectLst>
                <a:latin typeface="华文仿宋" pitchFamily="2" charset="-122"/>
                <a:ea typeface="华文仿宋" pitchFamily="2" charset="-122"/>
              </a:rPr>
              <a:t>-</a:t>
            </a:r>
            <a:r>
              <a:rPr lang="zh-CN" altLang="en-US" sz="2400" b="1" dirty="0">
                <a:solidFill>
                  <a:srgbClr val="000000"/>
                </a:solidFill>
                <a:effectLst>
                  <a:outerShdw blurRad="38100" dist="38100" dir="2700000" algn="tl">
                    <a:srgbClr val="FFFFFF"/>
                  </a:outerShdw>
                </a:effectLst>
                <a:latin typeface="华文仿宋" pitchFamily="2" charset="-122"/>
                <a:ea typeface="华文仿宋" pitchFamily="2" charset="-122"/>
              </a:rPr>
              <a:t>化学键。同时还要了解分子间的作用情况</a:t>
            </a:r>
            <a:r>
              <a:rPr lang="en-US" altLang="zh-CN" sz="2400" b="1" dirty="0">
                <a:solidFill>
                  <a:srgbClr val="000000"/>
                </a:solidFill>
                <a:effectLst>
                  <a:outerShdw blurRad="38100" dist="38100" dir="2700000" algn="tl">
                    <a:srgbClr val="FFFFFF"/>
                  </a:outerShdw>
                </a:effectLst>
                <a:latin typeface="华文仿宋" pitchFamily="2" charset="-122"/>
                <a:ea typeface="华文仿宋" pitchFamily="2" charset="-122"/>
              </a:rPr>
              <a:t>----</a:t>
            </a:r>
            <a:r>
              <a:rPr lang="zh-CN" altLang="en-US" sz="2400" b="1" dirty="0">
                <a:solidFill>
                  <a:srgbClr val="000000"/>
                </a:solidFill>
                <a:effectLst>
                  <a:outerShdw blurRad="38100" dist="38100" dir="2700000" algn="tl">
                    <a:srgbClr val="FFFFFF"/>
                  </a:outerShdw>
                </a:effectLst>
                <a:latin typeface="华文仿宋" pitchFamily="2" charset="-122"/>
                <a:ea typeface="华文仿宋" pitchFamily="2" charset="-122"/>
              </a:rPr>
              <a:t>分子间作</a:t>
            </a:r>
          </a:p>
          <a:p>
            <a:pPr>
              <a:lnSpc>
                <a:spcPct val="140000"/>
              </a:lnSpc>
              <a:defRPr/>
            </a:pPr>
            <a:r>
              <a:rPr lang="zh-CN" altLang="en-US" sz="2400" b="1" dirty="0">
                <a:solidFill>
                  <a:srgbClr val="000000"/>
                </a:solidFill>
                <a:effectLst>
                  <a:outerShdw blurRad="38100" dist="38100" dir="2700000" algn="tl">
                    <a:srgbClr val="FFFFFF"/>
                  </a:outerShdw>
                </a:effectLst>
                <a:latin typeface="华文仿宋" pitchFamily="2" charset="-122"/>
                <a:ea typeface="华文仿宋" pitchFamily="2" charset="-122"/>
              </a:rPr>
              <a:t>用力。</a:t>
            </a:r>
          </a:p>
        </p:txBody>
      </p:sp>
      <p:sp>
        <p:nvSpPr>
          <p:cNvPr id="90117" name="标题 5"/>
          <p:cNvSpPr>
            <a:spLocks noGrp="1"/>
          </p:cNvSpPr>
          <p:nvPr>
            <p:ph type="title"/>
          </p:nvPr>
        </p:nvSpPr>
        <p:spPr>
          <a:xfrm>
            <a:off x="251520" y="315913"/>
            <a:ext cx="6609655" cy="676275"/>
          </a:xfrm>
        </p:spPr>
        <p:txBody>
          <a:bodyPr/>
          <a:lstStyle/>
          <a:p>
            <a:r>
              <a:rPr lang="en-US" altLang="zh-CN" dirty="0">
                <a:latin typeface="Arial" panose="020B0604020202020204" pitchFamily="34" charset="0"/>
                <a:cs typeface="Arial" panose="020B0604020202020204" pitchFamily="34" charset="0"/>
              </a:rPr>
              <a:t>2.3  </a:t>
            </a:r>
            <a:r>
              <a:rPr lang="zh-CN" altLang="en-US" dirty="0"/>
              <a:t>化学键与分子结构</a:t>
            </a:r>
          </a:p>
        </p:txBody>
      </p:sp>
      <p:pic>
        <p:nvPicPr>
          <p:cNvPr id="7" name="Picture 15" descr="906289dd95758e775982ddd1"/>
          <p:cNvPicPr>
            <a:picLocks noChangeAspect="1" noChangeArrowheads="1"/>
          </p:cNvPicPr>
          <p:nvPr/>
        </p:nvPicPr>
        <p:blipFill>
          <a:blip r:embed="rId4"/>
          <a:srcRect l="3642" t="2925" r="3642" b="4340"/>
          <a:stretch>
            <a:fillRect/>
          </a:stretch>
        </p:blipFill>
        <p:spPr bwMode="auto">
          <a:xfrm>
            <a:off x="6875463" y="1268413"/>
            <a:ext cx="2016125" cy="2016125"/>
          </a:xfrm>
          <a:prstGeom prst="rect">
            <a:avLst/>
          </a:prstGeom>
          <a:solidFill>
            <a:schemeClr val="bg1">
              <a:lumMod val="75000"/>
            </a:schemeClr>
          </a:solidFill>
        </p:spPr>
      </p:pic>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51520" y="315913"/>
            <a:ext cx="6609655" cy="676275"/>
          </a:xfrm>
        </p:spPr>
        <p:txBody>
          <a:bodyPr/>
          <a:lstStyle/>
          <a:p>
            <a:r>
              <a:rPr lang="en-US" altLang="zh-CN" dirty="0">
                <a:latin typeface="Arial" panose="020B0604020202020204" pitchFamily="34" charset="0"/>
                <a:cs typeface="Arial" panose="020B0604020202020204" pitchFamily="34" charset="0"/>
              </a:rPr>
              <a:t>2.3.1  </a:t>
            </a:r>
            <a:r>
              <a:rPr lang="zh-CN" altLang="en-US" dirty="0">
                <a:latin typeface="Times New Roman" pitchFamily="18" charset="0"/>
              </a:rPr>
              <a:t>离子键</a:t>
            </a:r>
          </a:p>
        </p:txBody>
      </p:sp>
      <p:sp>
        <p:nvSpPr>
          <p:cNvPr id="136195" name="Rectangle 3"/>
          <p:cNvSpPr>
            <a:spLocks noGrp="1" noChangeArrowheads="1"/>
          </p:cNvSpPr>
          <p:nvPr>
            <p:ph type="body" idx="1"/>
          </p:nvPr>
        </p:nvSpPr>
        <p:spPr>
          <a:xfrm>
            <a:off x="467544" y="1412875"/>
            <a:ext cx="8496944" cy="4608413"/>
          </a:xfrm>
        </p:spPr>
        <p:txBody>
          <a:bodyPr/>
          <a:lstStyle/>
          <a:p>
            <a:pPr>
              <a:lnSpc>
                <a:spcPct val="125000"/>
              </a:lnSpc>
              <a:spcBef>
                <a:spcPts val="600"/>
              </a:spcBef>
              <a:buFont typeface="Wingdings" pitchFamily="2" charset="2"/>
              <a:buNone/>
              <a:defRPr/>
            </a:pPr>
            <a:r>
              <a:rPr lang="en-US" altLang="zh-CN" dirty="0">
                <a:effectLst/>
                <a:latin typeface="Times New Roman" panose="02020603050405020304" pitchFamily="18" charset="0"/>
                <a:ea typeface="仿宋" pitchFamily="49" charset="-122"/>
                <a:cs typeface="Times New Roman" panose="02020603050405020304" pitchFamily="18" charset="0"/>
              </a:rPr>
              <a:t>①</a:t>
            </a:r>
            <a:r>
              <a:rPr lang="zh-CN" altLang="en-US" dirty="0">
                <a:effectLst/>
                <a:latin typeface="Times New Roman" panose="02020603050405020304" pitchFamily="18" charset="0"/>
                <a:ea typeface="仿宋" pitchFamily="49" charset="-122"/>
                <a:cs typeface="Times New Roman" panose="02020603050405020304" pitchFamily="18" charset="0"/>
              </a:rPr>
              <a:t>电负性小的活泼金属与电负性大的活泼非金属原子间由于具有达到稳定结构的倾向而</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发生电子得失</a:t>
            </a:r>
            <a:r>
              <a:rPr lang="zh-CN" altLang="en-US" dirty="0">
                <a:effectLst/>
                <a:latin typeface="Times New Roman" panose="02020603050405020304" pitchFamily="18" charset="0"/>
                <a:ea typeface="仿宋" pitchFamily="49" charset="-122"/>
                <a:cs typeface="Times New Roman" panose="02020603050405020304" pitchFamily="18" charset="0"/>
              </a:rPr>
              <a:t>，产生</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正负离子</a:t>
            </a:r>
            <a:r>
              <a:rPr lang="zh-CN" altLang="en-US" dirty="0">
                <a:effectLst/>
                <a:latin typeface="Times New Roman" panose="02020603050405020304" pitchFamily="18" charset="0"/>
                <a:ea typeface="仿宋" pitchFamily="49" charset="-122"/>
                <a:cs typeface="Times New Roman" panose="02020603050405020304" pitchFamily="18" charset="0"/>
              </a:rPr>
              <a:t>。</a:t>
            </a:r>
          </a:p>
          <a:p>
            <a:pPr>
              <a:lnSpc>
                <a:spcPct val="125000"/>
              </a:lnSpc>
              <a:spcBef>
                <a:spcPts val="600"/>
              </a:spcBef>
              <a:buFont typeface="Wingdings" pitchFamily="2" charset="2"/>
              <a:buNone/>
              <a:defRPr/>
            </a:pPr>
            <a:r>
              <a:rPr lang="zh-CN" altLang="en-US" dirty="0">
                <a:effectLst/>
                <a:latin typeface="Times New Roman" panose="02020603050405020304" pitchFamily="18" charset="0"/>
                <a:ea typeface="仿宋" pitchFamily="49" charset="-122"/>
                <a:cs typeface="Times New Roman" panose="02020603050405020304" pitchFamily="18" charset="0"/>
              </a:rPr>
              <a:t>②正负离子由于</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静电引力</a:t>
            </a:r>
            <a:r>
              <a:rPr lang="zh-CN" altLang="en-US" dirty="0">
                <a:effectLst/>
                <a:latin typeface="Times New Roman" panose="02020603050405020304" pitchFamily="18" charset="0"/>
                <a:ea typeface="仿宋" pitchFamily="49" charset="-122"/>
                <a:cs typeface="Times New Roman" panose="02020603050405020304" pitchFamily="18" charset="0"/>
              </a:rPr>
              <a:t>而相互吸引，充分接近时对离子的外层电子产生</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排斥力</a:t>
            </a:r>
            <a:r>
              <a:rPr lang="zh-CN" altLang="en-US" dirty="0">
                <a:effectLst/>
                <a:latin typeface="Times New Roman" panose="02020603050405020304" pitchFamily="18" charset="0"/>
                <a:ea typeface="仿宋" pitchFamily="49" charset="-122"/>
                <a:cs typeface="Times New Roman" panose="02020603050405020304" pitchFamily="18" charset="0"/>
              </a:rPr>
              <a:t>，当吸引力和排斥力相等时，体系能量最低，形成稳定的离子化合物。</a:t>
            </a:r>
          </a:p>
          <a:p>
            <a:pPr>
              <a:lnSpc>
                <a:spcPct val="125000"/>
              </a:lnSpc>
              <a:spcBef>
                <a:spcPts val="600"/>
              </a:spcBef>
              <a:buFont typeface="Wingdings" pitchFamily="2" charset="2"/>
              <a:buNone/>
              <a:defRPr/>
            </a:pPr>
            <a:r>
              <a:rPr lang="zh-CN" altLang="en-US" dirty="0">
                <a:effectLst/>
                <a:latin typeface="Times New Roman" panose="02020603050405020304" pitchFamily="18" charset="0"/>
                <a:ea typeface="仿宋" pitchFamily="49" charset="-122"/>
                <a:cs typeface="Times New Roman" panose="02020603050405020304" pitchFamily="18" charset="0"/>
              </a:rPr>
              <a:t>③这种由正、负离子之间的</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静电作用</a:t>
            </a:r>
            <a:r>
              <a:rPr lang="zh-CN" altLang="en-US" dirty="0">
                <a:effectLst/>
                <a:latin typeface="Times New Roman" panose="02020603050405020304" pitchFamily="18" charset="0"/>
                <a:ea typeface="仿宋" pitchFamily="49" charset="-122"/>
                <a:cs typeface="Times New Roman" panose="02020603050405020304" pitchFamily="18" charset="0"/>
              </a:rPr>
              <a:t>形成的化学键叫做</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离子键</a:t>
            </a:r>
            <a:r>
              <a:rPr lang="zh-CN" altLang="en-US" dirty="0">
                <a:effectLst/>
                <a:latin typeface="Times New Roman" panose="02020603050405020304" pitchFamily="18" charset="0"/>
                <a:ea typeface="仿宋" pitchFamily="49" charset="-122"/>
                <a:cs typeface="Times New Roman" panose="02020603050405020304" pitchFamily="18" charset="0"/>
              </a:rPr>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 name="Group 2"/>
          <p:cNvGrpSpPr>
            <a:grpSpLocks/>
          </p:cNvGrpSpPr>
          <p:nvPr/>
        </p:nvGrpSpPr>
        <p:grpSpPr bwMode="auto">
          <a:xfrm>
            <a:off x="5580063" y="2349500"/>
            <a:ext cx="2209800" cy="2514600"/>
            <a:chOff x="864" y="1680"/>
            <a:chExt cx="1392" cy="1584"/>
          </a:xfrm>
        </p:grpSpPr>
        <p:sp>
          <p:nvSpPr>
            <p:cNvPr id="92253" name="Line 3"/>
            <p:cNvSpPr>
              <a:spLocks noChangeShapeType="1"/>
            </p:cNvSpPr>
            <p:nvPr/>
          </p:nvSpPr>
          <p:spPr bwMode="auto">
            <a:xfrm>
              <a:off x="1256" y="1759"/>
              <a:ext cx="87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54" name="Line 4"/>
            <p:cNvSpPr>
              <a:spLocks noChangeShapeType="1"/>
            </p:cNvSpPr>
            <p:nvPr/>
          </p:nvSpPr>
          <p:spPr bwMode="auto">
            <a:xfrm>
              <a:off x="951" y="1917"/>
              <a:ext cx="82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55" name="Line 5"/>
            <p:cNvSpPr>
              <a:spLocks noChangeShapeType="1"/>
            </p:cNvSpPr>
            <p:nvPr/>
          </p:nvSpPr>
          <p:spPr bwMode="auto">
            <a:xfrm>
              <a:off x="1256" y="2547"/>
              <a:ext cx="87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56" name="Line 6"/>
            <p:cNvSpPr>
              <a:spLocks noChangeShapeType="1"/>
            </p:cNvSpPr>
            <p:nvPr/>
          </p:nvSpPr>
          <p:spPr bwMode="auto">
            <a:xfrm>
              <a:off x="951" y="2705"/>
              <a:ext cx="82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57" name="Line 7"/>
            <p:cNvSpPr>
              <a:spLocks noChangeShapeType="1"/>
            </p:cNvSpPr>
            <p:nvPr/>
          </p:nvSpPr>
          <p:spPr bwMode="auto">
            <a:xfrm>
              <a:off x="2126" y="1759"/>
              <a:ext cx="0" cy="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58" name="Line 8"/>
            <p:cNvSpPr>
              <a:spLocks noChangeShapeType="1"/>
            </p:cNvSpPr>
            <p:nvPr/>
          </p:nvSpPr>
          <p:spPr bwMode="auto">
            <a:xfrm>
              <a:off x="1256" y="1759"/>
              <a:ext cx="0" cy="78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59" name="Line 9"/>
            <p:cNvSpPr>
              <a:spLocks noChangeShapeType="1"/>
            </p:cNvSpPr>
            <p:nvPr/>
          </p:nvSpPr>
          <p:spPr bwMode="auto">
            <a:xfrm flipH="1">
              <a:off x="1778" y="1759"/>
              <a:ext cx="348" cy="1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60" name="Line 10"/>
            <p:cNvSpPr>
              <a:spLocks noChangeShapeType="1"/>
            </p:cNvSpPr>
            <p:nvPr/>
          </p:nvSpPr>
          <p:spPr bwMode="auto">
            <a:xfrm>
              <a:off x="1778" y="1917"/>
              <a:ext cx="0" cy="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61" name="Line 11"/>
            <p:cNvSpPr>
              <a:spLocks noChangeShapeType="1"/>
            </p:cNvSpPr>
            <p:nvPr/>
          </p:nvSpPr>
          <p:spPr bwMode="auto">
            <a:xfrm>
              <a:off x="951" y="1917"/>
              <a:ext cx="0" cy="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62" name="Line 12"/>
            <p:cNvSpPr>
              <a:spLocks noChangeShapeType="1"/>
            </p:cNvSpPr>
            <p:nvPr/>
          </p:nvSpPr>
          <p:spPr bwMode="auto">
            <a:xfrm flipH="1">
              <a:off x="1778" y="2547"/>
              <a:ext cx="348" cy="1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63" name="Line 13"/>
            <p:cNvSpPr>
              <a:spLocks noChangeShapeType="1"/>
            </p:cNvSpPr>
            <p:nvPr/>
          </p:nvSpPr>
          <p:spPr bwMode="auto">
            <a:xfrm flipH="1">
              <a:off x="951" y="2547"/>
              <a:ext cx="305" cy="15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64" name="Line 14"/>
            <p:cNvSpPr>
              <a:spLocks noChangeShapeType="1"/>
            </p:cNvSpPr>
            <p:nvPr/>
          </p:nvSpPr>
          <p:spPr bwMode="auto">
            <a:xfrm flipH="1">
              <a:off x="951" y="1759"/>
              <a:ext cx="305" cy="1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65" name="Line 15"/>
            <p:cNvSpPr>
              <a:spLocks noChangeShapeType="1"/>
            </p:cNvSpPr>
            <p:nvPr/>
          </p:nvSpPr>
          <p:spPr bwMode="auto">
            <a:xfrm>
              <a:off x="1256" y="1759"/>
              <a:ext cx="522" cy="94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66" name="Line 16"/>
            <p:cNvSpPr>
              <a:spLocks noChangeShapeType="1"/>
            </p:cNvSpPr>
            <p:nvPr/>
          </p:nvSpPr>
          <p:spPr bwMode="auto">
            <a:xfrm flipH="1">
              <a:off x="1256" y="1917"/>
              <a:ext cx="522" cy="63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67" name="Line 17"/>
            <p:cNvSpPr>
              <a:spLocks noChangeShapeType="1"/>
            </p:cNvSpPr>
            <p:nvPr/>
          </p:nvSpPr>
          <p:spPr bwMode="auto">
            <a:xfrm flipH="1">
              <a:off x="951" y="1759"/>
              <a:ext cx="1175" cy="94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68" name="Line 18"/>
            <p:cNvSpPr>
              <a:spLocks noChangeShapeType="1"/>
            </p:cNvSpPr>
            <p:nvPr/>
          </p:nvSpPr>
          <p:spPr bwMode="auto">
            <a:xfrm>
              <a:off x="951" y="1917"/>
              <a:ext cx="1175" cy="63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69" name="Oval 19"/>
            <p:cNvSpPr>
              <a:spLocks noChangeArrowheads="1"/>
            </p:cNvSpPr>
            <p:nvPr/>
          </p:nvSpPr>
          <p:spPr bwMode="auto">
            <a:xfrm>
              <a:off x="1995" y="1680"/>
              <a:ext cx="218" cy="197"/>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70" name="Oval 20"/>
            <p:cNvSpPr>
              <a:spLocks noChangeArrowheads="1"/>
            </p:cNvSpPr>
            <p:nvPr/>
          </p:nvSpPr>
          <p:spPr bwMode="auto">
            <a:xfrm>
              <a:off x="1169" y="1680"/>
              <a:ext cx="217" cy="197"/>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71" name="Oval 21"/>
            <p:cNvSpPr>
              <a:spLocks noChangeArrowheads="1"/>
            </p:cNvSpPr>
            <p:nvPr/>
          </p:nvSpPr>
          <p:spPr bwMode="auto">
            <a:xfrm>
              <a:off x="864" y="1838"/>
              <a:ext cx="218" cy="197"/>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72" name="Oval 22"/>
            <p:cNvSpPr>
              <a:spLocks noChangeArrowheads="1"/>
            </p:cNvSpPr>
            <p:nvPr/>
          </p:nvSpPr>
          <p:spPr bwMode="auto">
            <a:xfrm>
              <a:off x="2039" y="2429"/>
              <a:ext cx="217" cy="197"/>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73" name="Oval 23"/>
            <p:cNvSpPr>
              <a:spLocks noChangeArrowheads="1"/>
            </p:cNvSpPr>
            <p:nvPr/>
          </p:nvSpPr>
          <p:spPr bwMode="auto">
            <a:xfrm>
              <a:off x="1169" y="2429"/>
              <a:ext cx="217" cy="197"/>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74" name="Oval 24"/>
            <p:cNvSpPr>
              <a:spLocks noChangeArrowheads="1"/>
            </p:cNvSpPr>
            <p:nvPr/>
          </p:nvSpPr>
          <p:spPr bwMode="auto">
            <a:xfrm>
              <a:off x="1691" y="2587"/>
              <a:ext cx="217" cy="197"/>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75" name="Oval 25"/>
            <p:cNvSpPr>
              <a:spLocks noChangeArrowheads="1"/>
            </p:cNvSpPr>
            <p:nvPr/>
          </p:nvSpPr>
          <p:spPr bwMode="auto">
            <a:xfrm>
              <a:off x="864" y="2587"/>
              <a:ext cx="218" cy="197"/>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76" name="Oval 26"/>
            <p:cNvSpPr>
              <a:spLocks noChangeArrowheads="1"/>
            </p:cNvSpPr>
            <p:nvPr/>
          </p:nvSpPr>
          <p:spPr bwMode="auto">
            <a:xfrm>
              <a:off x="1430" y="2153"/>
              <a:ext cx="174" cy="158"/>
            </a:xfrm>
            <a:prstGeom prst="ellipse">
              <a:avLst/>
            </a:prstGeom>
            <a:gradFill rotWithShape="0">
              <a:gsLst>
                <a:gs pos="0">
                  <a:schemeClr val="accent1"/>
                </a:gs>
                <a:gs pos="100000">
                  <a:schemeClr val="bg2"/>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77" name="Oval 27"/>
            <p:cNvSpPr>
              <a:spLocks noChangeArrowheads="1"/>
            </p:cNvSpPr>
            <p:nvPr/>
          </p:nvSpPr>
          <p:spPr bwMode="auto">
            <a:xfrm>
              <a:off x="1647" y="1838"/>
              <a:ext cx="218" cy="197"/>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78" name="Oval 28"/>
            <p:cNvSpPr>
              <a:spLocks noChangeArrowheads="1"/>
            </p:cNvSpPr>
            <p:nvPr/>
          </p:nvSpPr>
          <p:spPr bwMode="auto">
            <a:xfrm>
              <a:off x="1488" y="3024"/>
              <a:ext cx="240" cy="240"/>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79" name="Oval 29"/>
            <p:cNvSpPr>
              <a:spLocks noChangeArrowheads="1"/>
            </p:cNvSpPr>
            <p:nvPr/>
          </p:nvSpPr>
          <p:spPr bwMode="auto">
            <a:xfrm>
              <a:off x="864" y="3024"/>
              <a:ext cx="192" cy="192"/>
            </a:xfrm>
            <a:prstGeom prst="ellipse">
              <a:avLst/>
            </a:prstGeom>
            <a:gradFill rotWithShape="0">
              <a:gsLst>
                <a:gs pos="0">
                  <a:schemeClr val="accent1"/>
                </a:gs>
                <a:gs pos="100000">
                  <a:schemeClr val="bg2"/>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33598" name="Rectangle 30"/>
            <p:cNvSpPr>
              <a:spLocks noChangeArrowheads="1"/>
            </p:cNvSpPr>
            <p:nvPr/>
          </p:nvSpPr>
          <p:spPr bwMode="auto">
            <a:xfrm>
              <a:off x="1104" y="2976"/>
              <a:ext cx="381" cy="271"/>
            </a:xfrm>
            <a:prstGeom prst="rect">
              <a:avLst/>
            </a:prstGeom>
            <a:noFill/>
            <a:ln w="9525">
              <a:noFill/>
              <a:miter lim="800000"/>
              <a:headEnd/>
              <a:tailEnd/>
            </a:ln>
            <a:effectLst/>
          </p:spPr>
          <p:txBody>
            <a:bodyPr wrap="none">
              <a:spAutoFit/>
            </a:bodyPr>
            <a:lstStyle/>
            <a:p>
              <a:pPr>
                <a:defRPr/>
              </a:pPr>
              <a:r>
                <a:rPr kumimoji="1" lang="en-US" altLang="zh-CN" sz="2200" b="1" dirty="0">
                  <a:solidFill>
                    <a:srgbClr val="000000"/>
                  </a:solidFill>
                  <a:effectLst>
                    <a:outerShdw blurRad="38100" dist="38100" dir="2700000" algn="tl">
                      <a:srgbClr val="FFFFFF"/>
                    </a:outerShdw>
                  </a:effectLst>
                  <a:latin typeface="Times New Roman" pitchFamily="18" charset="0"/>
                </a:rPr>
                <a:t>Cs</a:t>
              </a:r>
              <a:r>
                <a:rPr kumimoji="1" lang="en-US" altLang="zh-CN" sz="2200" b="1" baseline="30000" dirty="0">
                  <a:solidFill>
                    <a:srgbClr val="000000"/>
                  </a:solidFill>
                  <a:effectLst>
                    <a:outerShdw blurRad="38100" dist="38100" dir="2700000" algn="tl">
                      <a:srgbClr val="FFFFFF"/>
                    </a:outerShdw>
                  </a:effectLst>
                  <a:latin typeface="Times New Roman" pitchFamily="18" charset="0"/>
                </a:rPr>
                <a:t>+</a:t>
              </a:r>
            </a:p>
          </p:txBody>
        </p:sp>
        <p:sp>
          <p:nvSpPr>
            <p:cNvPr id="1133599" name="Rectangle 31"/>
            <p:cNvSpPr>
              <a:spLocks noChangeArrowheads="1"/>
            </p:cNvSpPr>
            <p:nvPr/>
          </p:nvSpPr>
          <p:spPr bwMode="auto">
            <a:xfrm>
              <a:off x="1776" y="2976"/>
              <a:ext cx="333" cy="271"/>
            </a:xfrm>
            <a:prstGeom prst="rect">
              <a:avLst/>
            </a:prstGeom>
            <a:noFill/>
            <a:ln w="9525">
              <a:noFill/>
              <a:miter lim="800000"/>
              <a:headEnd/>
              <a:tailEnd/>
            </a:ln>
            <a:effectLst/>
          </p:spPr>
          <p:txBody>
            <a:bodyPr wrap="none">
              <a:spAutoFit/>
            </a:bodyPr>
            <a:lstStyle/>
            <a:p>
              <a:pPr>
                <a:defRPr/>
              </a:pPr>
              <a:r>
                <a:rPr kumimoji="1" lang="en-US" altLang="zh-CN" sz="2200" b="1" dirty="0">
                  <a:solidFill>
                    <a:srgbClr val="000000"/>
                  </a:solidFill>
                  <a:effectLst>
                    <a:outerShdw blurRad="38100" dist="38100" dir="2700000" algn="tl">
                      <a:srgbClr val="FFFFFF"/>
                    </a:outerShdw>
                  </a:effectLst>
                  <a:latin typeface="Times New Roman" pitchFamily="18" charset="0"/>
                </a:rPr>
                <a:t>Cl</a:t>
              </a:r>
              <a:r>
                <a:rPr kumimoji="1" lang="en-US" altLang="zh-CN" sz="2200" b="1" baseline="30000" dirty="0">
                  <a:solidFill>
                    <a:srgbClr val="000000"/>
                  </a:solidFill>
                  <a:effectLst>
                    <a:outerShdw blurRad="38100" dist="38100" dir="2700000" algn="tl">
                      <a:srgbClr val="FFFFFF"/>
                    </a:outerShdw>
                  </a:effectLst>
                  <a:latin typeface="Times New Roman" pitchFamily="18" charset="0"/>
                </a:rPr>
                <a:t>-</a:t>
              </a:r>
            </a:p>
          </p:txBody>
        </p:sp>
      </p:grpSp>
      <p:grpSp>
        <p:nvGrpSpPr>
          <p:cNvPr id="92163" name="Group 32"/>
          <p:cNvGrpSpPr>
            <a:grpSpLocks/>
          </p:cNvGrpSpPr>
          <p:nvPr/>
        </p:nvGrpSpPr>
        <p:grpSpPr bwMode="auto">
          <a:xfrm>
            <a:off x="1403350" y="2420938"/>
            <a:ext cx="2286000" cy="2411412"/>
            <a:chOff x="3456" y="1632"/>
            <a:chExt cx="1440" cy="1519"/>
          </a:xfrm>
        </p:grpSpPr>
        <p:sp>
          <p:nvSpPr>
            <p:cNvPr id="92195" name="Line 33"/>
            <p:cNvSpPr>
              <a:spLocks noChangeShapeType="1"/>
            </p:cNvSpPr>
            <p:nvPr/>
          </p:nvSpPr>
          <p:spPr bwMode="auto">
            <a:xfrm>
              <a:off x="3874" y="1714"/>
              <a:ext cx="92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196" name="Line 34"/>
            <p:cNvSpPr>
              <a:spLocks noChangeShapeType="1"/>
            </p:cNvSpPr>
            <p:nvPr/>
          </p:nvSpPr>
          <p:spPr bwMode="auto">
            <a:xfrm>
              <a:off x="3549" y="1879"/>
              <a:ext cx="8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197" name="Line 35"/>
            <p:cNvSpPr>
              <a:spLocks noChangeShapeType="1"/>
            </p:cNvSpPr>
            <p:nvPr/>
          </p:nvSpPr>
          <p:spPr bwMode="auto">
            <a:xfrm>
              <a:off x="3874" y="2537"/>
              <a:ext cx="929"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198" name="Line 36"/>
            <p:cNvSpPr>
              <a:spLocks noChangeShapeType="1"/>
            </p:cNvSpPr>
            <p:nvPr/>
          </p:nvSpPr>
          <p:spPr bwMode="auto">
            <a:xfrm>
              <a:off x="3549" y="2702"/>
              <a:ext cx="8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199" name="Line 37"/>
            <p:cNvSpPr>
              <a:spLocks noChangeShapeType="1"/>
            </p:cNvSpPr>
            <p:nvPr/>
          </p:nvSpPr>
          <p:spPr bwMode="auto">
            <a:xfrm>
              <a:off x="4803" y="1714"/>
              <a:ext cx="0" cy="8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00" name="Line 38"/>
            <p:cNvSpPr>
              <a:spLocks noChangeShapeType="1"/>
            </p:cNvSpPr>
            <p:nvPr/>
          </p:nvSpPr>
          <p:spPr bwMode="auto">
            <a:xfrm>
              <a:off x="3874" y="1714"/>
              <a:ext cx="0" cy="823"/>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01" name="Line 39"/>
            <p:cNvSpPr>
              <a:spLocks noChangeShapeType="1"/>
            </p:cNvSpPr>
            <p:nvPr/>
          </p:nvSpPr>
          <p:spPr bwMode="auto">
            <a:xfrm flipH="1">
              <a:off x="4431" y="1714"/>
              <a:ext cx="372" cy="16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02" name="Line 40"/>
            <p:cNvSpPr>
              <a:spLocks noChangeShapeType="1"/>
            </p:cNvSpPr>
            <p:nvPr/>
          </p:nvSpPr>
          <p:spPr bwMode="auto">
            <a:xfrm>
              <a:off x="4431" y="1879"/>
              <a:ext cx="0" cy="8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03" name="Line 41"/>
            <p:cNvSpPr>
              <a:spLocks noChangeShapeType="1"/>
            </p:cNvSpPr>
            <p:nvPr/>
          </p:nvSpPr>
          <p:spPr bwMode="auto">
            <a:xfrm>
              <a:off x="3549" y="1879"/>
              <a:ext cx="0" cy="8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04" name="Line 42"/>
            <p:cNvSpPr>
              <a:spLocks noChangeShapeType="1"/>
            </p:cNvSpPr>
            <p:nvPr/>
          </p:nvSpPr>
          <p:spPr bwMode="auto">
            <a:xfrm flipH="1">
              <a:off x="4431" y="2537"/>
              <a:ext cx="372" cy="16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05" name="Line 43"/>
            <p:cNvSpPr>
              <a:spLocks noChangeShapeType="1"/>
            </p:cNvSpPr>
            <p:nvPr/>
          </p:nvSpPr>
          <p:spPr bwMode="auto">
            <a:xfrm flipH="1">
              <a:off x="3549" y="2537"/>
              <a:ext cx="325" cy="16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06" name="Line 44"/>
            <p:cNvSpPr>
              <a:spLocks noChangeShapeType="1"/>
            </p:cNvSpPr>
            <p:nvPr/>
          </p:nvSpPr>
          <p:spPr bwMode="auto">
            <a:xfrm flipH="1">
              <a:off x="3549" y="1714"/>
              <a:ext cx="325" cy="16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07" name="Line 45"/>
            <p:cNvSpPr>
              <a:spLocks noChangeShapeType="1"/>
            </p:cNvSpPr>
            <p:nvPr/>
          </p:nvSpPr>
          <p:spPr bwMode="auto">
            <a:xfrm>
              <a:off x="3735" y="2619"/>
              <a:ext cx="882"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08" name="Line 46"/>
            <p:cNvSpPr>
              <a:spLocks noChangeShapeType="1"/>
            </p:cNvSpPr>
            <p:nvPr/>
          </p:nvSpPr>
          <p:spPr bwMode="auto">
            <a:xfrm>
              <a:off x="3735" y="1797"/>
              <a:ext cx="8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09" name="Line 47"/>
            <p:cNvSpPr>
              <a:spLocks noChangeShapeType="1"/>
            </p:cNvSpPr>
            <p:nvPr/>
          </p:nvSpPr>
          <p:spPr bwMode="auto">
            <a:xfrm>
              <a:off x="4617" y="1797"/>
              <a:ext cx="0" cy="82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10" name="Line 48"/>
            <p:cNvSpPr>
              <a:spLocks noChangeShapeType="1"/>
            </p:cNvSpPr>
            <p:nvPr/>
          </p:nvSpPr>
          <p:spPr bwMode="auto">
            <a:xfrm>
              <a:off x="3735" y="1797"/>
              <a:ext cx="0" cy="82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11" name="Line 49"/>
            <p:cNvSpPr>
              <a:spLocks noChangeShapeType="1"/>
            </p:cNvSpPr>
            <p:nvPr/>
          </p:nvSpPr>
          <p:spPr bwMode="auto">
            <a:xfrm flipH="1">
              <a:off x="4013" y="1714"/>
              <a:ext cx="326" cy="16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12" name="Line 50"/>
            <p:cNvSpPr>
              <a:spLocks noChangeShapeType="1"/>
            </p:cNvSpPr>
            <p:nvPr/>
          </p:nvSpPr>
          <p:spPr bwMode="auto">
            <a:xfrm>
              <a:off x="4339" y="1714"/>
              <a:ext cx="0" cy="823"/>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13" name="Line 51"/>
            <p:cNvSpPr>
              <a:spLocks noChangeShapeType="1"/>
            </p:cNvSpPr>
            <p:nvPr/>
          </p:nvSpPr>
          <p:spPr bwMode="auto">
            <a:xfrm>
              <a:off x="4013" y="1879"/>
              <a:ext cx="0" cy="8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14" name="Line 52"/>
            <p:cNvSpPr>
              <a:spLocks noChangeShapeType="1"/>
            </p:cNvSpPr>
            <p:nvPr/>
          </p:nvSpPr>
          <p:spPr bwMode="auto">
            <a:xfrm flipH="1">
              <a:off x="3549" y="2126"/>
              <a:ext cx="325" cy="16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15" name="Line 53"/>
            <p:cNvSpPr>
              <a:spLocks noChangeShapeType="1"/>
            </p:cNvSpPr>
            <p:nvPr/>
          </p:nvSpPr>
          <p:spPr bwMode="auto">
            <a:xfrm flipH="1">
              <a:off x="4431" y="2126"/>
              <a:ext cx="372" cy="1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16" name="Line 54"/>
            <p:cNvSpPr>
              <a:spLocks noChangeShapeType="1"/>
            </p:cNvSpPr>
            <p:nvPr/>
          </p:nvSpPr>
          <p:spPr bwMode="auto">
            <a:xfrm>
              <a:off x="3874" y="2126"/>
              <a:ext cx="929"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17" name="Line 55"/>
            <p:cNvSpPr>
              <a:spLocks noChangeShapeType="1"/>
            </p:cNvSpPr>
            <p:nvPr/>
          </p:nvSpPr>
          <p:spPr bwMode="auto">
            <a:xfrm>
              <a:off x="3549" y="2290"/>
              <a:ext cx="8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18" name="Line 56"/>
            <p:cNvSpPr>
              <a:spLocks noChangeShapeType="1"/>
            </p:cNvSpPr>
            <p:nvPr/>
          </p:nvSpPr>
          <p:spPr bwMode="auto">
            <a:xfrm>
              <a:off x="4199" y="1797"/>
              <a:ext cx="0" cy="82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19" name="Line 57"/>
            <p:cNvSpPr>
              <a:spLocks noChangeShapeType="1"/>
            </p:cNvSpPr>
            <p:nvPr/>
          </p:nvSpPr>
          <p:spPr bwMode="auto">
            <a:xfrm flipH="1">
              <a:off x="4013" y="2126"/>
              <a:ext cx="326" cy="16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20" name="Line 58"/>
            <p:cNvSpPr>
              <a:spLocks noChangeShapeType="1"/>
            </p:cNvSpPr>
            <p:nvPr/>
          </p:nvSpPr>
          <p:spPr bwMode="auto">
            <a:xfrm flipH="1">
              <a:off x="4013" y="2537"/>
              <a:ext cx="326" cy="165"/>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21" name="Line 59"/>
            <p:cNvSpPr>
              <a:spLocks noChangeShapeType="1"/>
            </p:cNvSpPr>
            <p:nvPr/>
          </p:nvSpPr>
          <p:spPr bwMode="auto">
            <a:xfrm>
              <a:off x="3735" y="2208"/>
              <a:ext cx="882"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222" name="Oval 60"/>
            <p:cNvSpPr>
              <a:spLocks noChangeArrowheads="1"/>
            </p:cNvSpPr>
            <p:nvPr/>
          </p:nvSpPr>
          <p:spPr bwMode="auto">
            <a:xfrm>
              <a:off x="4710" y="1673"/>
              <a:ext cx="140" cy="124"/>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23" name="Oval 61"/>
            <p:cNvSpPr>
              <a:spLocks noChangeArrowheads="1"/>
            </p:cNvSpPr>
            <p:nvPr/>
          </p:nvSpPr>
          <p:spPr bwMode="auto">
            <a:xfrm>
              <a:off x="4571" y="2126"/>
              <a:ext cx="139" cy="123"/>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24" name="Oval 62"/>
            <p:cNvSpPr>
              <a:spLocks noChangeArrowheads="1"/>
            </p:cNvSpPr>
            <p:nvPr/>
          </p:nvSpPr>
          <p:spPr bwMode="auto">
            <a:xfrm>
              <a:off x="4710" y="2455"/>
              <a:ext cx="140" cy="123"/>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25" name="Oval 63"/>
            <p:cNvSpPr>
              <a:spLocks noChangeArrowheads="1"/>
            </p:cNvSpPr>
            <p:nvPr/>
          </p:nvSpPr>
          <p:spPr bwMode="auto">
            <a:xfrm>
              <a:off x="4339" y="2619"/>
              <a:ext cx="139" cy="124"/>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26" name="Oval 64"/>
            <p:cNvSpPr>
              <a:spLocks noChangeArrowheads="1"/>
            </p:cNvSpPr>
            <p:nvPr/>
          </p:nvSpPr>
          <p:spPr bwMode="auto">
            <a:xfrm>
              <a:off x="4106" y="2537"/>
              <a:ext cx="140" cy="124"/>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27" name="Oval 65"/>
            <p:cNvSpPr>
              <a:spLocks noChangeArrowheads="1"/>
            </p:cNvSpPr>
            <p:nvPr/>
          </p:nvSpPr>
          <p:spPr bwMode="auto">
            <a:xfrm>
              <a:off x="4106" y="1755"/>
              <a:ext cx="140" cy="124"/>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28" name="Oval 66"/>
            <p:cNvSpPr>
              <a:spLocks noChangeArrowheads="1"/>
            </p:cNvSpPr>
            <p:nvPr/>
          </p:nvSpPr>
          <p:spPr bwMode="auto">
            <a:xfrm>
              <a:off x="4339" y="1838"/>
              <a:ext cx="139" cy="123"/>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29" name="Oval 67"/>
            <p:cNvSpPr>
              <a:spLocks noChangeArrowheads="1"/>
            </p:cNvSpPr>
            <p:nvPr/>
          </p:nvSpPr>
          <p:spPr bwMode="auto">
            <a:xfrm>
              <a:off x="4246" y="2085"/>
              <a:ext cx="139" cy="123"/>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30" name="Oval 68"/>
            <p:cNvSpPr>
              <a:spLocks noChangeArrowheads="1"/>
            </p:cNvSpPr>
            <p:nvPr/>
          </p:nvSpPr>
          <p:spPr bwMode="auto">
            <a:xfrm>
              <a:off x="3921" y="2208"/>
              <a:ext cx="139" cy="123"/>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31" name="Oval 69"/>
            <p:cNvSpPr>
              <a:spLocks noChangeArrowheads="1"/>
            </p:cNvSpPr>
            <p:nvPr/>
          </p:nvSpPr>
          <p:spPr bwMode="auto">
            <a:xfrm>
              <a:off x="3781" y="1673"/>
              <a:ext cx="140" cy="124"/>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32" name="Oval 70"/>
            <p:cNvSpPr>
              <a:spLocks noChangeArrowheads="1"/>
            </p:cNvSpPr>
            <p:nvPr/>
          </p:nvSpPr>
          <p:spPr bwMode="auto">
            <a:xfrm>
              <a:off x="3456" y="1838"/>
              <a:ext cx="139" cy="123"/>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33" name="Oval 71"/>
            <p:cNvSpPr>
              <a:spLocks noChangeArrowheads="1"/>
            </p:cNvSpPr>
            <p:nvPr/>
          </p:nvSpPr>
          <p:spPr bwMode="auto">
            <a:xfrm>
              <a:off x="3642" y="2126"/>
              <a:ext cx="139" cy="123"/>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34" name="Oval 72"/>
            <p:cNvSpPr>
              <a:spLocks noChangeArrowheads="1"/>
            </p:cNvSpPr>
            <p:nvPr/>
          </p:nvSpPr>
          <p:spPr bwMode="auto">
            <a:xfrm>
              <a:off x="3502" y="2619"/>
              <a:ext cx="140" cy="124"/>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35" name="Oval 73"/>
            <p:cNvSpPr>
              <a:spLocks noChangeArrowheads="1"/>
            </p:cNvSpPr>
            <p:nvPr/>
          </p:nvSpPr>
          <p:spPr bwMode="auto">
            <a:xfrm>
              <a:off x="3828" y="2455"/>
              <a:ext cx="139" cy="123"/>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36" name="Oval 74"/>
            <p:cNvSpPr>
              <a:spLocks noChangeArrowheads="1"/>
            </p:cNvSpPr>
            <p:nvPr/>
          </p:nvSpPr>
          <p:spPr bwMode="auto">
            <a:xfrm>
              <a:off x="4060" y="2126"/>
              <a:ext cx="186" cy="164"/>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37" name="Oval 75"/>
            <p:cNvSpPr>
              <a:spLocks noChangeArrowheads="1"/>
            </p:cNvSpPr>
            <p:nvPr/>
          </p:nvSpPr>
          <p:spPr bwMode="auto">
            <a:xfrm>
              <a:off x="3595" y="1714"/>
              <a:ext cx="186" cy="165"/>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38" name="Oval 76"/>
            <p:cNvSpPr>
              <a:spLocks noChangeArrowheads="1"/>
            </p:cNvSpPr>
            <p:nvPr/>
          </p:nvSpPr>
          <p:spPr bwMode="auto">
            <a:xfrm>
              <a:off x="4199" y="1632"/>
              <a:ext cx="186" cy="165"/>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39" name="Oval 77"/>
            <p:cNvSpPr>
              <a:spLocks noChangeArrowheads="1"/>
            </p:cNvSpPr>
            <p:nvPr/>
          </p:nvSpPr>
          <p:spPr bwMode="auto">
            <a:xfrm>
              <a:off x="4478" y="1714"/>
              <a:ext cx="186" cy="165"/>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40" name="Oval 78"/>
            <p:cNvSpPr>
              <a:spLocks noChangeArrowheads="1"/>
            </p:cNvSpPr>
            <p:nvPr/>
          </p:nvSpPr>
          <p:spPr bwMode="auto">
            <a:xfrm>
              <a:off x="3921" y="1797"/>
              <a:ext cx="185" cy="164"/>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41" name="Oval 79"/>
            <p:cNvSpPr>
              <a:spLocks noChangeArrowheads="1"/>
            </p:cNvSpPr>
            <p:nvPr/>
          </p:nvSpPr>
          <p:spPr bwMode="auto">
            <a:xfrm>
              <a:off x="4710" y="2043"/>
              <a:ext cx="186" cy="165"/>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42" name="Oval 80"/>
            <p:cNvSpPr>
              <a:spLocks noChangeArrowheads="1"/>
            </p:cNvSpPr>
            <p:nvPr/>
          </p:nvSpPr>
          <p:spPr bwMode="auto">
            <a:xfrm>
              <a:off x="4339" y="2208"/>
              <a:ext cx="185" cy="165"/>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43" name="Oval 81"/>
            <p:cNvSpPr>
              <a:spLocks noChangeArrowheads="1"/>
            </p:cNvSpPr>
            <p:nvPr/>
          </p:nvSpPr>
          <p:spPr bwMode="auto">
            <a:xfrm>
              <a:off x="4524" y="2537"/>
              <a:ext cx="186" cy="165"/>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44" name="Oval 82"/>
            <p:cNvSpPr>
              <a:spLocks noChangeArrowheads="1"/>
            </p:cNvSpPr>
            <p:nvPr/>
          </p:nvSpPr>
          <p:spPr bwMode="auto">
            <a:xfrm>
              <a:off x="3921" y="2619"/>
              <a:ext cx="185" cy="165"/>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45" name="Oval 83"/>
            <p:cNvSpPr>
              <a:spLocks noChangeArrowheads="1"/>
            </p:cNvSpPr>
            <p:nvPr/>
          </p:nvSpPr>
          <p:spPr bwMode="auto">
            <a:xfrm>
              <a:off x="4246" y="2455"/>
              <a:ext cx="185" cy="164"/>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46" name="Oval 84"/>
            <p:cNvSpPr>
              <a:spLocks noChangeArrowheads="1"/>
            </p:cNvSpPr>
            <p:nvPr/>
          </p:nvSpPr>
          <p:spPr bwMode="auto">
            <a:xfrm>
              <a:off x="3642" y="2496"/>
              <a:ext cx="186" cy="165"/>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47" name="Oval 85"/>
            <p:cNvSpPr>
              <a:spLocks noChangeArrowheads="1"/>
            </p:cNvSpPr>
            <p:nvPr/>
          </p:nvSpPr>
          <p:spPr bwMode="auto">
            <a:xfrm>
              <a:off x="3456" y="2208"/>
              <a:ext cx="186" cy="165"/>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48" name="Oval 86"/>
            <p:cNvSpPr>
              <a:spLocks noChangeArrowheads="1"/>
            </p:cNvSpPr>
            <p:nvPr/>
          </p:nvSpPr>
          <p:spPr bwMode="auto">
            <a:xfrm>
              <a:off x="3781" y="2043"/>
              <a:ext cx="186" cy="165"/>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49" name="Oval 87"/>
            <p:cNvSpPr>
              <a:spLocks noChangeArrowheads="1"/>
            </p:cNvSpPr>
            <p:nvPr/>
          </p:nvSpPr>
          <p:spPr bwMode="auto">
            <a:xfrm>
              <a:off x="3456" y="2928"/>
              <a:ext cx="144" cy="144"/>
            </a:xfrm>
            <a:prstGeom prst="ellipse">
              <a:avLst/>
            </a:prstGeom>
            <a:gradFill rotWithShape="0">
              <a:gsLst>
                <a:gs pos="0">
                  <a:srgbClr val="0000FF"/>
                </a:gs>
                <a:gs pos="100000">
                  <a:schemeClr val="hlink"/>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250" name="Oval 88"/>
            <p:cNvSpPr>
              <a:spLocks noChangeArrowheads="1"/>
            </p:cNvSpPr>
            <p:nvPr/>
          </p:nvSpPr>
          <p:spPr bwMode="auto">
            <a:xfrm>
              <a:off x="4224" y="2928"/>
              <a:ext cx="192" cy="192"/>
            </a:xfrm>
            <a:prstGeom prst="ellipse">
              <a:avLst/>
            </a:prstGeom>
            <a:gradFill rotWithShape="0">
              <a:gsLst>
                <a:gs pos="0">
                  <a:schemeClr val="tx2"/>
                </a:gs>
                <a:gs pos="100000">
                  <a:srgbClr val="0000FF"/>
                </a:gs>
              </a:gsLst>
              <a:path path="shape">
                <a:fillToRect l="50000" t="50000" r="50000" b="50000"/>
              </a:path>
            </a:gra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33657" name="Rectangle 89"/>
            <p:cNvSpPr>
              <a:spLocks noChangeArrowheads="1"/>
            </p:cNvSpPr>
            <p:nvPr/>
          </p:nvSpPr>
          <p:spPr bwMode="auto">
            <a:xfrm>
              <a:off x="3648" y="2880"/>
              <a:ext cx="399" cy="269"/>
            </a:xfrm>
            <a:prstGeom prst="rect">
              <a:avLst/>
            </a:prstGeom>
            <a:noFill/>
            <a:ln w="9525">
              <a:noFill/>
              <a:miter lim="800000"/>
              <a:headEnd/>
              <a:tailEnd/>
            </a:ln>
            <a:effectLst/>
          </p:spPr>
          <p:txBody>
            <a:bodyPr wrap="none">
              <a:spAutoFit/>
            </a:bodyPr>
            <a:lstStyle/>
            <a:p>
              <a:pPr>
                <a:defRPr/>
              </a:pPr>
              <a:r>
                <a:rPr kumimoji="1" lang="en-US" altLang="zh-CN" sz="2200" b="1" dirty="0">
                  <a:solidFill>
                    <a:srgbClr val="000000"/>
                  </a:solidFill>
                  <a:effectLst>
                    <a:outerShdw blurRad="38100" dist="38100" dir="2700000" algn="tl">
                      <a:srgbClr val="FFFFFF"/>
                    </a:outerShdw>
                  </a:effectLst>
                  <a:latin typeface="Times New Roman" pitchFamily="18" charset="0"/>
                </a:rPr>
                <a:t>Na</a:t>
              </a:r>
              <a:r>
                <a:rPr kumimoji="1" lang="en-US" altLang="zh-CN" sz="2200" b="1" baseline="30000" dirty="0">
                  <a:solidFill>
                    <a:srgbClr val="000000"/>
                  </a:solidFill>
                  <a:effectLst>
                    <a:outerShdw blurRad="38100" dist="38100" dir="2700000" algn="tl">
                      <a:srgbClr val="FFFFFF"/>
                    </a:outerShdw>
                  </a:effectLst>
                  <a:latin typeface="Times New Roman" pitchFamily="18" charset="0"/>
                </a:rPr>
                <a:t>+</a:t>
              </a:r>
            </a:p>
          </p:txBody>
        </p:sp>
        <p:sp>
          <p:nvSpPr>
            <p:cNvPr id="1133658" name="Rectangle 90"/>
            <p:cNvSpPr>
              <a:spLocks noChangeArrowheads="1"/>
            </p:cNvSpPr>
            <p:nvPr/>
          </p:nvSpPr>
          <p:spPr bwMode="auto">
            <a:xfrm>
              <a:off x="4464" y="2880"/>
              <a:ext cx="333" cy="271"/>
            </a:xfrm>
            <a:prstGeom prst="rect">
              <a:avLst/>
            </a:prstGeom>
            <a:noFill/>
            <a:ln w="9525">
              <a:noFill/>
              <a:miter lim="800000"/>
              <a:headEnd/>
              <a:tailEnd/>
            </a:ln>
            <a:effectLst/>
          </p:spPr>
          <p:txBody>
            <a:bodyPr wrap="none">
              <a:spAutoFit/>
            </a:bodyPr>
            <a:lstStyle/>
            <a:p>
              <a:pPr>
                <a:defRPr/>
              </a:pPr>
              <a:r>
                <a:rPr kumimoji="1" lang="en-US" altLang="zh-CN" sz="2200" b="1" dirty="0">
                  <a:solidFill>
                    <a:srgbClr val="000000"/>
                  </a:solidFill>
                  <a:effectLst>
                    <a:outerShdw blurRad="38100" dist="38100" dir="2700000" algn="tl">
                      <a:srgbClr val="FFFFFF"/>
                    </a:outerShdw>
                  </a:effectLst>
                  <a:latin typeface="Times New Roman" pitchFamily="18" charset="0"/>
                </a:rPr>
                <a:t>Cl</a:t>
              </a:r>
              <a:r>
                <a:rPr kumimoji="1" lang="en-US" altLang="zh-CN" sz="2200" b="1" baseline="30000" dirty="0">
                  <a:solidFill>
                    <a:srgbClr val="000000"/>
                  </a:solidFill>
                  <a:effectLst>
                    <a:outerShdw blurRad="38100" dist="38100" dir="2700000" algn="tl">
                      <a:srgbClr val="FFFFFF"/>
                    </a:outerShdw>
                  </a:effectLst>
                  <a:latin typeface="Times New Roman" pitchFamily="18" charset="0"/>
                </a:rPr>
                <a:t>-</a:t>
              </a:r>
            </a:p>
          </p:txBody>
        </p:sp>
      </p:grpSp>
      <p:sp>
        <p:nvSpPr>
          <p:cNvPr id="1133659" name="Rectangle 91"/>
          <p:cNvSpPr>
            <a:spLocks noChangeArrowheads="1"/>
          </p:cNvSpPr>
          <p:nvPr/>
        </p:nvSpPr>
        <p:spPr bwMode="auto">
          <a:xfrm>
            <a:off x="1403350" y="4941888"/>
            <a:ext cx="6386513" cy="457200"/>
          </a:xfrm>
          <a:prstGeom prst="rect">
            <a:avLst/>
          </a:prstGeom>
          <a:noFill/>
          <a:ln w="9525">
            <a:noFill/>
            <a:miter lim="800000"/>
            <a:headEnd/>
            <a:tailEnd/>
          </a:ln>
          <a:effectLst/>
        </p:spPr>
        <p:txBody>
          <a:bodyPr wrap="square">
            <a:spAutoFit/>
          </a:bodyPr>
          <a:lstStyle/>
          <a:p>
            <a:pPr algn="ctr">
              <a:spcBef>
                <a:spcPct val="50000"/>
              </a:spcBef>
              <a:buClr>
                <a:schemeClr val="hlink"/>
              </a:buClr>
              <a:defRPr/>
            </a:pPr>
            <a:r>
              <a:rPr kumimoji="1" lang="zh-CN" altLang="en-US" sz="2400" b="1" dirty="0">
                <a:latin typeface="Times New Roman" pitchFamily="18" charset="0"/>
                <a:ea typeface="楷体_GB2312" pitchFamily="49" charset="-122"/>
              </a:rPr>
              <a:t>典型的离子键晶体结构</a:t>
            </a:r>
            <a:endParaRPr kumimoji="1" lang="en-US" altLang="zh-CN" sz="2400" b="1" dirty="0">
              <a:latin typeface="Times New Roman" pitchFamily="18" charset="0"/>
              <a:ea typeface="楷体_GB2312" pitchFamily="49" charset="-122"/>
            </a:endParaRPr>
          </a:p>
        </p:txBody>
      </p:sp>
      <p:grpSp>
        <p:nvGrpSpPr>
          <p:cNvPr id="92165" name="Group 92"/>
          <p:cNvGrpSpPr>
            <a:grpSpLocks/>
          </p:cNvGrpSpPr>
          <p:nvPr/>
        </p:nvGrpSpPr>
        <p:grpSpPr bwMode="auto">
          <a:xfrm>
            <a:off x="1560513" y="1243013"/>
            <a:ext cx="5867400" cy="1193800"/>
            <a:chOff x="864" y="556"/>
            <a:chExt cx="3696" cy="752"/>
          </a:xfrm>
        </p:grpSpPr>
        <p:sp>
          <p:nvSpPr>
            <p:cNvPr id="92168" name="Text Box 93"/>
            <p:cNvSpPr txBox="1">
              <a:spLocks noChangeArrowheads="1"/>
            </p:cNvSpPr>
            <p:nvPr/>
          </p:nvSpPr>
          <p:spPr bwMode="auto">
            <a:xfrm>
              <a:off x="2832" y="67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50000"/>
                </a:spcBef>
                <a:buClrTx/>
                <a:buSzTx/>
                <a:buFontTx/>
                <a:buNone/>
              </a:pPr>
              <a:r>
                <a:rPr kumimoji="1" lang="en-US" altLang="zh-CN" sz="2000" dirty="0">
                  <a:solidFill>
                    <a:srgbClr val="000000"/>
                  </a:solidFill>
                  <a:latin typeface="Times New Roman" pitchFamily="18" charset="0"/>
                  <a:ea typeface="宋体" pitchFamily="2" charset="-122"/>
                </a:rPr>
                <a:t>Na</a:t>
              </a:r>
              <a:r>
                <a:rPr kumimoji="1" lang="en-US" altLang="zh-CN" sz="2000" baseline="30000" dirty="0">
                  <a:solidFill>
                    <a:srgbClr val="000000"/>
                  </a:solidFill>
                  <a:latin typeface="Times New Roman" pitchFamily="18" charset="0"/>
                  <a:ea typeface="宋体" pitchFamily="2" charset="-122"/>
                </a:rPr>
                <a:t>+ </a:t>
              </a:r>
              <a:r>
                <a:rPr kumimoji="1" lang="en-US" altLang="zh-CN" sz="2000" dirty="0">
                  <a:solidFill>
                    <a:srgbClr val="000000"/>
                  </a:solidFill>
                  <a:latin typeface="Times New Roman" pitchFamily="18" charset="0"/>
                  <a:ea typeface="宋体" pitchFamily="2" charset="-122"/>
                </a:rPr>
                <a:t>+ Cl</a:t>
              </a:r>
              <a:r>
                <a:rPr kumimoji="1" lang="en-US" altLang="zh-CN" sz="2000" baseline="30000" dirty="0">
                  <a:solidFill>
                    <a:srgbClr val="000000"/>
                  </a:solidFill>
                  <a:latin typeface="Times New Roman" pitchFamily="18" charset="0"/>
                  <a:ea typeface="宋体" pitchFamily="2" charset="-122"/>
                </a:rPr>
                <a:t>-</a:t>
              </a:r>
            </a:p>
          </p:txBody>
        </p:sp>
        <p:sp>
          <p:nvSpPr>
            <p:cNvPr id="92169" name="Line 94"/>
            <p:cNvSpPr>
              <a:spLocks noChangeShapeType="1"/>
            </p:cNvSpPr>
            <p:nvPr/>
          </p:nvSpPr>
          <p:spPr bwMode="auto">
            <a:xfrm>
              <a:off x="2448" y="816"/>
              <a:ext cx="384" cy="0"/>
            </a:xfrm>
            <a:prstGeom prst="line">
              <a:avLst/>
            </a:prstGeom>
            <a:noFill/>
            <a:ln w="22225">
              <a:solidFill>
                <a:schemeClr val="bg2"/>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cxnSp>
          <p:nvCxnSpPr>
            <p:cNvPr id="92170" name="AutoShape 95"/>
            <p:cNvCxnSpPr>
              <a:cxnSpLocks noChangeShapeType="1"/>
              <a:stCxn id="92191" idx="0"/>
              <a:endCxn id="92185" idx="0"/>
            </p:cNvCxnSpPr>
            <p:nvPr/>
          </p:nvCxnSpPr>
          <p:spPr bwMode="auto">
            <a:xfrm rot="-5400000">
              <a:off x="1509" y="162"/>
              <a:ext cx="63" cy="851"/>
            </a:xfrm>
            <a:prstGeom prst="curvedConnector3">
              <a:avLst>
                <a:gd name="adj1" fmla="val 328569"/>
              </a:avLst>
            </a:prstGeom>
            <a:noFill/>
            <a:ln w="22225">
              <a:solidFill>
                <a:schemeClr val="bg2"/>
              </a:solidFill>
              <a:round/>
              <a:headEnd/>
              <a:tailEnd type="triangle" w="sm" len="lg"/>
            </a:ln>
            <a:extLst>
              <a:ext uri="{909E8E84-426E-40DD-AFC4-6F175D3DCCD1}">
                <a14:hiddenFill xmlns:a14="http://schemas.microsoft.com/office/drawing/2010/main">
                  <a:noFill/>
                </a14:hiddenFill>
              </a:ext>
            </a:extLst>
          </p:spPr>
        </p:cxnSp>
        <p:grpSp>
          <p:nvGrpSpPr>
            <p:cNvPr id="92171" name="Group 96"/>
            <p:cNvGrpSpPr>
              <a:grpSpLocks/>
            </p:cNvGrpSpPr>
            <p:nvPr/>
          </p:nvGrpSpPr>
          <p:grpSpPr bwMode="auto">
            <a:xfrm>
              <a:off x="864" y="576"/>
              <a:ext cx="501" cy="472"/>
              <a:chOff x="432" y="336"/>
              <a:chExt cx="528" cy="528"/>
            </a:xfrm>
          </p:grpSpPr>
          <p:sp>
            <p:nvSpPr>
              <p:cNvPr id="92190" name="Oval 97"/>
              <p:cNvSpPr>
                <a:spLocks noChangeArrowheads="1"/>
              </p:cNvSpPr>
              <p:nvPr/>
            </p:nvSpPr>
            <p:spPr bwMode="auto">
              <a:xfrm>
                <a:off x="432" y="336"/>
                <a:ext cx="528" cy="528"/>
              </a:xfrm>
              <a:prstGeom prst="ellipse">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91" name="Oval 98"/>
              <p:cNvSpPr>
                <a:spLocks noChangeArrowheads="1"/>
              </p:cNvSpPr>
              <p:nvPr/>
            </p:nvSpPr>
            <p:spPr bwMode="auto">
              <a:xfrm>
                <a:off x="480" y="384"/>
                <a:ext cx="432" cy="4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92" name="Oval 99"/>
              <p:cNvSpPr>
                <a:spLocks noChangeArrowheads="1"/>
              </p:cNvSpPr>
              <p:nvPr/>
            </p:nvSpPr>
            <p:spPr bwMode="auto">
              <a:xfrm>
                <a:off x="528" y="432"/>
                <a:ext cx="336" cy="317"/>
              </a:xfrm>
              <a:prstGeom prst="ellipse">
                <a:avLst/>
              </a:pr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93" name="Oval 100"/>
              <p:cNvSpPr>
                <a:spLocks noChangeArrowheads="1"/>
              </p:cNvSpPr>
              <p:nvPr/>
            </p:nvSpPr>
            <p:spPr bwMode="auto">
              <a:xfrm>
                <a:off x="576" y="480"/>
                <a:ext cx="240" cy="2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94" name="Oval 101"/>
              <p:cNvSpPr>
                <a:spLocks noChangeArrowheads="1"/>
              </p:cNvSpPr>
              <p:nvPr/>
            </p:nvSpPr>
            <p:spPr bwMode="auto">
              <a:xfrm>
                <a:off x="624" y="528"/>
                <a:ext cx="144" cy="144"/>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pSp>
        <p:sp>
          <p:nvSpPr>
            <p:cNvPr id="92172" name="Oval 102"/>
            <p:cNvSpPr>
              <a:spLocks noChangeArrowheads="1"/>
            </p:cNvSpPr>
            <p:nvPr/>
          </p:nvSpPr>
          <p:spPr bwMode="auto">
            <a:xfrm flipH="1">
              <a:off x="1104" y="576"/>
              <a:ext cx="45" cy="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pSp>
          <p:nvGrpSpPr>
            <p:cNvPr id="92173" name="Group 103"/>
            <p:cNvGrpSpPr>
              <a:grpSpLocks/>
            </p:cNvGrpSpPr>
            <p:nvPr/>
          </p:nvGrpSpPr>
          <p:grpSpPr bwMode="auto">
            <a:xfrm>
              <a:off x="1670" y="556"/>
              <a:ext cx="591" cy="558"/>
              <a:chOff x="432" y="336"/>
              <a:chExt cx="528" cy="528"/>
            </a:xfrm>
          </p:grpSpPr>
          <p:sp>
            <p:nvSpPr>
              <p:cNvPr id="92185" name="Oval 104"/>
              <p:cNvSpPr>
                <a:spLocks noChangeArrowheads="1"/>
              </p:cNvSpPr>
              <p:nvPr/>
            </p:nvSpPr>
            <p:spPr bwMode="auto">
              <a:xfrm>
                <a:off x="432" y="336"/>
                <a:ext cx="528" cy="528"/>
              </a:xfrm>
              <a:prstGeom prst="ellipse">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86" name="Oval 105"/>
              <p:cNvSpPr>
                <a:spLocks noChangeArrowheads="1"/>
              </p:cNvSpPr>
              <p:nvPr/>
            </p:nvSpPr>
            <p:spPr bwMode="auto">
              <a:xfrm>
                <a:off x="480" y="384"/>
                <a:ext cx="432" cy="4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87" name="Oval 106"/>
              <p:cNvSpPr>
                <a:spLocks noChangeArrowheads="1"/>
              </p:cNvSpPr>
              <p:nvPr/>
            </p:nvSpPr>
            <p:spPr bwMode="auto">
              <a:xfrm>
                <a:off x="528" y="432"/>
                <a:ext cx="336" cy="317"/>
              </a:xfrm>
              <a:prstGeom prst="ellipse">
                <a:avLst/>
              </a:pr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88" name="Oval 107"/>
              <p:cNvSpPr>
                <a:spLocks noChangeArrowheads="1"/>
              </p:cNvSpPr>
              <p:nvPr/>
            </p:nvSpPr>
            <p:spPr bwMode="auto">
              <a:xfrm>
                <a:off x="576" y="480"/>
                <a:ext cx="240" cy="2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89" name="Oval 108"/>
              <p:cNvSpPr>
                <a:spLocks noChangeArrowheads="1"/>
              </p:cNvSpPr>
              <p:nvPr/>
            </p:nvSpPr>
            <p:spPr bwMode="auto">
              <a:xfrm>
                <a:off x="624" y="528"/>
                <a:ext cx="144" cy="144"/>
              </a:xfrm>
              <a:prstGeom prst="ellipse">
                <a:avLst/>
              </a:pr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pSp>
        <p:sp>
          <p:nvSpPr>
            <p:cNvPr id="92174" name="Oval 109"/>
            <p:cNvSpPr>
              <a:spLocks noChangeArrowheads="1"/>
            </p:cNvSpPr>
            <p:nvPr/>
          </p:nvSpPr>
          <p:spPr bwMode="auto">
            <a:xfrm flipH="1">
              <a:off x="1761" y="599"/>
              <a:ext cx="45" cy="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75" name="Oval 110"/>
            <p:cNvSpPr>
              <a:spLocks noChangeArrowheads="1"/>
            </p:cNvSpPr>
            <p:nvPr/>
          </p:nvSpPr>
          <p:spPr bwMode="auto">
            <a:xfrm flipH="1">
              <a:off x="1670" y="770"/>
              <a:ext cx="45" cy="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76" name="Oval 111"/>
            <p:cNvSpPr>
              <a:spLocks noChangeArrowheads="1"/>
            </p:cNvSpPr>
            <p:nvPr/>
          </p:nvSpPr>
          <p:spPr bwMode="auto">
            <a:xfrm flipH="1">
              <a:off x="1715" y="942"/>
              <a:ext cx="46" cy="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77" name="Oval 112"/>
            <p:cNvSpPr>
              <a:spLocks noChangeArrowheads="1"/>
            </p:cNvSpPr>
            <p:nvPr/>
          </p:nvSpPr>
          <p:spPr bwMode="auto">
            <a:xfrm flipH="1">
              <a:off x="2034" y="556"/>
              <a:ext cx="45" cy="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78" name="Oval 113"/>
            <p:cNvSpPr>
              <a:spLocks noChangeArrowheads="1"/>
            </p:cNvSpPr>
            <p:nvPr/>
          </p:nvSpPr>
          <p:spPr bwMode="auto">
            <a:xfrm flipH="1">
              <a:off x="2216" y="727"/>
              <a:ext cx="45" cy="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79" name="Oval 114"/>
            <p:cNvSpPr>
              <a:spLocks noChangeArrowheads="1"/>
            </p:cNvSpPr>
            <p:nvPr/>
          </p:nvSpPr>
          <p:spPr bwMode="auto">
            <a:xfrm flipH="1">
              <a:off x="2216" y="899"/>
              <a:ext cx="45" cy="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92180" name="Oval 115"/>
            <p:cNvSpPr>
              <a:spLocks noChangeArrowheads="1"/>
            </p:cNvSpPr>
            <p:nvPr/>
          </p:nvSpPr>
          <p:spPr bwMode="auto">
            <a:xfrm flipH="1">
              <a:off x="1943" y="1071"/>
              <a:ext cx="45" cy="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33684" name="Rectangle 116"/>
            <p:cNvSpPr>
              <a:spLocks noChangeArrowheads="1"/>
            </p:cNvSpPr>
            <p:nvPr/>
          </p:nvSpPr>
          <p:spPr bwMode="auto">
            <a:xfrm>
              <a:off x="960" y="1056"/>
              <a:ext cx="312" cy="250"/>
            </a:xfrm>
            <a:prstGeom prst="rect">
              <a:avLst/>
            </a:prstGeom>
            <a:noFill/>
            <a:ln w="9525">
              <a:noFill/>
              <a:miter lim="800000"/>
              <a:headEnd/>
              <a:tailEnd/>
            </a:ln>
            <a:effectLst/>
          </p:spPr>
          <p:txBody>
            <a:bodyPr wrap="none">
              <a:spAutoFit/>
            </a:bodyPr>
            <a:lstStyle/>
            <a:p>
              <a:pPr>
                <a:defRPr/>
              </a:pPr>
              <a:r>
                <a:rPr kumimoji="1" lang="en-US" altLang="zh-CN" sz="2000" b="1">
                  <a:solidFill>
                    <a:srgbClr val="000000"/>
                  </a:solidFill>
                  <a:effectLst>
                    <a:outerShdw blurRad="38100" dist="38100" dir="2700000" algn="tl">
                      <a:srgbClr val="FFFFFF"/>
                    </a:outerShdw>
                  </a:effectLst>
                  <a:latin typeface="Times New Roman" pitchFamily="18" charset="0"/>
                </a:rPr>
                <a:t>Na</a:t>
              </a:r>
            </a:p>
          </p:txBody>
        </p:sp>
        <p:sp>
          <p:nvSpPr>
            <p:cNvPr id="1133685" name="Rectangle 117"/>
            <p:cNvSpPr>
              <a:spLocks noChangeArrowheads="1"/>
            </p:cNvSpPr>
            <p:nvPr/>
          </p:nvSpPr>
          <p:spPr bwMode="auto">
            <a:xfrm>
              <a:off x="1824" y="1056"/>
              <a:ext cx="278" cy="252"/>
            </a:xfrm>
            <a:prstGeom prst="rect">
              <a:avLst/>
            </a:prstGeom>
            <a:noFill/>
            <a:ln w="9525">
              <a:noFill/>
              <a:miter lim="800000"/>
              <a:headEnd/>
              <a:tailEnd/>
            </a:ln>
            <a:effectLst/>
          </p:spPr>
          <p:txBody>
            <a:bodyPr wrap="none">
              <a:spAutoFit/>
            </a:bodyPr>
            <a:lstStyle/>
            <a:p>
              <a:pPr>
                <a:defRPr/>
              </a:pPr>
              <a:r>
                <a:rPr kumimoji="1" lang="en-US" altLang="zh-CN" sz="2000" b="1">
                  <a:solidFill>
                    <a:srgbClr val="000000"/>
                  </a:solidFill>
                  <a:effectLst>
                    <a:outerShdw blurRad="38100" dist="38100" dir="2700000" algn="tl">
                      <a:srgbClr val="FFFFFF"/>
                    </a:outerShdw>
                  </a:effectLst>
                  <a:latin typeface="Times New Roman" pitchFamily="18" charset="0"/>
                </a:rPr>
                <a:t>Cl</a:t>
              </a:r>
            </a:p>
          </p:txBody>
        </p:sp>
        <p:sp>
          <p:nvSpPr>
            <p:cNvPr id="92183" name="Line 118"/>
            <p:cNvSpPr>
              <a:spLocks noChangeShapeType="1"/>
            </p:cNvSpPr>
            <p:nvPr/>
          </p:nvSpPr>
          <p:spPr bwMode="auto">
            <a:xfrm>
              <a:off x="3600" y="816"/>
              <a:ext cx="384" cy="0"/>
            </a:xfrm>
            <a:prstGeom prst="line">
              <a:avLst/>
            </a:prstGeom>
            <a:noFill/>
            <a:ln w="22225">
              <a:solidFill>
                <a:schemeClr val="bg2"/>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92184" name="Rectangle 119"/>
            <p:cNvSpPr>
              <a:spLocks noChangeArrowheads="1"/>
            </p:cNvSpPr>
            <p:nvPr/>
          </p:nvSpPr>
          <p:spPr bwMode="auto">
            <a:xfrm>
              <a:off x="4032" y="672"/>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r>
                <a:rPr kumimoji="1" lang="en-US" altLang="zh-CN" sz="2000">
                  <a:solidFill>
                    <a:srgbClr val="000000"/>
                  </a:solidFill>
                  <a:latin typeface="Times New Roman" pitchFamily="18" charset="0"/>
                  <a:ea typeface="宋体" pitchFamily="2" charset="-122"/>
                </a:rPr>
                <a:t>NaCl</a:t>
              </a:r>
              <a:endParaRPr kumimoji="1" lang="en-US" altLang="zh-CN" sz="2000" baseline="30000">
                <a:solidFill>
                  <a:srgbClr val="000000"/>
                </a:solidFill>
                <a:latin typeface="Times New Roman" pitchFamily="18" charset="0"/>
                <a:ea typeface="宋体" pitchFamily="2" charset="-122"/>
              </a:endParaRPr>
            </a:p>
          </p:txBody>
        </p:sp>
      </p:grpSp>
      <p:sp>
        <p:nvSpPr>
          <p:cNvPr id="98310" name="Rectangle 120"/>
          <p:cNvSpPr>
            <a:spLocks noGrp="1" noChangeArrowheads="1"/>
          </p:cNvSpPr>
          <p:nvPr>
            <p:ph type="title" idx="4294967295"/>
          </p:nvPr>
        </p:nvSpPr>
        <p:spPr>
          <a:xfrm>
            <a:off x="251520" y="315913"/>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2.3.1  </a:t>
            </a:r>
            <a:r>
              <a:rPr lang="zh-CN" altLang="en-US" sz="3200" dirty="0">
                <a:latin typeface="+mj-ea"/>
              </a:rPr>
              <a:t>离子键</a:t>
            </a:r>
          </a:p>
        </p:txBody>
      </p:sp>
      <p:graphicFrame>
        <p:nvGraphicFramePr>
          <p:cNvPr id="907269" name="Object 5"/>
          <p:cNvGraphicFramePr>
            <a:graphicFrameLocks noChangeAspect="1"/>
          </p:cNvGraphicFramePr>
          <p:nvPr>
            <p:extLst>
              <p:ext uri="{D42A27DB-BD31-4B8C-83A1-F6EECF244321}">
                <p14:modId xmlns:p14="http://schemas.microsoft.com/office/powerpoint/2010/main" val="2644422715"/>
              </p:ext>
            </p:extLst>
          </p:nvPr>
        </p:nvGraphicFramePr>
        <p:xfrm>
          <a:off x="1974998" y="5445125"/>
          <a:ext cx="5621338" cy="1125538"/>
        </p:xfrm>
        <a:graphic>
          <a:graphicData uri="http://schemas.openxmlformats.org/presentationml/2006/ole">
            <mc:AlternateContent xmlns:mc="http://schemas.openxmlformats.org/markup-compatibility/2006">
              <mc:Choice xmlns:v="urn:schemas-microsoft-com:vml" Requires="v">
                <p:oleObj spid="_x0000_s92487" name="Equation" r:id="rId3" imgW="1866900" imgH="482600" progId="Equation.DSMT4">
                  <p:embed/>
                </p:oleObj>
              </mc:Choice>
              <mc:Fallback>
                <p:oleObj name="Equation" r:id="rId3" imgW="1866900" imgH="482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4998" y="5445125"/>
                        <a:ext cx="5621338" cy="1125538"/>
                      </a:xfrm>
                      <a:prstGeom prst="rect">
                        <a:avLst/>
                      </a:prstGeom>
                      <a:noFill/>
                      <a:ln>
                        <a:noFill/>
                      </a:ln>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07269"/>
                                        </p:tgtEl>
                                        <p:attrNameLst>
                                          <p:attrName>style.visibility</p:attrName>
                                        </p:attrNameLst>
                                      </p:cBhvr>
                                      <p:to>
                                        <p:strVal val="visible"/>
                                      </p:to>
                                    </p:set>
                                    <p:animEffect transition="in" filter="blinds(horizontal)">
                                      <p:cBhvr>
                                        <p:cTn id="7" dur="500"/>
                                        <p:tgtEl>
                                          <p:spTgt spid="907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2.3.1  </a:t>
            </a:r>
            <a:r>
              <a:rPr lang="zh-CN" altLang="en-US" dirty="0">
                <a:latin typeface="+mj-ea"/>
              </a:rPr>
              <a:t>离子键</a:t>
            </a:r>
            <a:endParaRPr lang="zh-CN" altLang="en-US" dirty="0"/>
          </a:p>
        </p:txBody>
      </p:sp>
      <p:sp>
        <p:nvSpPr>
          <p:cNvPr id="135171" name="Rectangle 3"/>
          <p:cNvSpPr>
            <a:spLocks noGrp="1" noChangeArrowheads="1"/>
          </p:cNvSpPr>
          <p:nvPr>
            <p:ph idx="1"/>
          </p:nvPr>
        </p:nvSpPr>
        <p:spPr>
          <a:xfrm>
            <a:off x="323850" y="1124744"/>
            <a:ext cx="8569325" cy="5256584"/>
          </a:xfrm>
        </p:spPr>
        <p:txBody>
          <a:bodyPr/>
          <a:lstStyle/>
          <a:p>
            <a:pPr marL="0" indent="0">
              <a:lnSpc>
                <a:spcPct val="125000"/>
              </a:lnSpc>
              <a:spcBef>
                <a:spcPts val="600"/>
              </a:spcBef>
              <a:buFont typeface="Wingdings" pitchFamily="2" charset="2"/>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离子键特点：</a:t>
            </a:r>
            <a:r>
              <a:rPr lang="zh-CN" altLang="en-US" dirty="0">
                <a:effectLst/>
                <a:latin typeface="Times New Roman" panose="02020603050405020304" pitchFamily="18" charset="0"/>
                <a:ea typeface="仿宋" pitchFamily="49" charset="-122"/>
                <a:cs typeface="Times New Roman" panose="02020603050405020304" pitchFamily="18" charset="0"/>
              </a:rPr>
              <a:t>没有饱和性和方向性，通常存在于</a:t>
            </a:r>
            <a:r>
              <a:rPr lang="zh-CN" altLang="en-US" u="sng" dirty="0">
                <a:effectLst/>
                <a:latin typeface="Times New Roman" panose="02020603050405020304" pitchFamily="18" charset="0"/>
                <a:ea typeface="仿宋" pitchFamily="49" charset="-122"/>
                <a:cs typeface="Times New Roman" panose="02020603050405020304" pitchFamily="18" charset="0"/>
              </a:rPr>
              <a:t>离子晶体</a:t>
            </a:r>
            <a:r>
              <a:rPr lang="zh-CN" altLang="en-US" dirty="0">
                <a:effectLst/>
                <a:latin typeface="Times New Roman" panose="02020603050405020304" pitchFamily="18" charset="0"/>
                <a:ea typeface="仿宋" pitchFamily="49" charset="-122"/>
                <a:cs typeface="Times New Roman" panose="02020603050405020304" pitchFamily="18" charset="0"/>
              </a:rPr>
              <a:t>中。</a:t>
            </a:r>
          </a:p>
          <a:p>
            <a:pPr marL="0" indent="0">
              <a:lnSpc>
                <a:spcPct val="125000"/>
              </a:lnSpc>
              <a:spcBef>
                <a:spcPts val="600"/>
              </a:spcBef>
              <a:buFont typeface="Wingdings" pitchFamily="2" charset="2"/>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生成离子键的条件</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 </a:t>
            </a:r>
            <a:r>
              <a:rPr lang="zh-CN" altLang="en-US" dirty="0">
                <a:effectLst/>
                <a:latin typeface="Times New Roman" panose="02020603050405020304" pitchFamily="18" charset="0"/>
                <a:ea typeface="仿宋" pitchFamily="49" charset="-122"/>
                <a:cs typeface="Times New Roman" panose="02020603050405020304" pitchFamily="18" charset="0"/>
              </a:rPr>
              <a:t>原子间电负性相差较大，一般要大于</a:t>
            </a:r>
            <a:r>
              <a:rPr lang="en-US" altLang="zh-CN" dirty="0">
                <a:effectLst/>
                <a:latin typeface="Times New Roman" panose="02020603050405020304" pitchFamily="18" charset="0"/>
                <a:ea typeface="仿宋" pitchFamily="49" charset="-122"/>
                <a:cs typeface="Times New Roman" panose="02020603050405020304" pitchFamily="18" charset="0"/>
              </a:rPr>
              <a:t>2.0</a:t>
            </a:r>
            <a:r>
              <a:rPr lang="zh-CN" altLang="en-US" dirty="0">
                <a:effectLst/>
                <a:latin typeface="Times New Roman" panose="02020603050405020304" pitchFamily="18" charset="0"/>
                <a:ea typeface="仿宋" pitchFamily="49" charset="-122"/>
                <a:cs typeface="Times New Roman" panose="02020603050405020304" pitchFamily="18" charset="0"/>
              </a:rPr>
              <a:t>左右。</a:t>
            </a:r>
          </a:p>
          <a:p>
            <a:pPr marL="0" indent="0">
              <a:lnSpc>
                <a:spcPct val="125000"/>
              </a:lnSpc>
              <a:spcBef>
                <a:spcPts val="600"/>
              </a:spcBef>
              <a:buFont typeface="Wingdings" pitchFamily="2" charset="2"/>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离子电荷：</a:t>
            </a:r>
            <a:r>
              <a:rPr lang="zh-CN" altLang="en-US" dirty="0">
                <a:effectLst/>
                <a:latin typeface="Times New Roman" panose="02020603050405020304" pitchFamily="18" charset="0"/>
                <a:ea typeface="仿宋" pitchFamily="49" charset="-122"/>
                <a:cs typeface="Times New Roman" panose="02020603050405020304" pitchFamily="18" charset="0"/>
              </a:rPr>
              <a:t>形成离子时原子的得失电子数。</a:t>
            </a:r>
          </a:p>
          <a:p>
            <a:pPr marL="0" indent="0">
              <a:lnSpc>
                <a:spcPct val="125000"/>
              </a:lnSpc>
              <a:spcBef>
                <a:spcPts val="600"/>
              </a:spcBef>
              <a:buFont typeface="Wingdings" pitchFamily="2" charset="2"/>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离子的电子层结构：</a:t>
            </a:r>
            <a:r>
              <a:rPr lang="en-US" altLang="zh-CN" dirty="0">
                <a:effectLst/>
                <a:latin typeface="Times New Roman" panose="02020603050405020304" pitchFamily="18" charset="0"/>
                <a:ea typeface="仿宋" pitchFamily="49" charset="-122"/>
                <a:cs typeface="Times New Roman" panose="02020603050405020304" pitchFamily="18" charset="0"/>
              </a:rPr>
              <a:t>8</a:t>
            </a:r>
            <a:r>
              <a:rPr lang="zh-CN" altLang="en-US" dirty="0">
                <a:effectLst/>
                <a:latin typeface="Times New Roman" panose="02020603050405020304" pitchFamily="18" charset="0"/>
                <a:ea typeface="仿宋" pitchFamily="49" charset="-122"/>
                <a:cs typeface="Times New Roman" panose="02020603050405020304" pitchFamily="18" charset="0"/>
              </a:rPr>
              <a:t>电子构型。对</a:t>
            </a:r>
            <a:r>
              <a:rPr lang="zh-CN" altLang="en-US" u="sng" dirty="0">
                <a:effectLst/>
                <a:latin typeface="Times New Roman" panose="02020603050405020304" pitchFamily="18" charset="0"/>
                <a:ea typeface="仿宋" pitchFamily="49" charset="-122"/>
                <a:cs typeface="Times New Roman" panose="02020603050405020304" pitchFamily="18" charset="0"/>
              </a:rPr>
              <a:t>正离子</a:t>
            </a:r>
            <a:r>
              <a:rPr lang="zh-CN" altLang="en-US" dirty="0">
                <a:effectLst/>
                <a:latin typeface="Times New Roman" panose="02020603050405020304" pitchFamily="18" charset="0"/>
                <a:ea typeface="仿宋" pitchFamily="49" charset="-122"/>
                <a:cs typeface="Times New Roman" panose="02020603050405020304" pitchFamily="18" charset="0"/>
              </a:rPr>
              <a:t>来说，除了</a:t>
            </a:r>
            <a:r>
              <a:rPr lang="en-US" altLang="zh-CN" dirty="0">
                <a:effectLst/>
                <a:latin typeface="Times New Roman" panose="02020603050405020304" pitchFamily="18" charset="0"/>
                <a:ea typeface="仿宋" pitchFamily="49" charset="-122"/>
                <a:cs typeface="Times New Roman" panose="02020603050405020304" pitchFamily="18" charset="0"/>
              </a:rPr>
              <a:t>8</a:t>
            </a:r>
            <a:r>
              <a:rPr lang="zh-CN" altLang="en-US" dirty="0">
                <a:effectLst/>
                <a:latin typeface="Times New Roman" panose="02020603050405020304" pitchFamily="18" charset="0"/>
                <a:ea typeface="仿宋" pitchFamily="49" charset="-122"/>
                <a:cs typeface="Times New Roman" panose="02020603050405020304" pitchFamily="18" charset="0"/>
              </a:rPr>
              <a:t>电子构型外，还有其他类型的外层电子构型。</a:t>
            </a:r>
            <a:endParaRPr lang="en-US" altLang="zh-CN" dirty="0">
              <a:effectLst/>
              <a:latin typeface="Times New Roman" panose="02020603050405020304" pitchFamily="18" charset="0"/>
              <a:ea typeface="仿宋" pitchFamily="49" charset="-122"/>
              <a:cs typeface="Times New Roman" panose="02020603050405020304" pitchFamily="18" charset="0"/>
            </a:endParaRPr>
          </a:p>
          <a:p>
            <a:pPr marL="0" indent="0">
              <a:lnSpc>
                <a:spcPct val="125000"/>
              </a:lnSpc>
              <a:spcBef>
                <a:spcPts val="600"/>
              </a:spcBef>
              <a:buFont typeface="Wingdings" pitchFamily="2" charset="2"/>
              <a:buNone/>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离子半径：</a:t>
            </a:r>
            <a:r>
              <a:rPr lang="zh-CN" altLang="en-US" dirty="0">
                <a:effectLst/>
                <a:latin typeface="Times New Roman" panose="02020603050405020304" pitchFamily="18" charset="0"/>
                <a:ea typeface="仿宋" pitchFamily="49" charset="-122"/>
                <a:cs typeface="Times New Roman" panose="02020603050405020304" pitchFamily="18" charset="0"/>
              </a:rPr>
              <a:t>离子在晶体中的接触半径，正离子比原子半径小，负离子比原子半径大。</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a:xfrm>
            <a:off x="251520" y="315913"/>
            <a:ext cx="4680520" cy="676275"/>
          </a:xfrm>
        </p:spPr>
        <p:txBody>
          <a:bodyPr/>
          <a:lstStyle/>
          <a:p>
            <a:pPr eaLnBrk="1" hangingPunct="1"/>
            <a:r>
              <a:rPr lang="en-US" altLang="zh-CN" dirty="0">
                <a:latin typeface="Arial" panose="020B0604020202020204" pitchFamily="34" charset="0"/>
                <a:cs typeface="Arial" panose="020B0604020202020204" pitchFamily="34" charset="0"/>
              </a:rPr>
              <a:t>2.1.2  </a:t>
            </a:r>
            <a:r>
              <a:rPr lang="zh-CN" altLang="en-US" dirty="0"/>
              <a:t>液体</a:t>
            </a:r>
          </a:p>
        </p:txBody>
      </p:sp>
      <p:sp>
        <p:nvSpPr>
          <p:cNvPr id="47107" name="Rectangle 1027"/>
          <p:cNvSpPr>
            <a:spLocks noGrp="1" noChangeArrowheads="1"/>
          </p:cNvSpPr>
          <p:nvPr>
            <p:ph idx="1"/>
          </p:nvPr>
        </p:nvSpPr>
        <p:spPr>
          <a:xfrm>
            <a:off x="468313" y="1052513"/>
            <a:ext cx="8424862" cy="5545137"/>
          </a:xfrm>
        </p:spPr>
        <p:txBody>
          <a:bodyPr>
            <a:noAutofit/>
          </a:bodyPr>
          <a:lstStyle/>
          <a:p>
            <a:pPr eaLnBrk="1" hangingPunct="1">
              <a:buFont typeface="Wingdings" pitchFamily="2" charset="2"/>
              <a:buNone/>
              <a:defRPr/>
            </a:pP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液体的特征</a:t>
            </a:r>
            <a:endParaRPr lang="zh-CN" altLang="en-US" dirty="0">
              <a:solidFill>
                <a:srgbClr val="CC0066"/>
              </a:solidFill>
              <a:effectLst/>
              <a:latin typeface="Times New Roman" panose="02020603050405020304" pitchFamily="18" charset="0"/>
              <a:ea typeface="仿宋" pitchFamily="49" charset="-122"/>
              <a:cs typeface="Times New Roman" panose="02020603050405020304" pitchFamily="18" charset="0"/>
            </a:endParaRPr>
          </a:p>
          <a:p>
            <a:pPr eaLnBrk="1" hangingPunct="1">
              <a:buClrTx/>
              <a:defRPr/>
            </a:pPr>
            <a:r>
              <a:rPr lang="zh-CN" altLang="en-US" dirty="0">
                <a:effectLst/>
                <a:latin typeface="Times New Roman" panose="02020603050405020304" pitchFamily="18" charset="0"/>
                <a:ea typeface="仿宋" pitchFamily="49" charset="-122"/>
                <a:cs typeface="Times New Roman" panose="02020603050405020304" pitchFamily="18" charset="0"/>
              </a:rPr>
              <a:t>固定的体积和可变的形状</a:t>
            </a:r>
          </a:p>
          <a:p>
            <a:pPr eaLnBrk="1" hangingPunct="1">
              <a:buClrTx/>
              <a:defRPr/>
            </a:pPr>
            <a:r>
              <a:rPr lang="zh-CN" altLang="en-US" dirty="0">
                <a:effectLst/>
                <a:latin typeface="Times New Roman" panose="02020603050405020304" pitchFamily="18" charset="0"/>
                <a:ea typeface="仿宋" pitchFamily="49" charset="-122"/>
                <a:cs typeface="Times New Roman" panose="02020603050405020304" pitchFamily="18" charset="0"/>
              </a:rPr>
              <a:t>基本不可压缩、膨胀系数小</a:t>
            </a:r>
          </a:p>
          <a:p>
            <a:pPr eaLnBrk="1" hangingPunct="1">
              <a:buClrTx/>
              <a:defRPr/>
            </a:pPr>
            <a:r>
              <a:rPr lang="zh-CN" altLang="en-US" dirty="0">
                <a:effectLst/>
                <a:latin typeface="Times New Roman" panose="02020603050405020304" pitchFamily="18" charset="0"/>
                <a:ea typeface="仿宋" pitchFamily="49" charset="-122"/>
                <a:cs typeface="Times New Roman" panose="02020603050405020304" pitchFamily="18" charset="0"/>
              </a:rPr>
              <a:t>流动性、掺混性和毛细现象</a:t>
            </a:r>
          </a:p>
          <a:p>
            <a:pPr eaLnBrk="1" hangingPunct="1">
              <a:buClrTx/>
              <a:defRPr/>
            </a:pPr>
            <a:r>
              <a:rPr lang="zh-CN" altLang="en-US" dirty="0">
                <a:effectLst/>
                <a:latin typeface="Times New Roman" panose="02020603050405020304" pitchFamily="18" charset="0"/>
                <a:ea typeface="仿宋" pitchFamily="49" charset="-122"/>
                <a:cs typeface="Times New Roman" panose="02020603050405020304" pitchFamily="18" charset="0"/>
              </a:rPr>
              <a:t>液体表面具有表面张力</a:t>
            </a:r>
            <a:endParaRPr lang="en-US" altLang="zh-CN" dirty="0">
              <a:effectLst/>
              <a:latin typeface="Times New Roman" panose="02020603050405020304" pitchFamily="18" charset="0"/>
              <a:ea typeface="仿宋" pitchFamily="49" charset="-122"/>
              <a:cs typeface="Times New Roman" panose="02020603050405020304" pitchFamily="18" charset="0"/>
            </a:endParaRPr>
          </a:p>
          <a:p>
            <a:pPr marL="0" indent="0" eaLnBrk="1" hangingPunct="1">
              <a:buNone/>
              <a:defRPr/>
            </a:pPr>
            <a:endParaRPr lang="en-US" altLang="zh-CN" dirty="0">
              <a:effectLst/>
              <a:latin typeface="Times New Roman" panose="02020603050405020304" pitchFamily="18" charset="0"/>
              <a:ea typeface="仿宋" pitchFamily="49" charset="-122"/>
              <a:cs typeface="Times New Roman" panose="02020603050405020304" pitchFamily="18" charset="0"/>
            </a:endParaRPr>
          </a:p>
          <a:p>
            <a:pPr eaLnBrk="1" hangingPunct="1">
              <a:buFont typeface="Wingdings" pitchFamily="2" charset="2"/>
              <a:buNone/>
              <a:defRPr/>
            </a:pP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液体的重要参数</a:t>
            </a:r>
            <a:endPar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endParaRPr>
          </a:p>
          <a:p>
            <a:pPr eaLnBrk="1" hangingPunct="1">
              <a:buClrTx/>
              <a:buFont typeface="Wingdings" pitchFamily="2" charset="2"/>
              <a:buChar char="u"/>
              <a:defRPr/>
            </a:pPr>
            <a:r>
              <a:rPr lang="zh-CN" altLang="en-US" dirty="0">
                <a:effectLst/>
                <a:latin typeface="Times New Roman" panose="02020603050405020304" pitchFamily="18" charset="0"/>
                <a:ea typeface="仿宋" pitchFamily="49" charset="-122"/>
                <a:cs typeface="Times New Roman" panose="02020603050405020304" pitchFamily="18" charset="0"/>
              </a:rPr>
              <a:t>饱和蒸气与饱和蒸气压     沸点</a:t>
            </a:r>
          </a:p>
          <a:p>
            <a:pPr>
              <a:buClrTx/>
              <a:buFont typeface="Wingdings" pitchFamily="2" charset="2"/>
              <a:buChar char="u"/>
              <a:defRPr/>
            </a:pPr>
            <a:r>
              <a:rPr lang="zh-CN" altLang="en-US" dirty="0">
                <a:effectLst/>
                <a:latin typeface="Times New Roman" panose="02020603050405020304" pitchFamily="18" charset="0"/>
                <a:ea typeface="仿宋" pitchFamily="49" charset="-122"/>
                <a:cs typeface="Times New Roman" panose="02020603050405020304" pitchFamily="18" charset="0"/>
              </a:rPr>
              <a:t>临界温度</a:t>
            </a:r>
            <a:r>
              <a:rPr lang="en-US" altLang="zh-CN" dirty="0">
                <a:effectLst/>
                <a:latin typeface="Times New Roman" panose="02020603050405020304" pitchFamily="18" charset="0"/>
                <a:ea typeface="仿宋" pitchFamily="49" charset="-122"/>
                <a:cs typeface="Times New Roman" panose="02020603050405020304" pitchFamily="18" charset="0"/>
              </a:rPr>
              <a:t>(</a:t>
            </a:r>
            <a:r>
              <a:rPr lang="en-US" altLang="zh-CN" i="1" dirty="0">
                <a:effectLst/>
                <a:latin typeface="Times New Roman" panose="02020603050405020304" pitchFamily="18" charset="0"/>
                <a:ea typeface="仿宋" pitchFamily="49" charset="-122"/>
                <a:cs typeface="Times New Roman" panose="02020603050405020304" pitchFamily="18" charset="0"/>
              </a:rPr>
              <a:t>T</a:t>
            </a:r>
            <a:r>
              <a:rPr lang="en-US" altLang="zh-CN" baseline="-25000" dirty="0">
                <a:effectLst/>
                <a:latin typeface="Times New Roman" panose="02020603050405020304" pitchFamily="18" charset="0"/>
                <a:ea typeface="仿宋" pitchFamily="49" charset="-122"/>
                <a:cs typeface="Times New Roman" panose="02020603050405020304" pitchFamily="18" charset="0"/>
              </a:rPr>
              <a:t>c</a:t>
            </a:r>
            <a:r>
              <a:rPr lang="en-US" altLang="zh-CN" dirty="0">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             临界压力</a:t>
            </a:r>
            <a:r>
              <a:rPr lang="en-US" altLang="zh-CN" dirty="0">
                <a:effectLst/>
                <a:latin typeface="Times New Roman" panose="02020603050405020304" pitchFamily="18" charset="0"/>
                <a:ea typeface="仿宋" pitchFamily="49" charset="-122"/>
                <a:cs typeface="Times New Roman" panose="02020603050405020304" pitchFamily="18" charset="0"/>
              </a:rPr>
              <a:t>(</a:t>
            </a:r>
            <a:r>
              <a:rPr lang="en-US" altLang="zh-CN" i="1" dirty="0">
                <a:effectLst/>
                <a:latin typeface="Times New Roman" panose="02020603050405020304" pitchFamily="18" charset="0"/>
                <a:ea typeface="仿宋" pitchFamily="49" charset="-122"/>
                <a:cs typeface="Times New Roman" panose="02020603050405020304" pitchFamily="18" charset="0"/>
              </a:rPr>
              <a:t>p</a:t>
            </a:r>
            <a:r>
              <a:rPr lang="en-US" altLang="zh-CN" baseline="-25000" dirty="0">
                <a:effectLst/>
                <a:latin typeface="Times New Roman" panose="02020603050405020304" pitchFamily="18" charset="0"/>
                <a:ea typeface="仿宋" pitchFamily="49" charset="-122"/>
                <a:cs typeface="Times New Roman" panose="02020603050405020304" pitchFamily="18" charset="0"/>
              </a:rPr>
              <a:t>c</a:t>
            </a:r>
            <a:r>
              <a:rPr lang="en-US" altLang="zh-CN" dirty="0">
                <a:effectLst/>
                <a:latin typeface="Times New Roman" panose="02020603050405020304" pitchFamily="18" charset="0"/>
                <a:ea typeface="仿宋" pitchFamily="49" charset="-122"/>
                <a:cs typeface="Times New Roman" panose="02020603050405020304" pitchFamily="18" charset="0"/>
              </a:rPr>
              <a:t>)</a:t>
            </a:r>
            <a:endParaRPr lang="zh-CN" altLang="en-US" dirty="0">
              <a:effectLst/>
              <a:latin typeface="Times New Roman" panose="02020603050405020304" pitchFamily="18" charset="0"/>
              <a:ea typeface="仿宋" pitchFamily="49" charset="-122"/>
              <a:cs typeface="Times New Roman" panose="02020603050405020304" pitchFamily="18" charset="0"/>
            </a:endParaRPr>
          </a:p>
          <a:p>
            <a:pPr>
              <a:buClrTx/>
              <a:buFont typeface="Wingdings" pitchFamily="2" charset="2"/>
              <a:buChar char="u"/>
              <a:defRPr/>
            </a:pPr>
            <a:r>
              <a:rPr lang="zh-CN" altLang="en-US" dirty="0">
                <a:effectLst/>
                <a:latin typeface="Times New Roman" panose="02020603050405020304" pitchFamily="18" charset="0"/>
                <a:ea typeface="仿宋" pitchFamily="49" charset="-122"/>
                <a:cs typeface="Times New Roman" panose="02020603050405020304" pitchFamily="18" charset="0"/>
              </a:rPr>
              <a:t>临界体积</a:t>
            </a:r>
            <a:r>
              <a:rPr lang="en-US" altLang="zh-CN" dirty="0">
                <a:effectLst/>
                <a:latin typeface="Times New Roman" panose="02020603050405020304" pitchFamily="18" charset="0"/>
                <a:ea typeface="仿宋" pitchFamily="49" charset="-122"/>
                <a:cs typeface="Times New Roman" panose="02020603050405020304" pitchFamily="18" charset="0"/>
              </a:rPr>
              <a:t>(</a:t>
            </a:r>
            <a:r>
              <a:rPr lang="en-US" altLang="zh-CN" i="1" dirty="0" err="1">
                <a:effectLst/>
                <a:latin typeface="Times New Roman" panose="02020603050405020304" pitchFamily="18" charset="0"/>
                <a:ea typeface="仿宋" pitchFamily="49" charset="-122"/>
                <a:cs typeface="Times New Roman" panose="02020603050405020304" pitchFamily="18" charset="0"/>
              </a:rPr>
              <a:t>V</a:t>
            </a:r>
            <a:r>
              <a:rPr lang="en-US" altLang="zh-CN" baseline="-25000" dirty="0" err="1">
                <a:effectLst/>
                <a:latin typeface="Times New Roman" panose="02020603050405020304" pitchFamily="18" charset="0"/>
                <a:ea typeface="仿宋" pitchFamily="49" charset="-122"/>
                <a:cs typeface="Times New Roman" panose="02020603050405020304" pitchFamily="18" charset="0"/>
              </a:rPr>
              <a:t>c</a:t>
            </a:r>
            <a:r>
              <a:rPr lang="en-US" altLang="zh-CN" dirty="0">
                <a:effectLst/>
                <a:latin typeface="Times New Roman" panose="02020603050405020304" pitchFamily="18" charset="0"/>
                <a:ea typeface="仿宋" pitchFamily="49" charset="-122"/>
                <a:cs typeface="Times New Roman" panose="02020603050405020304" pitchFamily="18" charset="0"/>
              </a:rPr>
              <a:t>)</a:t>
            </a:r>
            <a:r>
              <a:rPr lang="en-US" altLang="zh-CN" sz="2400" dirty="0">
                <a:effectLst/>
                <a:latin typeface="Times New Roman" panose="02020603050405020304" pitchFamily="18" charset="0"/>
                <a:ea typeface="仿宋" pitchFamily="49" charset="-122"/>
                <a:cs typeface="Times New Roman" panose="02020603050405020304" pitchFamily="18" charset="0"/>
              </a:rPr>
              <a:t>	</a:t>
            </a:r>
            <a:endParaRPr lang="zh-CN" altLang="en-US" sz="2400" dirty="0">
              <a:effectLst/>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63" name="Rectangle 3"/>
          <p:cNvSpPr>
            <a:spLocks noGrp="1" noChangeArrowheads="1"/>
          </p:cNvSpPr>
          <p:nvPr>
            <p:ph idx="1"/>
          </p:nvPr>
        </p:nvSpPr>
        <p:spPr>
          <a:xfrm>
            <a:off x="323528" y="1055711"/>
            <a:ext cx="8640960" cy="5486375"/>
          </a:xfrm>
        </p:spPr>
        <p:txBody>
          <a:bodyPr/>
          <a:lstStyle/>
          <a:p>
            <a:pPr eaLnBrk="1" hangingPunct="1">
              <a:lnSpc>
                <a:spcPct val="125000"/>
              </a:lnSpc>
              <a:spcBef>
                <a:spcPts val="600"/>
              </a:spcBef>
              <a:buFontTx/>
              <a:buNone/>
              <a:defRPr/>
            </a:pPr>
            <a:r>
              <a:rPr lang="zh-CN" altLang="en-US" dirty="0">
                <a:solidFill>
                  <a:srgbClr val="FF0000"/>
                </a:solidFill>
                <a:effectLst/>
                <a:latin typeface="Times New Roman" pitchFamily="18" charset="0"/>
                <a:ea typeface="仿宋" pitchFamily="49" charset="-122"/>
                <a:cs typeface="Times New Roman" pitchFamily="18" charset="0"/>
              </a:rPr>
              <a:t>（1）离子的电荷</a:t>
            </a:r>
          </a:p>
          <a:p>
            <a:pPr eaLnBrk="1" hangingPunct="1">
              <a:lnSpc>
                <a:spcPct val="125000"/>
              </a:lnSpc>
              <a:spcBef>
                <a:spcPts val="600"/>
              </a:spcBef>
              <a:buFontTx/>
              <a:buNone/>
              <a:defRPr/>
            </a:pPr>
            <a:r>
              <a:rPr lang="en-US" altLang="zh-CN" dirty="0">
                <a:solidFill>
                  <a:srgbClr val="0000FF"/>
                </a:solidFill>
                <a:effectLst/>
                <a:latin typeface="Times New Roman" pitchFamily="18" charset="0"/>
                <a:ea typeface="仿宋" pitchFamily="49" charset="-122"/>
                <a:cs typeface="Times New Roman" pitchFamily="18" charset="0"/>
              </a:rPr>
              <a:t>a)</a:t>
            </a:r>
            <a:r>
              <a:rPr lang="zh-CN" altLang="en-US" dirty="0">
                <a:solidFill>
                  <a:srgbClr val="0000FF"/>
                </a:solidFill>
                <a:effectLst/>
                <a:latin typeface="Times New Roman" pitchFamily="18" charset="0"/>
                <a:ea typeface="仿宋" pitchFamily="49" charset="-122"/>
                <a:cs typeface="Times New Roman" pitchFamily="18" charset="0"/>
              </a:rPr>
              <a:t>主族元素生成的离子</a:t>
            </a:r>
            <a:r>
              <a:rPr lang="en-US" altLang="zh-CN" dirty="0">
                <a:solidFill>
                  <a:srgbClr val="070709"/>
                </a:solidFill>
                <a:effectLst/>
                <a:latin typeface="Times New Roman" pitchFamily="18" charset="0"/>
                <a:ea typeface="仿宋" pitchFamily="49" charset="-122"/>
                <a:cs typeface="Times New Roman" pitchFamily="18" charset="0"/>
              </a:rPr>
              <a:t>: </a:t>
            </a:r>
            <a:r>
              <a:rPr lang="zh-CN" altLang="en-US" u="sng" dirty="0">
                <a:solidFill>
                  <a:srgbClr val="070709"/>
                </a:solidFill>
                <a:effectLst/>
                <a:latin typeface="Times New Roman" pitchFamily="18" charset="0"/>
                <a:ea typeface="仿宋" pitchFamily="49" charset="-122"/>
                <a:cs typeface="Times New Roman" pitchFamily="18" charset="0"/>
              </a:rPr>
              <a:t>稀有气体结构</a:t>
            </a:r>
            <a:r>
              <a:rPr lang="zh-CN" altLang="en-US" dirty="0">
                <a:solidFill>
                  <a:srgbClr val="070709"/>
                </a:solidFill>
                <a:effectLst/>
                <a:latin typeface="Times New Roman" pitchFamily="18" charset="0"/>
                <a:ea typeface="仿宋" pitchFamily="49" charset="-122"/>
                <a:cs typeface="Times New Roman" pitchFamily="18" charset="0"/>
              </a:rPr>
              <a:t>(</a:t>
            </a:r>
            <a:r>
              <a:rPr lang="en-US" altLang="zh-CN" i="1" dirty="0">
                <a:solidFill>
                  <a:srgbClr val="070709"/>
                </a:solidFill>
                <a:effectLst/>
                <a:latin typeface="Times New Roman" pitchFamily="18" charset="0"/>
                <a:ea typeface="仿宋" pitchFamily="49" charset="-122"/>
                <a:cs typeface="Times New Roman" pitchFamily="18" charset="0"/>
              </a:rPr>
              <a:t>p</a:t>
            </a:r>
            <a:r>
              <a:rPr lang="zh-CN" altLang="en-US" dirty="0">
                <a:solidFill>
                  <a:srgbClr val="070709"/>
                </a:solidFill>
                <a:effectLst/>
                <a:latin typeface="Times New Roman" pitchFamily="18" charset="0"/>
                <a:ea typeface="仿宋" pitchFamily="49" charset="-122"/>
                <a:cs typeface="Times New Roman" pitchFamily="18" charset="0"/>
              </a:rPr>
              <a:t>轨道</a:t>
            </a:r>
            <a:r>
              <a:rPr lang="zh-CN" altLang="en-US" u="sng" dirty="0">
                <a:solidFill>
                  <a:srgbClr val="070709"/>
                </a:solidFill>
                <a:effectLst/>
                <a:latin typeface="Times New Roman" pitchFamily="18" charset="0"/>
                <a:ea typeface="仿宋" pitchFamily="49" charset="-122"/>
                <a:cs typeface="Times New Roman" pitchFamily="18" charset="0"/>
              </a:rPr>
              <a:t>全充满</a:t>
            </a:r>
            <a:r>
              <a:rPr lang="zh-CN" altLang="en-US" dirty="0">
                <a:solidFill>
                  <a:srgbClr val="070709"/>
                </a:solidFill>
                <a:effectLst/>
                <a:latin typeface="Times New Roman" pitchFamily="18" charset="0"/>
                <a:ea typeface="仿宋" pitchFamily="49" charset="-122"/>
                <a:cs typeface="Times New Roman" pitchFamily="18" charset="0"/>
              </a:rPr>
              <a:t>)</a:t>
            </a:r>
          </a:p>
          <a:p>
            <a:pPr eaLnBrk="1" hangingPunct="1">
              <a:lnSpc>
                <a:spcPct val="125000"/>
              </a:lnSpc>
              <a:spcBef>
                <a:spcPts val="600"/>
              </a:spcBef>
              <a:buFontTx/>
              <a:buNone/>
              <a:defRPr/>
            </a:pPr>
            <a:r>
              <a:rPr lang="en-US" altLang="zh-CN" dirty="0">
                <a:solidFill>
                  <a:srgbClr val="0000FF"/>
                </a:solidFill>
                <a:effectLst/>
                <a:latin typeface="Times New Roman" pitchFamily="18" charset="0"/>
                <a:ea typeface="仿宋" pitchFamily="49" charset="-122"/>
                <a:cs typeface="Times New Roman" pitchFamily="18" charset="0"/>
              </a:rPr>
              <a:t>b)</a:t>
            </a:r>
            <a:r>
              <a:rPr lang="zh-CN" altLang="en-US" dirty="0">
                <a:solidFill>
                  <a:srgbClr val="0000FF"/>
                </a:solidFill>
                <a:effectLst/>
                <a:latin typeface="Times New Roman" pitchFamily="18" charset="0"/>
                <a:ea typeface="仿宋" pitchFamily="49" charset="-122"/>
                <a:cs typeface="Times New Roman" pitchFamily="18" charset="0"/>
              </a:rPr>
              <a:t>过渡元素生成的离子: </a:t>
            </a:r>
            <a:r>
              <a:rPr lang="zh-CN" altLang="en-US" dirty="0">
                <a:solidFill>
                  <a:srgbClr val="070709"/>
                </a:solidFill>
                <a:effectLst/>
                <a:latin typeface="Times New Roman" pitchFamily="18" charset="0"/>
                <a:ea typeface="仿宋" pitchFamily="49" charset="-122"/>
                <a:cs typeface="Times New Roman" pitchFamily="18" charset="0"/>
              </a:rPr>
              <a:t>离子的</a:t>
            </a:r>
            <a:r>
              <a:rPr lang="en-US" altLang="zh-CN" i="1" u="sng" dirty="0">
                <a:solidFill>
                  <a:srgbClr val="070709"/>
                </a:solidFill>
                <a:effectLst/>
                <a:latin typeface="Times New Roman" pitchFamily="18" charset="0"/>
                <a:ea typeface="仿宋" pitchFamily="49" charset="-122"/>
                <a:cs typeface="Times New Roman" pitchFamily="18" charset="0"/>
              </a:rPr>
              <a:t>d</a:t>
            </a:r>
            <a:r>
              <a:rPr lang="zh-CN" altLang="en-US" u="sng" dirty="0">
                <a:solidFill>
                  <a:srgbClr val="070709"/>
                </a:solidFill>
                <a:effectLst/>
                <a:latin typeface="Times New Roman" pitchFamily="18" charset="0"/>
                <a:ea typeface="仿宋" pitchFamily="49" charset="-122"/>
                <a:cs typeface="Times New Roman" pitchFamily="18" charset="0"/>
              </a:rPr>
              <a:t>轨道</a:t>
            </a:r>
            <a:r>
              <a:rPr lang="zh-CN" altLang="en-US" dirty="0">
                <a:solidFill>
                  <a:srgbClr val="070709"/>
                </a:solidFill>
                <a:effectLst/>
                <a:latin typeface="Times New Roman" pitchFamily="18" charset="0"/>
                <a:ea typeface="仿宋" pitchFamily="49" charset="-122"/>
                <a:cs typeface="Times New Roman" pitchFamily="18" charset="0"/>
              </a:rPr>
              <a:t>一般都处于</a:t>
            </a:r>
            <a:r>
              <a:rPr lang="zh-CN" altLang="en-US" u="sng" dirty="0">
                <a:solidFill>
                  <a:srgbClr val="070709"/>
                </a:solidFill>
                <a:effectLst/>
                <a:latin typeface="Times New Roman" pitchFamily="18" charset="0"/>
                <a:ea typeface="仿宋" pitchFamily="49" charset="-122"/>
                <a:cs typeface="Times New Roman" pitchFamily="18" charset="0"/>
              </a:rPr>
              <a:t>半充满状态</a:t>
            </a:r>
            <a:r>
              <a:rPr lang="zh-CN" altLang="en-US" dirty="0">
                <a:solidFill>
                  <a:srgbClr val="070709"/>
                </a:solidFill>
                <a:effectLst/>
                <a:latin typeface="Times New Roman" pitchFamily="18" charset="0"/>
                <a:ea typeface="仿宋" pitchFamily="49" charset="-122"/>
                <a:cs typeface="Times New Roman" pitchFamily="18" charset="0"/>
              </a:rPr>
              <a:t>。</a:t>
            </a:r>
          </a:p>
          <a:p>
            <a:pPr eaLnBrk="1" hangingPunct="1">
              <a:lnSpc>
                <a:spcPct val="125000"/>
              </a:lnSpc>
              <a:spcBef>
                <a:spcPts val="600"/>
              </a:spcBef>
              <a:buFontTx/>
              <a:buNone/>
              <a:defRPr/>
            </a:pPr>
            <a:r>
              <a:rPr lang="zh-CN" altLang="en-US" dirty="0">
                <a:solidFill>
                  <a:srgbClr val="070709"/>
                </a:solidFill>
                <a:effectLst/>
                <a:latin typeface="Times New Roman" pitchFamily="18" charset="0"/>
                <a:ea typeface="仿宋" pitchFamily="49" charset="-122"/>
                <a:cs typeface="Times New Roman" pitchFamily="18" charset="0"/>
              </a:rPr>
              <a:t>           </a:t>
            </a:r>
            <a:r>
              <a:rPr lang="en-US" altLang="zh-CN" dirty="0">
                <a:solidFill>
                  <a:srgbClr val="070709"/>
                </a:solidFill>
                <a:effectLst/>
                <a:latin typeface="Times New Roman" pitchFamily="18" charset="0"/>
                <a:ea typeface="仿宋" pitchFamily="49" charset="-122"/>
                <a:cs typeface="Times New Roman" pitchFamily="18" charset="0"/>
              </a:rPr>
              <a:t>Fe</a:t>
            </a:r>
            <a:r>
              <a:rPr lang="en-US" altLang="zh-CN" baseline="30000" dirty="0">
                <a:solidFill>
                  <a:srgbClr val="070709"/>
                </a:solidFill>
                <a:effectLst/>
                <a:latin typeface="Times New Roman" pitchFamily="18" charset="0"/>
                <a:ea typeface="仿宋" pitchFamily="49" charset="-122"/>
                <a:cs typeface="Times New Roman" pitchFamily="18" charset="0"/>
              </a:rPr>
              <a:t>3+ </a:t>
            </a:r>
            <a:r>
              <a:rPr lang="en-US" altLang="zh-CN" dirty="0">
                <a:solidFill>
                  <a:srgbClr val="070709"/>
                </a:solidFill>
                <a:effectLst/>
                <a:latin typeface="Times New Roman" pitchFamily="18" charset="0"/>
                <a:ea typeface="仿宋" pitchFamily="49" charset="-122"/>
                <a:cs typeface="Times New Roman" pitchFamily="18" charset="0"/>
              </a:rPr>
              <a:t>: 3</a:t>
            </a:r>
            <a:r>
              <a:rPr lang="en-US" altLang="zh-CN" i="1" dirty="0">
                <a:solidFill>
                  <a:srgbClr val="070709"/>
                </a:solidFill>
                <a:effectLst/>
                <a:latin typeface="Times New Roman" pitchFamily="18" charset="0"/>
                <a:ea typeface="仿宋" pitchFamily="49" charset="-122"/>
                <a:cs typeface="Times New Roman" pitchFamily="18" charset="0"/>
              </a:rPr>
              <a:t>d</a:t>
            </a:r>
            <a:r>
              <a:rPr lang="en-US" altLang="zh-CN" baseline="30000" dirty="0">
                <a:solidFill>
                  <a:srgbClr val="070709"/>
                </a:solidFill>
                <a:effectLst/>
                <a:latin typeface="Times New Roman" pitchFamily="18" charset="0"/>
                <a:ea typeface="仿宋" pitchFamily="49" charset="-122"/>
                <a:cs typeface="Times New Roman" pitchFamily="18" charset="0"/>
              </a:rPr>
              <a:t>6</a:t>
            </a:r>
            <a:r>
              <a:rPr lang="en-US" altLang="zh-CN" dirty="0">
                <a:solidFill>
                  <a:srgbClr val="070709"/>
                </a:solidFill>
                <a:effectLst/>
                <a:latin typeface="Times New Roman" pitchFamily="18" charset="0"/>
                <a:ea typeface="仿宋" pitchFamily="49" charset="-122"/>
                <a:cs typeface="Times New Roman" pitchFamily="18" charset="0"/>
              </a:rPr>
              <a:t>4</a:t>
            </a:r>
            <a:r>
              <a:rPr lang="en-US" altLang="zh-CN" i="1" dirty="0">
                <a:solidFill>
                  <a:srgbClr val="070709"/>
                </a:solidFill>
                <a:effectLst/>
                <a:latin typeface="Times New Roman" pitchFamily="18" charset="0"/>
                <a:ea typeface="仿宋" pitchFamily="49" charset="-122"/>
                <a:cs typeface="Times New Roman" pitchFamily="18" charset="0"/>
              </a:rPr>
              <a:t>s</a:t>
            </a:r>
            <a:r>
              <a:rPr lang="en-US" altLang="zh-CN" baseline="30000" dirty="0">
                <a:solidFill>
                  <a:srgbClr val="070709"/>
                </a:solidFill>
                <a:effectLst/>
                <a:latin typeface="Times New Roman" pitchFamily="18" charset="0"/>
                <a:ea typeface="仿宋" pitchFamily="49" charset="-122"/>
                <a:cs typeface="Times New Roman" pitchFamily="18" charset="0"/>
              </a:rPr>
              <a:t>2 </a:t>
            </a:r>
            <a:r>
              <a:rPr lang="en-US" altLang="zh-CN" baseline="30000" dirty="0">
                <a:solidFill>
                  <a:srgbClr val="070709"/>
                </a:solidFill>
                <a:effectLst/>
                <a:latin typeface="Times New Roman" pitchFamily="18" charset="0"/>
                <a:ea typeface="仿宋" pitchFamily="49" charset="-122"/>
                <a:cs typeface="Times New Roman" pitchFamily="18" charset="0"/>
                <a:sym typeface="Symbol" pitchFamily="18" charset="2"/>
              </a:rPr>
              <a:t></a:t>
            </a:r>
            <a:r>
              <a:rPr lang="en-US" altLang="zh-CN" dirty="0">
                <a:solidFill>
                  <a:srgbClr val="070709"/>
                </a:solidFill>
                <a:effectLst/>
                <a:latin typeface="Times New Roman" pitchFamily="18" charset="0"/>
                <a:ea typeface="仿宋" pitchFamily="49" charset="-122"/>
                <a:cs typeface="Times New Roman" pitchFamily="18" charset="0"/>
              </a:rPr>
              <a:t> 3</a:t>
            </a:r>
            <a:r>
              <a:rPr lang="en-US" altLang="zh-CN" i="1" dirty="0">
                <a:solidFill>
                  <a:srgbClr val="070709"/>
                </a:solidFill>
                <a:effectLst/>
                <a:latin typeface="Times New Roman" pitchFamily="18" charset="0"/>
                <a:ea typeface="仿宋" pitchFamily="49" charset="-122"/>
                <a:cs typeface="Times New Roman" pitchFamily="18" charset="0"/>
              </a:rPr>
              <a:t>d</a:t>
            </a:r>
            <a:r>
              <a:rPr lang="en-US" altLang="zh-CN" baseline="30000" dirty="0">
                <a:solidFill>
                  <a:srgbClr val="070709"/>
                </a:solidFill>
                <a:effectLst/>
                <a:latin typeface="Times New Roman" pitchFamily="18" charset="0"/>
                <a:ea typeface="仿宋" pitchFamily="49" charset="-122"/>
                <a:cs typeface="Times New Roman" pitchFamily="18" charset="0"/>
              </a:rPr>
              <a:t>5</a:t>
            </a:r>
            <a:r>
              <a:rPr lang="en-US" altLang="zh-CN" dirty="0">
                <a:solidFill>
                  <a:srgbClr val="070709"/>
                </a:solidFill>
                <a:effectLst/>
                <a:latin typeface="Times New Roman" pitchFamily="18" charset="0"/>
                <a:ea typeface="仿宋" pitchFamily="49" charset="-122"/>
                <a:cs typeface="Times New Roman" pitchFamily="18" charset="0"/>
              </a:rPr>
              <a:t>        Mn</a:t>
            </a:r>
            <a:r>
              <a:rPr lang="en-US" altLang="zh-CN" baseline="30000" dirty="0">
                <a:solidFill>
                  <a:srgbClr val="070709"/>
                </a:solidFill>
                <a:effectLst/>
                <a:latin typeface="Times New Roman" pitchFamily="18" charset="0"/>
                <a:ea typeface="仿宋" pitchFamily="49" charset="-122"/>
                <a:cs typeface="Times New Roman" pitchFamily="18" charset="0"/>
              </a:rPr>
              <a:t>2+ </a:t>
            </a:r>
            <a:r>
              <a:rPr lang="en-US" altLang="zh-CN" dirty="0">
                <a:solidFill>
                  <a:srgbClr val="070709"/>
                </a:solidFill>
                <a:effectLst/>
                <a:latin typeface="Times New Roman" pitchFamily="18" charset="0"/>
                <a:ea typeface="仿宋" pitchFamily="49" charset="-122"/>
                <a:cs typeface="Times New Roman" pitchFamily="18" charset="0"/>
              </a:rPr>
              <a:t>: 3</a:t>
            </a:r>
            <a:r>
              <a:rPr lang="en-US" altLang="zh-CN" i="1" dirty="0">
                <a:solidFill>
                  <a:srgbClr val="070709"/>
                </a:solidFill>
                <a:effectLst/>
                <a:latin typeface="Times New Roman" pitchFamily="18" charset="0"/>
                <a:ea typeface="仿宋" pitchFamily="49" charset="-122"/>
                <a:cs typeface="Times New Roman" pitchFamily="18" charset="0"/>
              </a:rPr>
              <a:t>d</a:t>
            </a:r>
            <a:r>
              <a:rPr lang="en-US" altLang="zh-CN" baseline="30000" dirty="0">
                <a:solidFill>
                  <a:srgbClr val="070709"/>
                </a:solidFill>
                <a:effectLst/>
                <a:latin typeface="Times New Roman" pitchFamily="18" charset="0"/>
                <a:ea typeface="仿宋" pitchFamily="49" charset="-122"/>
                <a:cs typeface="Times New Roman" pitchFamily="18" charset="0"/>
              </a:rPr>
              <a:t>5</a:t>
            </a:r>
            <a:r>
              <a:rPr lang="en-US" altLang="zh-CN" dirty="0">
                <a:solidFill>
                  <a:srgbClr val="070709"/>
                </a:solidFill>
                <a:effectLst/>
                <a:latin typeface="Times New Roman" pitchFamily="18" charset="0"/>
                <a:ea typeface="仿宋" pitchFamily="49" charset="-122"/>
                <a:cs typeface="Times New Roman" pitchFamily="18" charset="0"/>
              </a:rPr>
              <a:t>4</a:t>
            </a:r>
            <a:r>
              <a:rPr lang="en-US" altLang="zh-CN" i="1" dirty="0">
                <a:solidFill>
                  <a:srgbClr val="070709"/>
                </a:solidFill>
                <a:effectLst/>
                <a:latin typeface="Times New Roman" pitchFamily="18" charset="0"/>
                <a:ea typeface="仿宋" pitchFamily="49" charset="-122"/>
                <a:cs typeface="Times New Roman" pitchFamily="18" charset="0"/>
              </a:rPr>
              <a:t>s</a:t>
            </a:r>
            <a:r>
              <a:rPr lang="en-US" altLang="zh-CN" baseline="30000" dirty="0">
                <a:solidFill>
                  <a:srgbClr val="070709"/>
                </a:solidFill>
                <a:effectLst/>
                <a:latin typeface="Times New Roman" pitchFamily="18" charset="0"/>
                <a:ea typeface="仿宋" pitchFamily="49" charset="-122"/>
                <a:cs typeface="Times New Roman" pitchFamily="18" charset="0"/>
              </a:rPr>
              <a:t>2</a:t>
            </a:r>
            <a:r>
              <a:rPr lang="en-US" altLang="zh-CN" dirty="0">
                <a:solidFill>
                  <a:srgbClr val="070709"/>
                </a:solidFill>
                <a:effectLst/>
                <a:latin typeface="Times New Roman" pitchFamily="18" charset="0"/>
                <a:ea typeface="仿宋" pitchFamily="49" charset="-122"/>
                <a:cs typeface="Times New Roman" pitchFamily="18" charset="0"/>
              </a:rPr>
              <a:t> </a:t>
            </a:r>
            <a:r>
              <a:rPr lang="en-US" altLang="zh-CN" baseline="30000" dirty="0">
                <a:solidFill>
                  <a:srgbClr val="070709"/>
                </a:solidFill>
                <a:effectLst/>
                <a:latin typeface="Times New Roman" pitchFamily="18" charset="0"/>
                <a:ea typeface="仿宋" pitchFamily="49" charset="-122"/>
                <a:cs typeface="Times New Roman" pitchFamily="18" charset="0"/>
                <a:sym typeface="Symbol" pitchFamily="18" charset="2"/>
              </a:rPr>
              <a:t></a:t>
            </a:r>
            <a:r>
              <a:rPr lang="en-US" altLang="zh-CN" dirty="0">
                <a:solidFill>
                  <a:srgbClr val="070709"/>
                </a:solidFill>
                <a:effectLst/>
                <a:latin typeface="Times New Roman" pitchFamily="18" charset="0"/>
                <a:ea typeface="仿宋" pitchFamily="49" charset="-122"/>
                <a:cs typeface="Times New Roman" pitchFamily="18" charset="0"/>
              </a:rPr>
              <a:t> 3</a:t>
            </a:r>
            <a:r>
              <a:rPr lang="en-US" altLang="zh-CN" i="1" dirty="0">
                <a:solidFill>
                  <a:srgbClr val="070709"/>
                </a:solidFill>
                <a:effectLst/>
                <a:latin typeface="Times New Roman" pitchFamily="18" charset="0"/>
                <a:ea typeface="仿宋" pitchFamily="49" charset="-122"/>
                <a:cs typeface="Times New Roman" pitchFamily="18" charset="0"/>
              </a:rPr>
              <a:t>d</a:t>
            </a:r>
            <a:r>
              <a:rPr lang="en-US" altLang="zh-CN" baseline="30000" dirty="0">
                <a:solidFill>
                  <a:srgbClr val="070709"/>
                </a:solidFill>
                <a:effectLst/>
                <a:latin typeface="Times New Roman" pitchFamily="18" charset="0"/>
                <a:ea typeface="仿宋" pitchFamily="49" charset="-122"/>
                <a:cs typeface="Times New Roman" pitchFamily="18" charset="0"/>
              </a:rPr>
              <a:t>5</a:t>
            </a:r>
          </a:p>
          <a:p>
            <a:pPr eaLnBrk="1" hangingPunct="1">
              <a:lnSpc>
                <a:spcPct val="125000"/>
              </a:lnSpc>
              <a:spcBef>
                <a:spcPts val="600"/>
              </a:spcBef>
              <a:buFontTx/>
              <a:buNone/>
              <a:defRPr/>
            </a:pPr>
            <a:r>
              <a:rPr lang="zh-CN" altLang="en-US" dirty="0">
                <a:solidFill>
                  <a:srgbClr val="FF0000"/>
                </a:solidFill>
                <a:effectLst/>
                <a:latin typeface="Times New Roman" pitchFamily="18" charset="0"/>
                <a:ea typeface="仿宋" pitchFamily="49" charset="-122"/>
                <a:cs typeface="Times New Roman" pitchFamily="18" charset="0"/>
              </a:rPr>
              <a:t>（2）离子的电子层结构</a:t>
            </a:r>
          </a:p>
          <a:p>
            <a:pPr eaLnBrk="1" hangingPunct="1">
              <a:lnSpc>
                <a:spcPct val="125000"/>
              </a:lnSpc>
              <a:spcBef>
                <a:spcPts val="600"/>
              </a:spcBef>
              <a:buFontTx/>
              <a:buNone/>
              <a:defRPr/>
            </a:pPr>
            <a:r>
              <a:rPr lang="zh-CN" altLang="en-US" dirty="0">
                <a:solidFill>
                  <a:srgbClr val="0000FF"/>
                </a:solidFill>
                <a:effectLst/>
                <a:latin typeface="Times New Roman" pitchFamily="18" charset="0"/>
                <a:ea typeface="仿宋" pitchFamily="49" charset="-122"/>
                <a:cs typeface="Times New Roman" pitchFamily="18" charset="0"/>
              </a:rPr>
              <a:t>简单的负离子</a:t>
            </a:r>
            <a:r>
              <a:rPr lang="en-US" altLang="zh-CN" dirty="0">
                <a:solidFill>
                  <a:srgbClr val="0000FF"/>
                </a:solidFill>
                <a:effectLst/>
                <a:latin typeface="Times New Roman" pitchFamily="18" charset="0"/>
                <a:ea typeface="仿宋" pitchFamily="49" charset="-122"/>
                <a:cs typeface="Times New Roman" pitchFamily="18" charset="0"/>
              </a:rPr>
              <a:t>: </a:t>
            </a:r>
            <a:r>
              <a:rPr lang="zh-CN" altLang="en-US" dirty="0">
                <a:solidFill>
                  <a:srgbClr val="070709"/>
                </a:solidFill>
                <a:effectLst/>
                <a:latin typeface="Times New Roman" pitchFamily="18" charset="0"/>
                <a:ea typeface="仿宋" pitchFamily="49" charset="-122"/>
                <a:cs typeface="Times New Roman" pitchFamily="18" charset="0"/>
              </a:rPr>
              <a:t>8电子结构 (如</a:t>
            </a:r>
            <a:r>
              <a:rPr lang="en-US" altLang="zh-CN" dirty="0">
                <a:solidFill>
                  <a:srgbClr val="070709"/>
                </a:solidFill>
                <a:effectLst/>
                <a:latin typeface="Times New Roman" pitchFamily="18" charset="0"/>
                <a:ea typeface="仿宋" pitchFamily="49" charset="-122"/>
                <a:cs typeface="Times New Roman" pitchFamily="18" charset="0"/>
              </a:rPr>
              <a:t>F</a:t>
            </a:r>
            <a:r>
              <a:rPr lang="en-US" altLang="zh-CN" baseline="30000" dirty="0">
                <a:solidFill>
                  <a:srgbClr val="070709"/>
                </a:solidFill>
                <a:effectLst/>
                <a:latin typeface="Times New Roman" pitchFamily="18" charset="0"/>
                <a:ea typeface="仿宋" pitchFamily="49" charset="-122"/>
                <a:cs typeface="Times New Roman" pitchFamily="18" charset="0"/>
              </a:rPr>
              <a:t>-</a:t>
            </a:r>
            <a:r>
              <a:rPr lang="en-US" altLang="zh-CN" dirty="0">
                <a:solidFill>
                  <a:srgbClr val="070709"/>
                </a:solidFill>
                <a:effectLst/>
                <a:latin typeface="Times New Roman" pitchFamily="18" charset="0"/>
                <a:ea typeface="仿宋" pitchFamily="49" charset="-122"/>
                <a:cs typeface="Times New Roman" pitchFamily="18" charset="0"/>
              </a:rPr>
              <a:t>, Cl</a:t>
            </a:r>
            <a:r>
              <a:rPr lang="en-US" altLang="zh-CN" baseline="30000" dirty="0">
                <a:solidFill>
                  <a:srgbClr val="070709"/>
                </a:solidFill>
                <a:effectLst/>
                <a:latin typeface="Times New Roman" pitchFamily="18" charset="0"/>
                <a:ea typeface="仿宋" pitchFamily="49" charset="-122"/>
                <a:cs typeface="Times New Roman" pitchFamily="18" charset="0"/>
              </a:rPr>
              <a:t>-</a:t>
            </a:r>
            <a:r>
              <a:rPr lang="zh-CN" altLang="en-US" dirty="0">
                <a:solidFill>
                  <a:srgbClr val="070709"/>
                </a:solidFill>
                <a:effectLst/>
                <a:latin typeface="Times New Roman" pitchFamily="18" charset="0"/>
                <a:ea typeface="仿宋" pitchFamily="49" charset="-122"/>
                <a:cs typeface="Times New Roman" pitchFamily="18" charset="0"/>
              </a:rPr>
              <a:t>和</a:t>
            </a:r>
            <a:r>
              <a:rPr lang="en-US" altLang="zh-CN" dirty="0">
                <a:solidFill>
                  <a:srgbClr val="070709"/>
                </a:solidFill>
                <a:effectLst/>
                <a:latin typeface="Times New Roman" pitchFamily="18" charset="0"/>
                <a:ea typeface="仿宋" pitchFamily="49" charset="-122"/>
                <a:cs typeface="Times New Roman" pitchFamily="18" charset="0"/>
              </a:rPr>
              <a:t>O</a:t>
            </a:r>
            <a:r>
              <a:rPr lang="en-US" altLang="zh-CN" baseline="30000" dirty="0">
                <a:solidFill>
                  <a:srgbClr val="070709"/>
                </a:solidFill>
                <a:effectLst/>
                <a:latin typeface="Times New Roman" pitchFamily="18" charset="0"/>
                <a:ea typeface="仿宋" pitchFamily="49" charset="-122"/>
                <a:cs typeface="Times New Roman" pitchFamily="18" charset="0"/>
              </a:rPr>
              <a:t>2-</a:t>
            </a:r>
            <a:r>
              <a:rPr lang="zh-CN" altLang="en-US" dirty="0">
                <a:solidFill>
                  <a:srgbClr val="070709"/>
                </a:solidFill>
                <a:effectLst/>
                <a:latin typeface="Times New Roman" pitchFamily="18" charset="0"/>
                <a:ea typeface="仿宋" pitchFamily="49" charset="-122"/>
                <a:cs typeface="Times New Roman" pitchFamily="18" charset="0"/>
              </a:rPr>
              <a:t>等) </a:t>
            </a:r>
          </a:p>
          <a:p>
            <a:pPr marL="0" indent="0" eaLnBrk="1" hangingPunct="1">
              <a:lnSpc>
                <a:spcPct val="125000"/>
              </a:lnSpc>
              <a:spcBef>
                <a:spcPts val="600"/>
              </a:spcBef>
              <a:buFontTx/>
              <a:buNone/>
              <a:defRPr/>
            </a:pPr>
            <a:r>
              <a:rPr lang="zh-CN" altLang="en-US" dirty="0">
                <a:solidFill>
                  <a:srgbClr val="0000FF"/>
                </a:solidFill>
                <a:effectLst/>
                <a:latin typeface="Times New Roman" pitchFamily="18" charset="0"/>
                <a:ea typeface="仿宋" pitchFamily="49" charset="-122"/>
                <a:cs typeface="Times New Roman" pitchFamily="18" charset="0"/>
              </a:rPr>
              <a:t>正离子: </a:t>
            </a:r>
            <a:r>
              <a:rPr lang="zh-CN" altLang="en-US" dirty="0">
                <a:solidFill>
                  <a:srgbClr val="070709"/>
                </a:solidFill>
                <a:effectLst/>
                <a:latin typeface="Times New Roman" pitchFamily="18" charset="0"/>
                <a:ea typeface="仿宋" pitchFamily="49" charset="-122"/>
                <a:cs typeface="Times New Roman" pitchFamily="18" charset="0"/>
              </a:rPr>
              <a:t>除了8电子结构外，还有其他多种构型(过渡元素)</a:t>
            </a:r>
            <a:endParaRPr lang="en-US" altLang="zh-CN" dirty="0">
              <a:solidFill>
                <a:srgbClr val="070709"/>
              </a:solidFill>
              <a:effectLst/>
              <a:latin typeface="Times New Roman" pitchFamily="18" charset="0"/>
              <a:ea typeface="仿宋" pitchFamily="49" charset="-122"/>
              <a:cs typeface="Times New Roman" pitchFamily="18" charset="0"/>
            </a:endParaRPr>
          </a:p>
        </p:txBody>
      </p:sp>
      <p:sp>
        <p:nvSpPr>
          <p:cNvPr id="4" name="标题 3"/>
          <p:cNvSpPr>
            <a:spLocks noGrp="1"/>
          </p:cNvSpPr>
          <p:nvPr>
            <p:ph type="title"/>
          </p:nvPr>
        </p:nvSpPr>
        <p:spPr>
          <a:xfrm>
            <a:off x="251520" y="315913"/>
            <a:ext cx="6609655" cy="676275"/>
          </a:xfrm>
        </p:spPr>
        <p:txBody>
          <a:bodyPr/>
          <a:lstStyle/>
          <a:p>
            <a:pPr>
              <a:defRPr/>
            </a:pPr>
            <a:r>
              <a:rPr lang="en-US" altLang="zh-CN" dirty="0">
                <a:latin typeface="Arial" panose="020B0604020202020204" pitchFamily="34" charset="0"/>
                <a:cs typeface="Arial" panose="020B0604020202020204" pitchFamily="34" charset="0"/>
              </a:rPr>
              <a:t>2.3.1 </a:t>
            </a:r>
            <a:r>
              <a:rPr lang="en-US" altLang="zh-CN" dirty="0">
                <a:latin typeface="+mj-ea"/>
              </a:rPr>
              <a:t> </a:t>
            </a:r>
            <a:r>
              <a:rPr lang="zh-CN" altLang="en-US" dirty="0">
                <a:latin typeface="+mj-ea"/>
              </a:rPr>
              <a:t>离子键</a:t>
            </a:r>
            <a:endParaRPr lang="zh-CN" altLang="en-US"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363">
                                            <p:txEl>
                                              <p:pRg st="0" end="0"/>
                                            </p:txEl>
                                          </p:spTgt>
                                        </p:tgtEl>
                                        <p:attrNameLst>
                                          <p:attrName>style.visibility</p:attrName>
                                        </p:attrNameLst>
                                      </p:cBhvr>
                                      <p:to>
                                        <p:strVal val="visible"/>
                                      </p:to>
                                    </p:set>
                                    <p:animEffect transition="in" filter="blinds(horizontal)">
                                      <p:cBhvr>
                                        <p:cTn id="7" dur="500"/>
                                        <p:tgtEl>
                                          <p:spTgt spid="911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11363">
                                            <p:txEl>
                                              <p:pRg st="1" end="1"/>
                                            </p:txEl>
                                          </p:spTgt>
                                        </p:tgtEl>
                                        <p:attrNameLst>
                                          <p:attrName>style.visibility</p:attrName>
                                        </p:attrNameLst>
                                      </p:cBhvr>
                                      <p:to>
                                        <p:strVal val="visible"/>
                                      </p:to>
                                    </p:set>
                                    <p:animEffect transition="in" filter="blinds(horizontal)">
                                      <p:cBhvr>
                                        <p:cTn id="12" dur="500"/>
                                        <p:tgtEl>
                                          <p:spTgt spid="9113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11363">
                                            <p:txEl>
                                              <p:pRg st="2" end="2"/>
                                            </p:txEl>
                                          </p:spTgt>
                                        </p:tgtEl>
                                        <p:attrNameLst>
                                          <p:attrName>style.visibility</p:attrName>
                                        </p:attrNameLst>
                                      </p:cBhvr>
                                      <p:to>
                                        <p:strVal val="visible"/>
                                      </p:to>
                                    </p:set>
                                    <p:animEffect transition="in" filter="blinds(horizontal)">
                                      <p:cBhvr>
                                        <p:cTn id="17" dur="500"/>
                                        <p:tgtEl>
                                          <p:spTgt spid="9113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11363">
                                            <p:txEl>
                                              <p:pRg st="3" end="3"/>
                                            </p:txEl>
                                          </p:spTgt>
                                        </p:tgtEl>
                                        <p:attrNameLst>
                                          <p:attrName>style.visibility</p:attrName>
                                        </p:attrNameLst>
                                      </p:cBhvr>
                                      <p:to>
                                        <p:strVal val="visible"/>
                                      </p:to>
                                    </p:set>
                                    <p:animEffect transition="in" filter="blinds(horizontal)">
                                      <p:cBhvr>
                                        <p:cTn id="22" dur="500"/>
                                        <p:tgtEl>
                                          <p:spTgt spid="9113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11363">
                                            <p:txEl>
                                              <p:pRg st="4" end="4"/>
                                            </p:txEl>
                                          </p:spTgt>
                                        </p:tgtEl>
                                        <p:attrNameLst>
                                          <p:attrName>style.visibility</p:attrName>
                                        </p:attrNameLst>
                                      </p:cBhvr>
                                      <p:to>
                                        <p:strVal val="visible"/>
                                      </p:to>
                                    </p:set>
                                    <p:animEffect transition="in" filter="blinds(horizontal)">
                                      <p:cBhvr>
                                        <p:cTn id="27" dur="500"/>
                                        <p:tgtEl>
                                          <p:spTgt spid="91136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11363">
                                            <p:txEl>
                                              <p:pRg st="5" end="5"/>
                                            </p:txEl>
                                          </p:spTgt>
                                        </p:tgtEl>
                                        <p:attrNameLst>
                                          <p:attrName>style.visibility</p:attrName>
                                        </p:attrNameLst>
                                      </p:cBhvr>
                                      <p:to>
                                        <p:strVal val="visible"/>
                                      </p:to>
                                    </p:set>
                                    <p:animEffect transition="in" filter="blinds(horizontal)">
                                      <p:cBhvr>
                                        <p:cTn id="32" dur="500"/>
                                        <p:tgtEl>
                                          <p:spTgt spid="91136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11363">
                                            <p:txEl>
                                              <p:pRg st="6" end="6"/>
                                            </p:txEl>
                                          </p:spTgt>
                                        </p:tgtEl>
                                        <p:attrNameLst>
                                          <p:attrName>style.visibility</p:attrName>
                                        </p:attrNameLst>
                                      </p:cBhvr>
                                      <p:to>
                                        <p:strVal val="visible"/>
                                      </p:to>
                                    </p:set>
                                    <p:animEffect transition="in" filter="blinds(horizontal)">
                                      <p:cBhvr>
                                        <p:cTn id="37" dur="500"/>
                                        <p:tgtEl>
                                          <p:spTgt spid="911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63"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228600" y="4365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spcBef>
                <a:spcPct val="0"/>
              </a:spcBef>
              <a:buClrTx/>
              <a:buSzTx/>
              <a:buFontTx/>
              <a:buNone/>
            </a:pPr>
            <a:endParaRPr kumimoji="1" lang="zh-CN" altLang="en-US" sz="2400">
              <a:solidFill>
                <a:srgbClr val="0000FF"/>
              </a:solidFill>
              <a:latin typeface="Times New Roman" pitchFamily="18" charset="0"/>
              <a:ea typeface="宋体" pitchFamily="2" charset="-122"/>
            </a:endParaRPr>
          </a:p>
        </p:txBody>
      </p:sp>
      <p:sp>
        <p:nvSpPr>
          <p:cNvPr id="1135619" name="Rectangle 3"/>
          <p:cNvSpPr>
            <a:spLocks noChangeArrowheads="1"/>
          </p:cNvSpPr>
          <p:nvPr/>
        </p:nvSpPr>
        <p:spPr bwMode="auto">
          <a:xfrm>
            <a:off x="468313" y="1341438"/>
            <a:ext cx="8375650" cy="4247802"/>
          </a:xfrm>
          <a:prstGeom prst="rect">
            <a:avLst/>
          </a:prstGeom>
          <a:noFill/>
          <a:ln w="9525">
            <a:noFill/>
            <a:miter lim="800000"/>
            <a:headEnd/>
            <a:tailEnd/>
          </a:ln>
          <a:effectLst/>
        </p:spPr>
        <p:txBody>
          <a:bodyPr/>
          <a:lstStyle/>
          <a:p>
            <a:pPr marL="342900" indent="-342900">
              <a:lnSpc>
                <a:spcPct val="150000"/>
              </a:lnSpc>
              <a:spcBef>
                <a:spcPts val="600"/>
              </a:spcBef>
              <a:defRPr/>
            </a:pPr>
            <a:r>
              <a:rPr lang="zh-CN" altLang="en-US" sz="2800" b="1" dirty="0">
                <a:solidFill>
                  <a:srgbClr val="FF0000"/>
                </a:solidFill>
                <a:latin typeface="Times New Roman" panose="02020603050405020304" pitchFamily="18" charset="0"/>
                <a:ea typeface="仿宋" pitchFamily="49" charset="-122"/>
                <a:cs typeface="Times New Roman" pitchFamily="18" charset="0"/>
              </a:rPr>
              <a:t>正离子的电子层结构</a:t>
            </a:r>
            <a:endParaRPr lang="en-US" altLang="zh-CN" sz="2800" b="1" dirty="0">
              <a:solidFill>
                <a:srgbClr val="FF0000"/>
              </a:solidFill>
              <a:latin typeface="Times New Roman" panose="02020603050405020304" pitchFamily="18" charset="0"/>
              <a:ea typeface="仿宋" pitchFamily="49" charset="-122"/>
              <a:cs typeface="Times New Roman" pitchFamily="18" charset="0"/>
            </a:endParaRPr>
          </a:p>
          <a:p>
            <a:pPr marL="342900" indent="-342900">
              <a:lnSpc>
                <a:spcPct val="150000"/>
              </a:lnSpc>
              <a:spcBef>
                <a:spcPts val="600"/>
              </a:spcBef>
              <a:defRPr/>
            </a:pPr>
            <a:r>
              <a:rPr kumimoji="1" lang="en-US" altLang="zh-CN" sz="2400" b="1" u="sng" dirty="0">
                <a:latin typeface="Times New Roman" panose="02020603050405020304" pitchFamily="18" charset="0"/>
                <a:ea typeface="仿宋" pitchFamily="49" charset="-122"/>
                <a:cs typeface="Times New Roman" pitchFamily="18" charset="0"/>
              </a:rPr>
              <a:t>2e</a:t>
            </a:r>
            <a:r>
              <a:rPr kumimoji="1" lang="zh-CN" altLang="en-US" sz="2400" b="1" dirty="0">
                <a:latin typeface="Times New Roman" panose="02020603050405020304" pitchFamily="18" charset="0"/>
                <a:ea typeface="仿宋" pitchFamily="49" charset="-122"/>
                <a:cs typeface="Times New Roman" pitchFamily="18" charset="0"/>
              </a:rPr>
              <a:t>：</a:t>
            </a:r>
            <a:r>
              <a:rPr kumimoji="1" lang="en-GB" altLang="zh-CN" sz="2400" b="1" dirty="0">
                <a:latin typeface="Times New Roman" panose="02020603050405020304" pitchFamily="18" charset="0"/>
                <a:ea typeface="仿宋" pitchFamily="49" charset="-122"/>
                <a:cs typeface="Times New Roman" pitchFamily="18" charset="0"/>
              </a:rPr>
              <a:t>Li</a:t>
            </a:r>
            <a:r>
              <a:rPr kumimoji="1" lang="en-GB" altLang="zh-CN" sz="2400" b="1" baseline="30000" dirty="0">
                <a:latin typeface="Times New Roman" panose="02020603050405020304" pitchFamily="18" charset="0"/>
                <a:ea typeface="仿宋" pitchFamily="49" charset="-122"/>
                <a:cs typeface="Times New Roman" pitchFamily="18" charset="0"/>
              </a:rPr>
              <a:t>+</a:t>
            </a:r>
            <a:r>
              <a:rPr kumimoji="1" lang="en-GB" altLang="zh-CN" sz="2400" b="1" dirty="0">
                <a:latin typeface="Times New Roman" panose="02020603050405020304" pitchFamily="18" charset="0"/>
                <a:ea typeface="仿宋" pitchFamily="49" charset="-122"/>
                <a:cs typeface="Times New Roman" pitchFamily="18" charset="0"/>
              </a:rPr>
              <a:t>--1</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；Be</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--1</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 </a:t>
            </a:r>
          </a:p>
          <a:p>
            <a:pPr marL="342900" indent="-342900">
              <a:lnSpc>
                <a:spcPct val="150000"/>
              </a:lnSpc>
              <a:spcBef>
                <a:spcPts val="600"/>
              </a:spcBef>
              <a:defRPr/>
            </a:pPr>
            <a:r>
              <a:rPr kumimoji="1" lang="en-US" altLang="zh-CN" sz="2400" b="1" u="sng" dirty="0">
                <a:latin typeface="Times New Roman" panose="02020603050405020304" pitchFamily="18" charset="0"/>
                <a:ea typeface="仿宋" pitchFamily="49" charset="-122"/>
                <a:cs typeface="Times New Roman" pitchFamily="18" charset="0"/>
              </a:rPr>
              <a:t>8e</a:t>
            </a:r>
            <a:r>
              <a:rPr kumimoji="1" lang="zh-CN" altLang="en-US" sz="2400" b="1" dirty="0">
                <a:latin typeface="Times New Roman" panose="02020603050405020304" pitchFamily="18" charset="0"/>
                <a:ea typeface="仿宋" pitchFamily="49" charset="-122"/>
                <a:cs typeface="Times New Roman" pitchFamily="18" charset="0"/>
              </a:rPr>
              <a:t>：</a:t>
            </a:r>
            <a:r>
              <a:rPr kumimoji="1" lang="en-GB" altLang="zh-CN" sz="2400" b="1" dirty="0">
                <a:latin typeface="Times New Roman" panose="02020603050405020304" pitchFamily="18" charset="0"/>
                <a:ea typeface="仿宋" pitchFamily="49" charset="-122"/>
                <a:cs typeface="Times New Roman" pitchFamily="18" charset="0"/>
              </a:rPr>
              <a:t>F</a:t>
            </a:r>
            <a:r>
              <a:rPr kumimoji="1" lang="en-GB" altLang="zh-CN" sz="2400" b="1" baseline="30000" dirty="0">
                <a:latin typeface="Times New Roman" panose="02020603050405020304" pitchFamily="18" charset="0"/>
                <a:ea typeface="仿宋" pitchFamily="49" charset="-122"/>
                <a:cs typeface="Times New Roman" pitchFamily="18" charset="0"/>
              </a:rPr>
              <a:t>-</a:t>
            </a:r>
            <a:r>
              <a:rPr kumimoji="1" lang="en-GB" altLang="zh-CN" sz="2400" b="1" dirty="0">
                <a:latin typeface="Times New Roman" panose="02020603050405020304" pitchFamily="18" charset="0"/>
                <a:ea typeface="仿宋" pitchFamily="49" charset="-122"/>
                <a:cs typeface="Times New Roman" pitchFamily="18" charset="0"/>
              </a:rPr>
              <a:t>--2</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2</a:t>
            </a:r>
            <a:r>
              <a:rPr kumimoji="1" lang="en-GB" altLang="zh-CN" sz="2400" b="1" i="1" dirty="0">
                <a:latin typeface="Times New Roman" panose="02020603050405020304" pitchFamily="18" charset="0"/>
                <a:ea typeface="仿宋" pitchFamily="49" charset="-122"/>
                <a:cs typeface="Times New Roman" pitchFamily="18" charset="0"/>
              </a:rPr>
              <a:t>p</a:t>
            </a:r>
            <a:r>
              <a:rPr kumimoji="1" lang="en-GB" altLang="zh-CN" sz="2400" b="1" baseline="30000" dirty="0">
                <a:latin typeface="Times New Roman" panose="02020603050405020304" pitchFamily="18" charset="0"/>
                <a:ea typeface="仿宋" pitchFamily="49" charset="-122"/>
                <a:cs typeface="Times New Roman" pitchFamily="18" charset="0"/>
              </a:rPr>
              <a:t>6</a:t>
            </a:r>
            <a:r>
              <a:rPr kumimoji="1" lang="en-GB" altLang="zh-CN" sz="2400" b="1" dirty="0">
                <a:latin typeface="Times New Roman" panose="02020603050405020304" pitchFamily="18" charset="0"/>
                <a:ea typeface="仿宋" pitchFamily="49" charset="-122"/>
                <a:cs typeface="Times New Roman" pitchFamily="18" charset="0"/>
              </a:rPr>
              <a:t>；Cl</a:t>
            </a:r>
            <a:r>
              <a:rPr kumimoji="1" lang="en-GB" altLang="zh-CN" sz="2400" b="1" baseline="30000" dirty="0">
                <a:latin typeface="Times New Roman" panose="02020603050405020304" pitchFamily="18" charset="0"/>
                <a:ea typeface="仿宋" pitchFamily="49" charset="-122"/>
                <a:cs typeface="Times New Roman" pitchFamily="18" charset="0"/>
              </a:rPr>
              <a:t>-</a:t>
            </a:r>
            <a:r>
              <a:rPr kumimoji="1" lang="en-GB" altLang="zh-CN" sz="2400" b="1" dirty="0">
                <a:latin typeface="Times New Roman" panose="02020603050405020304" pitchFamily="18" charset="0"/>
                <a:ea typeface="仿宋" pitchFamily="49" charset="-122"/>
                <a:cs typeface="Times New Roman" pitchFamily="18" charset="0"/>
              </a:rPr>
              <a:t>--3s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3p</a:t>
            </a:r>
            <a:r>
              <a:rPr kumimoji="1" lang="en-GB" altLang="zh-CN" sz="2400" b="1" baseline="30000" dirty="0">
                <a:latin typeface="Times New Roman" panose="02020603050405020304" pitchFamily="18" charset="0"/>
                <a:ea typeface="仿宋" pitchFamily="49" charset="-122"/>
                <a:cs typeface="Times New Roman" pitchFamily="18" charset="0"/>
              </a:rPr>
              <a:t>6</a:t>
            </a:r>
            <a:r>
              <a:rPr kumimoji="1" lang="en-GB" altLang="zh-CN" sz="2400" b="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--3</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3</a:t>
            </a:r>
            <a:r>
              <a:rPr kumimoji="1" lang="en-GB" altLang="zh-CN" sz="2400" b="1" i="1" dirty="0">
                <a:latin typeface="Times New Roman" panose="02020603050405020304" pitchFamily="18" charset="0"/>
                <a:ea typeface="仿宋" pitchFamily="49" charset="-122"/>
                <a:cs typeface="Times New Roman" pitchFamily="18" charset="0"/>
              </a:rPr>
              <a:t>p</a:t>
            </a:r>
            <a:r>
              <a:rPr kumimoji="1" lang="en-GB" altLang="zh-CN" sz="2400" b="1" baseline="30000" dirty="0">
                <a:latin typeface="Times New Roman" panose="02020603050405020304" pitchFamily="18" charset="0"/>
                <a:ea typeface="仿宋" pitchFamily="49" charset="-122"/>
                <a:cs typeface="Times New Roman" pitchFamily="18" charset="0"/>
              </a:rPr>
              <a:t>6</a:t>
            </a:r>
            <a:r>
              <a:rPr kumimoji="1" lang="en-GB" altLang="zh-CN" sz="2400" b="1" dirty="0">
                <a:latin typeface="Times New Roman" panose="02020603050405020304" pitchFamily="18" charset="0"/>
                <a:ea typeface="仿宋" pitchFamily="49" charset="-122"/>
                <a:cs typeface="Times New Roman" pitchFamily="18" charset="0"/>
              </a:rPr>
              <a:t>；O</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--2</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2</a:t>
            </a:r>
            <a:r>
              <a:rPr kumimoji="1" lang="en-GB" altLang="zh-CN" sz="2400" b="1" i="1" dirty="0">
                <a:latin typeface="Times New Roman" panose="02020603050405020304" pitchFamily="18" charset="0"/>
                <a:ea typeface="仿宋" pitchFamily="49" charset="-122"/>
                <a:cs typeface="Times New Roman" pitchFamily="18" charset="0"/>
              </a:rPr>
              <a:t>p</a:t>
            </a:r>
            <a:r>
              <a:rPr kumimoji="1" lang="en-GB" altLang="zh-CN" sz="2400" b="1" baseline="30000" dirty="0">
                <a:latin typeface="Times New Roman" panose="02020603050405020304" pitchFamily="18" charset="0"/>
                <a:ea typeface="仿宋" pitchFamily="49" charset="-122"/>
                <a:cs typeface="Times New Roman" pitchFamily="18" charset="0"/>
              </a:rPr>
              <a:t>6 </a:t>
            </a:r>
            <a:endParaRPr kumimoji="1" lang="en-US" altLang="zh-CN" sz="2400" b="1" dirty="0">
              <a:latin typeface="Times New Roman" panose="02020603050405020304" pitchFamily="18" charset="0"/>
              <a:ea typeface="仿宋" pitchFamily="49" charset="-122"/>
              <a:cs typeface="Times New Roman" pitchFamily="18" charset="0"/>
            </a:endParaRPr>
          </a:p>
          <a:p>
            <a:pPr marL="342900" indent="-342900">
              <a:lnSpc>
                <a:spcPct val="150000"/>
              </a:lnSpc>
              <a:spcBef>
                <a:spcPts val="600"/>
              </a:spcBef>
              <a:defRPr/>
            </a:pPr>
            <a:r>
              <a:rPr kumimoji="1" lang="en-US" altLang="zh-CN" sz="2400" b="1" u="sng" dirty="0">
                <a:latin typeface="Times New Roman" panose="02020603050405020304" pitchFamily="18" charset="0"/>
                <a:ea typeface="仿宋" pitchFamily="49" charset="-122"/>
                <a:cs typeface="Times New Roman" pitchFamily="18" charset="0"/>
              </a:rPr>
              <a:t>18e</a:t>
            </a:r>
            <a:r>
              <a:rPr kumimoji="1" lang="zh-CN" altLang="en-US" sz="2400" b="1" dirty="0">
                <a:latin typeface="Times New Roman" panose="02020603050405020304" pitchFamily="18" charset="0"/>
                <a:ea typeface="仿宋" pitchFamily="49" charset="-122"/>
                <a:cs typeface="Times New Roman" pitchFamily="18" charset="0"/>
              </a:rPr>
              <a:t>：</a:t>
            </a:r>
            <a:r>
              <a:rPr kumimoji="1" lang="en-GB" altLang="zh-CN" sz="2400" b="1" dirty="0">
                <a:latin typeface="Times New Roman" panose="02020603050405020304" pitchFamily="18" charset="0"/>
                <a:ea typeface="仿宋" pitchFamily="49" charset="-122"/>
                <a:cs typeface="Times New Roman" pitchFamily="18" charset="0"/>
              </a:rPr>
              <a:t>Ag</a:t>
            </a:r>
            <a:r>
              <a:rPr kumimoji="1" lang="en-GB" altLang="zh-CN" sz="2400" b="1" baseline="30000" dirty="0">
                <a:latin typeface="Times New Roman" panose="02020603050405020304" pitchFamily="18" charset="0"/>
                <a:ea typeface="仿宋" pitchFamily="49" charset="-122"/>
                <a:cs typeface="Times New Roman" pitchFamily="18" charset="0"/>
              </a:rPr>
              <a:t>+</a:t>
            </a:r>
            <a:r>
              <a:rPr kumimoji="1" lang="en-GB" altLang="zh-CN" sz="2400" b="1" dirty="0">
                <a:latin typeface="Times New Roman" panose="02020603050405020304" pitchFamily="18" charset="0"/>
                <a:ea typeface="仿宋" pitchFamily="49" charset="-122"/>
                <a:cs typeface="Times New Roman" pitchFamily="18" charset="0"/>
              </a:rPr>
              <a:t>--4</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4</a:t>
            </a:r>
            <a:r>
              <a:rPr kumimoji="1" lang="en-GB" altLang="zh-CN" sz="2400" b="1" i="1" dirty="0">
                <a:latin typeface="Times New Roman" panose="02020603050405020304" pitchFamily="18" charset="0"/>
                <a:ea typeface="仿宋" pitchFamily="49" charset="-122"/>
                <a:cs typeface="Times New Roman" pitchFamily="18" charset="0"/>
              </a:rPr>
              <a:t>p</a:t>
            </a:r>
            <a:r>
              <a:rPr kumimoji="1" lang="en-GB" altLang="zh-CN" sz="2400" b="1" baseline="30000" dirty="0">
                <a:latin typeface="Times New Roman" panose="02020603050405020304" pitchFamily="18" charset="0"/>
                <a:ea typeface="仿宋" pitchFamily="49" charset="-122"/>
                <a:cs typeface="Times New Roman" pitchFamily="18" charset="0"/>
              </a:rPr>
              <a:t>6</a:t>
            </a:r>
            <a:r>
              <a:rPr kumimoji="1" lang="en-GB" altLang="zh-CN" sz="2400" b="1" dirty="0">
                <a:latin typeface="Times New Roman" panose="02020603050405020304" pitchFamily="18" charset="0"/>
                <a:ea typeface="仿宋" pitchFamily="49" charset="-122"/>
                <a:cs typeface="Times New Roman" pitchFamily="18" charset="0"/>
              </a:rPr>
              <a:t>4</a:t>
            </a:r>
            <a:r>
              <a:rPr kumimoji="1" lang="en-GB" altLang="zh-CN" sz="2400" b="1" i="1" dirty="0">
                <a:latin typeface="Times New Roman" panose="02020603050405020304" pitchFamily="18" charset="0"/>
                <a:ea typeface="仿宋" pitchFamily="49" charset="-122"/>
                <a:cs typeface="Times New Roman" pitchFamily="18" charset="0"/>
              </a:rPr>
              <a:t>d</a:t>
            </a:r>
            <a:r>
              <a:rPr kumimoji="1" lang="en-GB" altLang="zh-CN" sz="2400" b="1" baseline="30000" dirty="0">
                <a:latin typeface="Times New Roman" panose="02020603050405020304" pitchFamily="18" charset="0"/>
                <a:ea typeface="仿宋" pitchFamily="49" charset="-122"/>
                <a:cs typeface="Times New Roman" pitchFamily="18" charset="0"/>
              </a:rPr>
              <a:t>10</a:t>
            </a:r>
            <a:r>
              <a:rPr kumimoji="1" lang="en-GB" altLang="zh-CN" sz="2400" b="1" dirty="0">
                <a:latin typeface="Times New Roman" panose="02020603050405020304" pitchFamily="18" charset="0"/>
                <a:ea typeface="仿宋" pitchFamily="49" charset="-122"/>
                <a:cs typeface="Times New Roman" pitchFamily="18" charset="0"/>
              </a:rPr>
              <a:t>；Hg</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--5</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5</a:t>
            </a:r>
            <a:r>
              <a:rPr kumimoji="1" lang="en-GB" altLang="zh-CN" sz="2400" b="1" i="1" dirty="0">
                <a:latin typeface="Times New Roman" panose="02020603050405020304" pitchFamily="18" charset="0"/>
                <a:ea typeface="仿宋" pitchFamily="49" charset="-122"/>
                <a:cs typeface="Times New Roman" pitchFamily="18" charset="0"/>
              </a:rPr>
              <a:t>p</a:t>
            </a:r>
            <a:r>
              <a:rPr kumimoji="1" lang="en-GB" altLang="zh-CN" sz="2400" b="1" baseline="30000" dirty="0">
                <a:latin typeface="Times New Roman" panose="02020603050405020304" pitchFamily="18" charset="0"/>
                <a:ea typeface="仿宋" pitchFamily="49" charset="-122"/>
                <a:cs typeface="Times New Roman" pitchFamily="18" charset="0"/>
              </a:rPr>
              <a:t>6</a:t>
            </a:r>
            <a:r>
              <a:rPr kumimoji="1" lang="en-GB" altLang="zh-CN" sz="2400" b="1" dirty="0">
                <a:latin typeface="Times New Roman" panose="02020603050405020304" pitchFamily="18" charset="0"/>
                <a:ea typeface="仿宋" pitchFamily="49" charset="-122"/>
                <a:cs typeface="Times New Roman" pitchFamily="18" charset="0"/>
              </a:rPr>
              <a:t>5</a:t>
            </a:r>
            <a:r>
              <a:rPr kumimoji="1" lang="en-GB" altLang="zh-CN" sz="2400" b="1" i="1" dirty="0">
                <a:latin typeface="Times New Roman" panose="02020603050405020304" pitchFamily="18" charset="0"/>
                <a:ea typeface="仿宋" pitchFamily="49" charset="-122"/>
                <a:cs typeface="Times New Roman" pitchFamily="18" charset="0"/>
              </a:rPr>
              <a:t>d</a:t>
            </a:r>
            <a:r>
              <a:rPr kumimoji="1" lang="en-GB" altLang="zh-CN" sz="2400" b="1" baseline="30000" dirty="0">
                <a:latin typeface="Times New Roman" panose="02020603050405020304" pitchFamily="18" charset="0"/>
                <a:ea typeface="仿宋" pitchFamily="49" charset="-122"/>
                <a:cs typeface="Times New Roman" pitchFamily="18" charset="0"/>
              </a:rPr>
              <a:t>10</a:t>
            </a:r>
          </a:p>
          <a:p>
            <a:pPr marL="342900" indent="-342900">
              <a:lnSpc>
                <a:spcPct val="150000"/>
              </a:lnSpc>
              <a:spcBef>
                <a:spcPts val="600"/>
              </a:spcBef>
              <a:defRPr/>
            </a:pPr>
            <a:r>
              <a:rPr kumimoji="1" lang="en-US" altLang="zh-CN" sz="2400" b="1" u="sng" dirty="0">
                <a:latin typeface="Times New Roman" panose="02020603050405020304" pitchFamily="18" charset="0"/>
                <a:ea typeface="仿宋" pitchFamily="49" charset="-122"/>
                <a:cs typeface="Times New Roman" pitchFamily="18" charset="0"/>
              </a:rPr>
              <a:t>18+2e</a:t>
            </a:r>
            <a:r>
              <a:rPr kumimoji="1" lang="zh-CN" altLang="en-US" sz="2400" b="1" dirty="0">
                <a:latin typeface="Times New Roman" panose="02020603050405020304" pitchFamily="18" charset="0"/>
                <a:ea typeface="仿宋" pitchFamily="49" charset="-122"/>
                <a:cs typeface="Times New Roman" pitchFamily="18" charset="0"/>
              </a:rPr>
              <a:t>：</a:t>
            </a:r>
            <a:r>
              <a:rPr kumimoji="1" lang="en-GB" altLang="zh-CN" sz="2400" b="1" dirty="0">
                <a:latin typeface="Times New Roman" panose="02020603050405020304" pitchFamily="18" charset="0"/>
                <a:ea typeface="仿宋" pitchFamily="49" charset="-122"/>
                <a:cs typeface="Times New Roman" pitchFamily="18" charset="0"/>
              </a:rPr>
              <a:t>Sn</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--4</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4</a:t>
            </a:r>
            <a:r>
              <a:rPr kumimoji="1" lang="en-GB" altLang="zh-CN" sz="2400" b="1" i="1" dirty="0">
                <a:latin typeface="Times New Roman" panose="02020603050405020304" pitchFamily="18" charset="0"/>
                <a:ea typeface="仿宋" pitchFamily="49" charset="-122"/>
                <a:cs typeface="Times New Roman" pitchFamily="18" charset="0"/>
              </a:rPr>
              <a:t>p</a:t>
            </a:r>
            <a:r>
              <a:rPr kumimoji="1" lang="en-GB" altLang="zh-CN" sz="2400" b="1" baseline="30000" dirty="0">
                <a:latin typeface="Times New Roman" panose="02020603050405020304" pitchFamily="18" charset="0"/>
                <a:ea typeface="仿宋" pitchFamily="49" charset="-122"/>
                <a:cs typeface="Times New Roman" pitchFamily="18" charset="0"/>
              </a:rPr>
              <a:t>6</a:t>
            </a:r>
            <a:r>
              <a:rPr kumimoji="1" lang="en-GB" altLang="zh-CN" sz="2400" b="1" dirty="0">
                <a:latin typeface="Times New Roman" panose="02020603050405020304" pitchFamily="18" charset="0"/>
                <a:ea typeface="仿宋" pitchFamily="49" charset="-122"/>
                <a:cs typeface="Times New Roman" pitchFamily="18" charset="0"/>
              </a:rPr>
              <a:t>4</a:t>
            </a:r>
            <a:r>
              <a:rPr kumimoji="1" lang="en-GB" altLang="zh-CN" sz="2400" b="1" i="1" dirty="0">
                <a:latin typeface="Times New Roman" panose="02020603050405020304" pitchFamily="18" charset="0"/>
                <a:ea typeface="仿宋" pitchFamily="49" charset="-122"/>
                <a:cs typeface="Times New Roman" pitchFamily="18" charset="0"/>
              </a:rPr>
              <a:t>d</a:t>
            </a:r>
            <a:r>
              <a:rPr kumimoji="1" lang="en-GB" altLang="zh-CN" sz="2400" b="1" baseline="30000" dirty="0">
                <a:latin typeface="Times New Roman" panose="02020603050405020304" pitchFamily="18" charset="0"/>
                <a:ea typeface="仿宋" pitchFamily="49" charset="-122"/>
                <a:cs typeface="Times New Roman" pitchFamily="18" charset="0"/>
              </a:rPr>
              <a:t>10</a:t>
            </a:r>
            <a:r>
              <a:rPr kumimoji="1" lang="en-GB" altLang="zh-CN" sz="2400" b="1" dirty="0">
                <a:latin typeface="Times New Roman" panose="02020603050405020304" pitchFamily="18" charset="0"/>
                <a:ea typeface="仿宋" pitchFamily="49" charset="-122"/>
                <a:cs typeface="Times New Roman" pitchFamily="18" charset="0"/>
              </a:rPr>
              <a:t>5</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；Pb</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--5</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5</a:t>
            </a:r>
            <a:r>
              <a:rPr kumimoji="1" lang="en-GB" altLang="zh-CN" sz="2400" b="1" i="1" dirty="0">
                <a:latin typeface="Times New Roman" panose="02020603050405020304" pitchFamily="18" charset="0"/>
                <a:ea typeface="仿宋" pitchFamily="49" charset="-122"/>
                <a:cs typeface="Times New Roman" pitchFamily="18" charset="0"/>
              </a:rPr>
              <a:t>p</a:t>
            </a:r>
            <a:r>
              <a:rPr kumimoji="1" lang="en-GB" altLang="zh-CN" sz="2400" b="1" baseline="30000" dirty="0">
                <a:latin typeface="Times New Roman" panose="02020603050405020304" pitchFamily="18" charset="0"/>
                <a:ea typeface="仿宋" pitchFamily="49" charset="-122"/>
                <a:cs typeface="Times New Roman" pitchFamily="18" charset="0"/>
              </a:rPr>
              <a:t>6</a:t>
            </a:r>
            <a:r>
              <a:rPr kumimoji="1" lang="en-GB" altLang="zh-CN" sz="2400" b="1" dirty="0">
                <a:latin typeface="Times New Roman" panose="02020603050405020304" pitchFamily="18" charset="0"/>
                <a:ea typeface="仿宋" pitchFamily="49" charset="-122"/>
                <a:cs typeface="Times New Roman" pitchFamily="18" charset="0"/>
              </a:rPr>
              <a:t>5</a:t>
            </a:r>
            <a:r>
              <a:rPr kumimoji="1" lang="en-GB" altLang="zh-CN" sz="2400" b="1" i="1" dirty="0">
                <a:latin typeface="Times New Roman" panose="02020603050405020304" pitchFamily="18" charset="0"/>
                <a:ea typeface="仿宋" pitchFamily="49" charset="-122"/>
                <a:cs typeface="Times New Roman" pitchFamily="18" charset="0"/>
              </a:rPr>
              <a:t>d</a:t>
            </a:r>
            <a:r>
              <a:rPr kumimoji="1" lang="en-GB" altLang="zh-CN" sz="2400" b="1" baseline="30000" dirty="0">
                <a:latin typeface="Times New Roman" panose="02020603050405020304" pitchFamily="18" charset="0"/>
                <a:ea typeface="仿宋" pitchFamily="49" charset="-122"/>
                <a:cs typeface="Times New Roman" pitchFamily="18" charset="0"/>
              </a:rPr>
              <a:t>10</a:t>
            </a:r>
            <a:r>
              <a:rPr kumimoji="1" lang="en-GB" altLang="zh-CN" sz="2400" b="1" dirty="0">
                <a:latin typeface="Times New Roman" panose="02020603050405020304" pitchFamily="18" charset="0"/>
                <a:ea typeface="仿宋" pitchFamily="49" charset="-122"/>
                <a:cs typeface="Times New Roman" pitchFamily="18" charset="0"/>
              </a:rPr>
              <a:t>6</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endParaRPr kumimoji="1" lang="en-US" altLang="zh-CN" sz="2400" b="1" baseline="30000" dirty="0">
              <a:latin typeface="Times New Roman" panose="02020603050405020304" pitchFamily="18" charset="0"/>
              <a:ea typeface="仿宋" pitchFamily="49" charset="-122"/>
              <a:cs typeface="Times New Roman" pitchFamily="18" charset="0"/>
            </a:endParaRPr>
          </a:p>
          <a:p>
            <a:pPr marL="342900" indent="-342900">
              <a:lnSpc>
                <a:spcPct val="150000"/>
              </a:lnSpc>
              <a:spcBef>
                <a:spcPts val="600"/>
              </a:spcBef>
              <a:defRPr/>
            </a:pPr>
            <a:r>
              <a:rPr kumimoji="1" lang="en-US" altLang="zh-CN" sz="2400" b="1" u="sng" dirty="0">
                <a:latin typeface="Times New Roman" panose="02020603050405020304" pitchFamily="18" charset="0"/>
                <a:ea typeface="仿宋" pitchFamily="49" charset="-122"/>
                <a:cs typeface="Times New Roman" pitchFamily="18" charset="0"/>
              </a:rPr>
              <a:t>9~17e</a:t>
            </a:r>
            <a:r>
              <a:rPr kumimoji="1" lang="zh-CN" altLang="en-US" sz="2400" b="1" dirty="0">
                <a:latin typeface="Times New Roman" panose="02020603050405020304" pitchFamily="18" charset="0"/>
                <a:ea typeface="仿宋" pitchFamily="49" charset="-122"/>
                <a:cs typeface="Times New Roman" pitchFamily="18" charset="0"/>
              </a:rPr>
              <a:t>：</a:t>
            </a:r>
            <a:r>
              <a:rPr kumimoji="1" lang="en-GB" altLang="zh-CN" sz="2400" b="1" dirty="0">
                <a:latin typeface="Times New Roman" panose="02020603050405020304" pitchFamily="18" charset="0"/>
                <a:ea typeface="仿宋" pitchFamily="49" charset="-122"/>
                <a:cs typeface="Times New Roman" pitchFamily="18" charset="0"/>
              </a:rPr>
              <a:t>Fe</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--3</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3</a:t>
            </a:r>
            <a:r>
              <a:rPr kumimoji="1" lang="en-GB" altLang="zh-CN" sz="2400" b="1" i="1" dirty="0">
                <a:latin typeface="Times New Roman" panose="02020603050405020304" pitchFamily="18" charset="0"/>
                <a:ea typeface="仿宋" pitchFamily="49" charset="-122"/>
                <a:cs typeface="Times New Roman" pitchFamily="18" charset="0"/>
              </a:rPr>
              <a:t>p</a:t>
            </a:r>
            <a:r>
              <a:rPr kumimoji="1" lang="en-GB" altLang="zh-CN" sz="2400" b="1" baseline="30000" dirty="0">
                <a:latin typeface="Times New Roman" panose="02020603050405020304" pitchFamily="18" charset="0"/>
                <a:ea typeface="仿宋" pitchFamily="49" charset="-122"/>
                <a:cs typeface="Times New Roman" pitchFamily="18" charset="0"/>
              </a:rPr>
              <a:t>6</a:t>
            </a:r>
            <a:r>
              <a:rPr kumimoji="1" lang="en-GB" altLang="zh-CN" sz="2400" b="1" dirty="0">
                <a:latin typeface="Times New Roman" panose="02020603050405020304" pitchFamily="18" charset="0"/>
                <a:ea typeface="仿宋" pitchFamily="49" charset="-122"/>
                <a:cs typeface="Times New Roman" pitchFamily="18" charset="0"/>
              </a:rPr>
              <a:t>3</a:t>
            </a:r>
            <a:r>
              <a:rPr kumimoji="1" lang="en-GB" altLang="zh-CN" sz="2400" b="1" i="1" dirty="0">
                <a:latin typeface="Times New Roman" panose="02020603050405020304" pitchFamily="18" charset="0"/>
                <a:ea typeface="仿宋" pitchFamily="49" charset="-122"/>
                <a:cs typeface="Times New Roman" pitchFamily="18" charset="0"/>
              </a:rPr>
              <a:t>d</a:t>
            </a:r>
            <a:r>
              <a:rPr kumimoji="1" lang="en-GB" altLang="zh-CN" sz="2400" b="1" baseline="30000" dirty="0">
                <a:latin typeface="Times New Roman" panose="02020603050405020304" pitchFamily="18" charset="0"/>
                <a:ea typeface="仿宋" pitchFamily="49" charset="-122"/>
                <a:cs typeface="Times New Roman" pitchFamily="18" charset="0"/>
              </a:rPr>
              <a:t>6</a:t>
            </a:r>
            <a:r>
              <a:rPr kumimoji="1" lang="en-GB" altLang="zh-CN" sz="2400" b="1" dirty="0">
                <a:latin typeface="Times New Roman" panose="02020603050405020304" pitchFamily="18" charset="0"/>
                <a:ea typeface="仿宋" pitchFamily="49" charset="-122"/>
                <a:cs typeface="Times New Roman" pitchFamily="18" charset="0"/>
              </a:rPr>
              <a:t>；Cr</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--3</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3</a:t>
            </a:r>
            <a:r>
              <a:rPr kumimoji="1" lang="en-GB" altLang="zh-CN" sz="2400" b="1" i="1" dirty="0">
                <a:latin typeface="Times New Roman" panose="02020603050405020304" pitchFamily="18" charset="0"/>
                <a:ea typeface="仿宋" pitchFamily="49" charset="-122"/>
                <a:cs typeface="Times New Roman" pitchFamily="18" charset="0"/>
              </a:rPr>
              <a:t>p</a:t>
            </a:r>
            <a:r>
              <a:rPr kumimoji="1" lang="en-GB" altLang="zh-CN" sz="2400" b="1" baseline="30000" dirty="0">
                <a:latin typeface="Times New Roman" panose="02020603050405020304" pitchFamily="18" charset="0"/>
                <a:ea typeface="仿宋" pitchFamily="49" charset="-122"/>
                <a:cs typeface="Times New Roman" pitchFamily="18" charset="0"/>
              </a:rPr>
              <a:t>6</a:t>
            </a:r>
            <a:r>
              <a:rPr kumimoji="1" lang="en-GB" altLang="zh-CN" sz="2400" b="1" dirty="0">
                <a:latin typeface="Times New Roman" panose="02020603050405020304" pitchFamily="18" charset="0"/>
                <a:ea typeface="仿宋" pitchFamily="49" charset="-122"/>
                <a:cs typeface="Times New Roman" pitchFamily="18" charset="0"/>
              </a:rPr>
              <a:t>3</a:t>
            </a:r>
            <a:r>
              <a:rPr kumimoji="1" lang="en-GB" altLang="zh-CN" sz="2400" b="1" i="1" dirty="0">
                <a:latin typeface="Times New Roman" panose="02020603050405020304" pitchFamily="18" charset="0"/>
                <a:ea typeface="仿宋" pitchFamily="49" charset="-122"/>
                <a:cs typeface="Times New Roman" pitchFamily="18" charset="0"/>
              </a:rPr>
              <a:t>d</a:t>
            </a:r>
            <a:r>
              <a:rPr kumimoji="1" lang="en-GB" altLang="zh-CN" sz="2400" b="1" baseline="30000" dirty="0">
                <a:latin typeface="Times New Roman" panose="02020603050405020304" pitchFamily="18" charset="0"/>
                <a:ea typeface="仿宋" pitchFamily="49" charset="-122"/>
                <a:cs typeface="Times New Roman" pitchFamily="18" charset="0"/>
              </a:rPr>
              <a:t>3</a:t>
            </a:r>
            <a:r>
              <a:rPr kumimoji="1" lang="en-GB" altLang="zh-CN" sz="2400" b="1" dirty="0">
                <a:latin typeface="Times New Roman" panose="02020603050405020304" pitchFamily="18" charset="0"/>
                <a:ea typeface="仿宋" pitchFamily="49" charset="-122"/>
                <a:cs typeface="Times New Roman" pitchFamily="18" charset="0"/>
              </a:rPr>
              <a:t>；Mn</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--3</a:t>
            </a:r>
            <a:r>
              <a:rPr kumimoji="1" lang="en-GB" altLang="zh-CN" sz="2400" b="1" i="1" dirty="0">
                <a:latin typeface="Times New Roman" panose="02020603050405020304" pitchFamily="18" charset="0"/>
                <a:ea typeface="仿宋" pitchFamily="49" charset="-122"/>
                <a:cs typeface="Times New Roman" pitchFamily="18" charset="0"/>
              </a:rPr>
              <a:t>s</a:t>
            </a:r>
            <a:r>
              <a:rPr kumimoji="1" lang="en-GB" altLang="zh-CN" sz="2400" b="1" baseline="30000" dirty="0">
                <a:latin typeface="Times New Roman" panose="02020603050405020304" pitchFamily="18" charset="0"/>
                <a:ea typeface="仿宋" pitchFamily="49" charset="-122"/>
                <a:cs typeface="Times New Roman" pitchFamily="18" charset="0"/>
              </a:rPr>
              <a:t>2</a:t>
            </a:r>
            <a:r>
              <a:rPr kumimoji="1" lang="en-GB" altLang="zh-CN" sz="2400" b="1" dirty="0">
                <a:latin typeface="Times New Roman" panose="02020603050405020304" pitchFamily="18" charset="0"/>
                <a:ea typeface="仿宋" pitchFamily="49" charset="-122"/>
                <a:cs typeface="Times New Roman" pitchFamily="18" charset="0"/>
              </a:rPr>
              <a:t>3</a:t>
            </a:r>
            <a:r>
              <a:rPr kumimoji="1" lang="en-GB" altLang="zh-CN" sz="2400" b="1" i="1" dirty="0">
                <a:latin typeface="Times New Roman" panose="02020603050405020304" pitchFamily="18" charset="0"/>
                <a:ea typeface="仿宋" pitchFamily="49" charset="-122"/>
                <a:cs typeface="Times New Roman" pitchFamily="18" charset="0"/>
              </a:rPr>
              <a:t>p</a:t>
            </a:r>
            <a:r>
              <a:rPr kumimoji="1" lang="en-GB" altLang="zh-CN" sz="2400" b="1" baseline="30000" dirty="0">
                <a:latin typeface="Times New Roman" panose="02020603050405020304" pitchFamily="18" charset="0"/>
                <a:ea typeface="仿宋" pitchFamily="49" charset="-122"/>
                <a:cs typeface="Times New Roman" pitchFamily="18" charset="0"/>
              </a:rPr>
              <a:t>6</a:t>
            </a:r>
            <a:r>
              <a:rPr kumimoji="1" lang="en-GB" altLang="zh-CN" sz="2400" b="1" dirty="0">
                <a:latin typeface="Times New Roman" panose="02020603050405020304" pitchFamily="18" charset="0"/>
                <a:ea typeface="仿宋" pitchFamily="49" charset="-122"/>
                <a:cs typeface="Times New Roman" pitchFamily="18" charset="0"/>
              </a:rPr>
              <a:t>3</a:t>
            </a:r>
            <a:r>
              <a:rPr kumimoji="1" lang="en-GB" altLang="zh-CN" sz="2400" b="1" i="1" dirty="0">
                <a:latin typeface="Times New Roman" panose="02020603050405020304" pitchFamily="18" charset="0"/>
                <a:ea typeface="仿宋" pitchFamily="49" charset="-122"/>
                <a:cs typeface="Times New Roman" pitchFamily="18" charset="0"/>
              </a:rPr>
              <a:t>d</a:t>
            </a:r>
            <a:r>
              <a:rPr kumimoji="1" lang="en-GB" altLang="zh-CN" sz="2400" b="1" baseline="30000" dirty="0">
                <a:latin typeface="Times New Roman" panose="02020603050405020304" pitchFamily="18" charset="0"/>
                <a:ea typeface="仿宋" pitchFamily="49" charset="-122"/>
                <a:cs typeface="Times New Roman" pitchFamily="18" charset="0"/>
              </a:rPr>
              <a:t>5</a:t>
            </a:r>
            <a:endParaRPr kumimoji="1" lang="en-US" altLang="zh-CN" sz="2400" b="1" i="1" dirty="0">
              <a:latin typeface="Times New Roman" panose="02020603050405020304" pitchFamily="18" charset="0"/>
              <a:ea typeface="仿宋" pitchFamily="49" charset="-122"/>
              <a:cs typeface="Times New Roman" pitchFamily="18" charset="0"/>
            </a:endParaRPr>
          </a:p>
        </p:txBody>
      </p:sp>
      <p:sp>
        <p:nvSpPr>
          <p:cNvPr id="1135621" name="Rectangle 5"/>
          <p:cNvSpPr>
            <a:spLocks noChangeArrowheads="1"/>
          </p:cNvSpPr>
          <p:nvPr/>
        </p:nvSpPr>
        <p:spPr bwMode="auto">
          <a:xfrm>
            <a:off x="304800" y="4149725"/>
            <a:ext cx="8839200" cy="2286000"/>
          </a:xfrm>
          <a:prstGeom prst="rect">
            <a:avLst/>
          </a:prstGeom>
          <a:noFill/>
          <a:ln w="9525">
            <a:noFill/>
            <a:miter lim="800000"/>
            <a:headEnd/>
            <a:tailEnd/>
          </a:ln>
          <a:effectLst/>
        </p:spPr>
        <p:txBody>
          <a:bodyPr/>
          <a:lstStyle/>
          <a:p>
            <a:pPr marL="342900" indent="-342900">
              <a:lnSpc>
                <a:spcPct val="140000"/>
              </a:lnSpc>
              <a:defRPr/>
            </a:pPr>
            <a:r>
              <a:rPr kumimoji="1" lang="zh-CN" altLang="en-US" sz="2400" b="1" dirty="0">
                <a:effectLst>
                  <a:outerShdw blurRad="38100" dist="38100" dir="2700000" algn="tl">
                    <a:srgbClr val="000000"/>
                  </a:outerShdw>
                </a:effectLst>
                <a:latin typeface="Times New Roman" pitchFamily="18" charset="0"/>
                <a:ea typeface="楷体_GB2312" pitchFamily="49" charset="-122"/>
              </a:rPr>
              <a:t>       </a:t>
            </a:r>
            <a:endParaRPr kumimoji="1" lang="zh-CN" altLang="en-US" sz="2400" b="1" dirty="0">
              <a:solidFill>
                <a:schemeClr val="bg2"/>
              </a:solidFill>
              <a:latin typeface="华文仿宋" pitchFamily="2" charset="-122"/>
              <a:ea typeface="华文仿宋" pitchFamily="2" charset="-122"/>
            </a:endParaRPr>
          </a:p>
        </p:txBody>
      </p:sp>
      <p:sp>
        <p:nvSpPr>
          <p:cNvPr id="100358" name="Rectangle 6"/>
          <p:cNvSpPr>
            <a:spLocks noGrp="1" noChangeArrowheads="1"/>
          </p:cNvSpPr>
          <p:nvPr>
            <p:ph type="title" idx="4294967295"/>
          </p:nvPr>
        </p:nvSpPr>
        <p:spPr>
          <a:xfrm>
            <a:off x="228600" y="260350"/>
            <a:ext cx="8375650" cy="762000"/>
          </a:xfrm>
        </p:spPr>
        <p:txBody>
          <a:bodyPr/>
          <a:lstStyle/>
          <a:p>
            <a:pPr eaLnBrk="1" hangingPunct="1">
              <a:defRPr/>
            </a:pPr>
            <a:r>
              <a:rPr lang="en-US" altLang="zh-CN" sz="3200" dirty="0">
                <a:latin typeface="Arial" panose="020B0604020202020204" pitchFamily="34" charset="0"/>
                <a:cs typeface="Arial" panose="020B0604020202020204" pitchFamily="34" charset="0"/>
              </a:rPr>
              <a:t>2.3.1  </a:t>
            </a:r>
            <a:r>
              <a:rPr lang="zh-CN" altLang="en-US" sz="3200" dirty="0">
                <a:latin typeface="+mj-ea"/>
              </a:rPr>
              <a:t>离子键</a:t>
            </a:r>
            <a:endParaRPr lang="zh-CN" altLang="en-US" sz="3200" dirty="0">
              <a:latin typeface="黑体" pitchFamily="49" charset="-122"/>
            </a:endParaRPr>
          </a:p>
        </p:txBody>
      </p:sp>
    </p:spTree>
  </p:cSld>
  <p:clrMapOvr>
    <a:masterClrMapping/>
  </p:clrMapOvr>
  <p:transition advClick="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251520" y="315913"/>
            <a:ext cx="6609655" cy="676275"/>
          </a:xfrm>
        </p:spPr>
        <p:txBody>
          <a:bodyPr/>
          <a:lstStyle/>
          <a:p>
            <a:r>
              <a:rPr lang="en-US" altLang="zh-CN" dirty="0">
                <a:latin typeface="Arial" panose="020B0604020202020204" pitchFamily="34" charset="0"/>
                <a:cs typeface="Arial" panose="020B0604020202020204" pitchFamily="34" charset="0"/>
              </a:rPr>
              <a:t>2.3.2  </a:t>
            </a:r>
            <a:r>
              <a:rPr lang="zh-CN" altLang="en-US" dirty="0">
                <a:latin typeface="Times New Roman" pitchFamily="18" charset="0"/>
              </a:rPr>
              <a:t>共价键</a:t>
            </a:r>
          </a:p>
        </p:txBody>
      </p:sp>
      <p:sp>
        <p:nvSpPr>
          <p:cNvPr id="134147" name="Rectangle 3"/>
          <p:cNvSpPr>
            <a:spLocks noGrp="1" noChangeArrowheads="1"/>
          </p:cNvSpPr>
          <p:nvPr>
            <p:ph type="body" idx="1"/>
          </p:nvPr>
        </p:nvSpPr>
        <p:spPr>
          <a:xfrm>
            <a:off x="323850" y="1196975"/>
            <a:ext cx="8568630" cy="3384550"/>
          </a:xfrm>
        </p:spPr>
        <p:txBody>
          <a:bodyPr/>
          <a:lstStyle/>
          <a:p>
            <a:pPr marL="0" indent="0">
              <a:lnSpc>
                <a:spcPct val="120000"/>
              </a:lnSpc>
              <a:spcBef>
                <a:spcPts val="1200"/>
              </a:spcBef>
              <a:buFont typeface="Wingdings" pitchFamily="2" charset="2"/>
              <a:buNone/>
              <a:defRPr/>
            </a:pPr>
            <a:r>
              <a:rPr kumimoji="1" lang="zh-CN" altLang="en-US" dirty="0">
                <a:effectLst/>
                <a:latin typeface="Times New Roman" panose="02020603050405020304" pitchFamily="18" charset="0"/>
                <a:cs typeface="Times New Roman" pitchFamily="18" charset="0"/>
              </a:rPr>
              <a:t>由</a:t>
            </a:r>
            <a:r>
              <a:rPr kumimoji="1" lang="zh-CN" altLang="en-GB" dirty="0">
                <a:effectLst/>
                <a:latin typeface="Times New Roman" panose="02020603050405020304" pitchFamily="18" charset="0"/>
                <a:cs typeface="Times New Roman" pitchFamily="18" charset="0"/>
              </a:rPr>
              <a:t>相同原子形成的单质分子(如</a:t>
            </a:r>
            <a:r>
              <a:rPr kumimoji="1" lang="en-GB" altLang="zh-CN" dirty="0">
                <a:effectLst/>
                <a:latin typeface="Times New Roman" panose="02020603050405020304" pitchFamily="18" charset="0"/>
                <a:cs typeface="Times New Roman" pitchFamily="18" charset="0"/>
              </a:rPr>
              <a:t>H</a:t>
            </a:r>
            <a:r>
              <a:rPr kumimoji="1" lang="en-GB" altLang="zh-CN" baseline="-25000" dirty="0">
                <a:effectLst/>
                <a:latin typeface="Times New Roman" panose="02020603050405020304" pitchFamily="18" charset="0"/>
                <a:cs typeface="Times New Roman" pitchFamily="18" charset="0"/>
              </a:rPr>
              <a:t>2</a:t>
            </a:r>
            <a:r>
              <a:rPr kumimoji="1" lang="en-GB" altLang="zh-CN" dirty="0">
                <a:effectLst/>
                <a:latin typeface="Times New Roman" panose="02020603050405020304" pitchFamily="18" charset="0"/>
                <a:cs typeface="Times New Roman" pitchFamily="18" charset="0"/>
              </a:rPr>
              <a:t>、O</a:t>
            </a:r>
            <a:r>
              <a:rPr kumimoji="1" lang="en-GB" altLang="zh-CN" baseline="-25000" dirty="0">
                <a:effectLst/>
                <a:latin typeface="Times New Roman" panose="02020603050405020304" pitchFamily="18" charset="0"/>
                <a:cs typeface="Times New Roman" pitchFamily="18" charset="0"/>
              </a:rPr>
              <a:t>2</a:t>
            </a:r>
            <a:r>
              <a:rPr kumimoji="1" lang="en-GB" altLang="zh-CN" dirty="0">
                <a:effectLst/>
                <a:latin typeface="Times New Roman" panose="02020603050405020304" pitchFamily="18" charset="0"/>
                <a:cs typeface="Times New Roman" pitchFamily="18" charset="0"/>
              </a:rPr>
              <a:t>、N</a:t>
            </a:r>
            <a:r>
              <a:rPr kumimoji="1" lang="en-GB" altLang="zh-CN" baseline="-25000" dirty="0">
                <a:effectLst/>
                <a:latin typeface="Times New Roman" panose="02020603050405020304" pitchFamily="18" charset="0"/>
                <a:cs typeface="Times New Roman" pitchFamily="18" charset="0"/>
              </a:rPr>
              <a:t>2</a:t>
            </a:r>
            <a:r>
              <a:rPr kumimoji="1" lang="en-GB" altLang="zh-CN" dirty="0">
                <a:effectLst/>
                <a:latin typeface="Times New Roman" panose="02020603050405020304" pitchFamily="18" charset="0"/>
                <a:cs typeface="Times New Roman" pitchFamily="18" charset="0"/>
              </a:rPr>
              <a:t>)</a:t>
            </a:r>
            <a:r>
              <a:rPr kumimoji="1" lang="zh-CN" altLang="en-GB" dirty="0">
                <a:effectLst/>
                <a:latin typeface="Times New Roman" panose="02020603050405020304" pitchFamily="18" charset="0"/>
                <a:cs typeface="Times New Roman" pitchFamily="18" charset="0"/>
              </a:rPr>
              <a:t>和由电负性相近的元素原子形成的化合物(如</a:t>
            </a:r>
            <a:r>
              <a:rPr kumimoji="1" lang="en-GB" altLang="zh-CN" dirty="0">
                <a:effectLst/>
                <a:latin typeface="Times New Roman" panose="02020603050405020304" pitchFamily="18" charset="0"/>
                <a:cs typeface="Times New Roman" pitchFamily="18" charset="0"/>
              </a:rPr>
              <a:t>HCl、H</a:t>
            </a:r>
            <a:r>
              <a:rPr kumimoji="1" lang="en-GB" altLang="zh-CN" baseline="-25000" dirty="0">
                <a:effectLst/>
                <a:latin typeface="Times New Roman" panose="02020603050405020304" pitchFamily="18" charset="0"/>
                <a:cs typeface="Times New Roman" pitchFamily="18" charset="0"/>
              </a:rPr>
              <a:t>2</a:t>
            </a:r>
            <a:r>
              <a:rPr kumimoji="1" lang="en-GB" altLang="zh-CN" dirty="0">
                <a:effectLst/>
                <a:latin typeface="Times New Roman" panose="02020603050405020304" pitchFamily="18" charset="0"/>
                <a:cs typeface="Times New Roman" pitchFamily="18" charset="0"/>
              </a:rPr>
              <a:t>O</a:t>
            </a:r>
            <a:r>
              <a:rPr kumimoji="1" lang="zh-CN" altLang="en-US" dirty="0">
                <a:effectLst/>
                <a:latin typeface="Times New Roman" panose="02020603050405020304" pitchFamily="18" charset="0"/>
                <a:cs typeface="Times New Roman" pitchFamily="18" charset="0"/>
              </a:rPr>
              <a:t>和</a:t>
            </a:r>
            <a:r>
              <a:rPr kumimoji="1" lang="en-GB" altLang="zh-CN" dirty="0">
                <a:effectLst/>
                <a:latin typeface="Times New Roman" panose="02020603050405020304" pitchFamily="18" charset="0"/>
                <a:cs typeface="Times New Roman" pitchFamily="18" charset="0"/>
              </a:rPr>
              <a:t>NH</a:t>
            </a:r>
            <a:r>
              <a:rPr kumimoji="1" lang="en-GB" altLang="zh-CN" baseline="-25000" dirty="0">
                <a:effectLst/>
                <a:latin typeface="Times New Roman" panose="02020603050405020304" pitchFamily="18" charset="0"/>
                <a:cs typeface="Times New Roman" pitchFamily="18" charset="0"/>
              </a:rPr>
              <a:t>3</a:t>
            </a:r>
            <a:r>
              <a:rPr kumimoji="1" lang="en-GB" altLang="zh-CN" dirty="0">
                <a:effectLst/>
                <a:latin typeface="Times New Roman" panose="02020603050405020304" pitchFamily="18" charset="0"/>
                <a:cs typeface="Times New Roman" pitchFamily="18" charset="0"/>
              </a:rPr>
              <a:t>)</a:t>
            </a:r>
            <a:r>
              <a:rPr kumimoji="1" lang="zh-CN" altLang="en-GB" dirty="0">
                <a:effectLst/>
                <a:latin typeface="Times New Roman" panose="02020603050405020304" pitchFamily="18" charset="0"/>
                <a:cs typeface="Times New Roman" pitchFamily="18" charset="0"/>
              </a:rPr>
              <a:t>不能用离子键理论解释。因为原子的核外电子间是互相排斥的，原子之间不应结合在一起。</a:t>
            </a:r>
            <a:endParaRPr kumimoji="1" lang="en-US" altLang="zh-CN" dirty="0">
              <a:effectLst/>
              <a:latin typeface="Times New Roman" panose="02020603050405020304" pitchFamily="18" charset="0"/>
              <a:cs typeface="Times New Roman" pitchFamily="18" charset="0"/>
            </a:endParaRPr>
          </a:p>
          <a:p>
            <a:pPr marL="0" indent="0">
              <a:lnSpc>
                <a:spcPct val="120000"/>
              </a:lnSpc>
              <a:spcBef>
                <a:spcPts val="1200"/>
              </a:spcBef>
              <a:buFont typeface="Wingdings" pitchFamily="2" charset="2"/>
              <a:buNone/>
              <a:defRPr/>
            </a:pPr>
            <a:r>
              <a:rPr kumimoji="1" lang="zh-CN" altLang="en-GB" dirty="0">
                <a:effectLst/>
                <a:latin typeface="Times New Roman" panose="02020603050405020304" pitchFamily="18" charset="0"/>
                <a:cs typeface="Times New Roman" pitchFamily="18" charset="0"/>
              </a:rPr>
              <a:t>为了解释以上事实，</a:t>
            </a:r>
            <a:r>
              <a:rPr kumimoji="1" lang="en-US" altLang="zh-CN" dirty="0">
                <a:effectLst/>
                <a:latin typeface="Times New Roman" panose="02020603050405020304" pitchFamily="18" charset="0"/>
                <a:cs typeface="Times New Roman" pitchFamily="18" charset="0"/>
              </a:rPr>
              <a:t>1927</a:t>
            </a:r>
            <a:r>
              <a:rPr kumimoji="1" lang="zh-CN" altLang="en-US" dirty="0">
                <a:effectLst/>
                <a:latin typeface="Times New Roman" panose="02020603050405020304" pitchFamily="18" charset="0"/>
                <a:cs typeface="Times New Roman" pitchFamily="18" charset="0"/>
              </a:rPr>
              <a:t>年</a:t>
            </a:r>
            <a:r>
              <a:rPr kumimoji="1" lang="en-US" altLang="zh-CN" dirty="0" err="1">
                <a:effectLst/>
                <a:latin typeface="Times New Roman" panose="02020603050405020304" pitchFamily="18" charset="0"/>
                <a:cs typeface="Times New Roman" pitchFamily="18" charset="0"/>
              </a:rPr>
              <a:t>Heitler</a:t>
            </a:r>
            <a:r>
              <a:rPr kumimoji="1" lang="zh-CN" altLang="en-US" dirty="0">
                <a:effectLst/>
                <a:latin typeface="Times New Roman" panose="02020603050405020304" pitchFamily="18" charset="0"/>
                <a:cs typeface="Times New Roman" pitchFamily="18" charset="0"/>
              </a:rPr>
              <a:t>和</a:t>
            </a:r>
            <a:r>
              <a:rPr kumimoji="1" lang="en-US" altLang="zh-CN" dirty="0">
                <a:effectLst/>
                <a:latin typeface="Times New Roman" panose="02020603050405020304" pitchFamily="18" charset="0"/>
                <a:cs typeface="Times New Roman" pitchFamily="18" charset="0"/>
              </a:rPr>
              <a:t>London</a:t>
            </a:r>
            <a:r>
              <a:rPr kumimoji="1" lang="zh-CN" altLang="en-US" dirty="0">
                <a:effectLst/>
                <a:latin typeface="Times New Roman" panose="02020603050405020304" pitchFamily="18" charset="0"/>
                <a:cs typeface="Times New Roman" pitchFamily="18" charset="0"/>
              </a:rPr>
              <a:t>应用量子力学求解氢分子的薛定谔方程后，提出</a:t>
            </a:r>
            <a:r>
              <a:rPr kumimoji="1" lang="zh-CN" altLang="en-GB" dirty="0">
                <a:solidFill>
                  <a:srgbClr val="FF0000"/>
                </a:solidFill>
                <a:effectLst/>
                <a:latin typeface="Times New Roman" panose="02020603050405020304" pitchFamily="18" charset="0"/>
                <a:cs typeface="Times New Roman" pitchFamily="18" charset="0"/>
              </a:rPr>
              <a:t>共价键理论</a:t>
            </a:r>
            <a:r>
              <a:rPr kumimoji="1" lang="zh-CN" altLang="en-GB" dirty="0">
                <a:effectLst/>
                <a:latin typeface="Times New Roman" panose="02020603050405020304" pitchFamily="18" charset="0"/>
                <a:cs typeface="Times New Roman" pitchFamily="18" charset="0"/>
              </a:rPr>
              <a:t>。</a:t>
            </a:r>
            <a:r>
              <a:rPr kumimoji="1" lang="zh-CN" altLang="en-GB" dirty="0">
                <a:solidFill>
                  <a:schemeClr val="bg2"/>
                </a:solidFill>
                <a:effectLst/>
                <a:latin typeface="Times New Roman" panose="02020603050405020304" pitchFamily="18" charset="0"/>
                <a:cs typeface="Times New Roman" pitchFamily="18" charset="0"/>
              </a:rPr>
              <a:t> </a:t>
            </a:r>
            <a:endParaRPr kumimoji="1" lang="en-US" altLang="zh-CN" dirty="0">
              <a:solidFill>
                <a:schemeClr val="bg2"/>
              </a:solidFill>
              <a:effectLst/>
              <a:latin typeface="Times New Roman" panose="02020603050405020304" pitchFamily="18" charset="0"/>
              <a:cs typeface="Times New Roman" pitchFamily="18" charset="0"/>
            </a:endParaRPr>
          </a:p>
          <a:p>
            <a:pPr>
              <a:buFont typeface="Wingdings" pitchFamily="2" charset="2"/>
              <a:buNone/>
              <a:defRPr/>
            </a:pPr>
            <a:endParaRPr lang="en-US" altLang="zh-CN" dirty="0">
              <a:effectLst/>
              <a:latin typeface="Times New Roman" panose="02020603050405020304" pitchFamily="18" charset="0"/>
              <a:cs typeface="Times New Roman" panose="02020603050405020304" pitchFamily="18" charset="0"/>
            </a:endParaRPr>
          </a:p>
          <a:p>
            <a:pPr>
              <a:buFont typeface="Wingdings" pitchFamily="2" charset="2"/>
              <a:buNone/>
              <a:defRPr/>
            </a:pPr>
            <a:endParaRPr lang="en-US" altLang="zh-CN" dirty="0">
              <a:solidFill>
                <a:schemeClr val="tx2"/>
              </a:solidFill>
              <a:effectLst/>
              <a:latin typeface="Times New Roman" panose="02020603050405020304" pitchFamily="18" charset="0"/>
              <a:cs typeface="Times New Roman" panose="02020603050405020304" pitchFamily="18" charset="0"/>
            </a:endParaRPr>
          </a:p>
        </p:txBody>
      </p:sp>
      <p:sp>
        <p:nvSpPr>
          <p:cNvPr id="4" name="矩形 3"/>
          <p:cNvSpPr/>
          <p:nvPr/>
        </p:nvSpPr>
        <p:spPr>
          <a:xfrm>
            <a:off x="3203575" y="4797425"/>
            <a:ext cx="5472113" cy="1384300"/>
          </a:xfrm>
          <a:prstGeom prst="rect">
            <a:avLst/>
          </a:prstGeom>
        </p:spPr>
        <p:txBody>
          <a:bodyPr>
            <a:spAutoFit/>
          </a:bodyPr>
          <a:lstStyle/>
          <a:p>
            <a:pPr eaLnBrk="0" hangingPunct="0">
              <a:buFont typeface="Wingdings" pitchFamily="2" charset="2"/>
              <a:buNone/>
              <a:defRPr/>
            </a:pPr>
            <a:r>
              <a:rPr lang="zh-CN" altLang="en-US" sz="2800" b="1" dirty="0">
                <a:latin typeface="仿宋" pitchFamily="49" charset="-122"/>
                <a:ea typeface="仿宋" pitchFamily="49" charset="-122"/>
              </a:rPr>
              <a:t>价键理论</a:t>
            </a:r>
            <a:endParaRPr lang="en-US" altLang="zh-CN" sz="2800" b="1" dirty="0">
              <a:latin typeface="仿宋" pitchFamily="49" charset="-122"/>
              <a:ea typeface="仿宋" pitchFamily="49" charset="-122"/>
            </a:endParaRPr>
          </a:p>
          <a:p>
            <a:pPr eaLnBrk="0" hangingPunct="0">
              <a:buFont typeface="Wingdings" pitchFamily="2" charset="2"/>
              <a:buNone/>
              <a:defRPr/>
            </a:pPr>
            <a:r>
              <a:rPr lang="zh-CN" altLang="en-US" sz="2800" b="1" dirty="0">
                <a:latin typeface="仿宋" pitchFamily="49" charset="-122"/>
                <a:ea typeface="仿宋" pitchFamily="49" charset="-122"/>
              </a:rPr>
              <a:t>分子轨道理论</a:t>
            </a:r>
          </a:p>
          <a:p>
            <a:pPr eaLnBrk="0" hangingPunct="0">
              <a:buFont typeface="Wingdings" pitchFamily="2" charset="2"/>
              <a:buNone/>
              <a:defRPr/>
            </a:pPr>
            <a:r>
              <a:rPr lang="zh-CN" altLang="en-US" sz="2800" b="1" dirty="0">
                <a:latin typeface="仿宋" pitchFamily="49" charset="-122"/>
                <a:ea typeface="仿宋" pitchFamily="49" charset="-122"/>
              </a:rPr>
              <a:t>杂化轨道理论与分子的空间构型</a:t>
            </a:r>
          </a:p>
        </p:txBody>
      </p:sp>
      <p:sp>
        <p:nvSpPr>
          <p:cNvPr id="96261" name="左大括号 4"/>
          <p:cNvSpPr>
            <a:spLocks/>
          </p:cNvSpPr>
          <p:nvPr/>
        </p:nvSpPr>
        <p:spPr bwMode="auto">
          <a:xfrm>
            <a:off x="2771775" y="4941888"/>
            <a:ext cx="431800" cy="1150937"/>
          </a:xfrm>
          <a:prstGeom prst="leftBrace">
            <a:avLst>
              <a:gd name="adj1" fmla="val 8330"/>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zh-CN" altLang="en-US" sz="1800" b="0">
              <a:latin typeface="Times New Roman" pitchFamily="18" charset="0"/>
              <a:ea typeface="宋体" pitchFamily="2" charset="-122"/>
            </a:endParaRPr>
          </a:p>
        </p:txBody>
      </p:sp>
      <p:sp>
        <p:nvSpPr>
          <p:cNvPr id="6" name="TextBox 5"/>
          <p:cNvSpPr txBox="1"/>
          <p:nvPr/>
        </p:nvSpPr>
        <p:spPr bwMode="auto">
          <a:xfrm>
            <a:off x="1042988" y="5229225"/>
            <a:ext cx="1800225" cy="461963"/>
          </a:xfrm>
          <a:prstGeom prst="rect">
            <a:avLst/>
          </a:prstGeom>
          <a:noFill/>
          <a:ln w="9525">
            <a:noFill/>
            <a:miter lim="800000"/>
            <a:headEnd/>
            <a:tailEnd/>
          </a:ln>
        </p:spPr>
        <p:txBody>
          <a:bodyPr>
            <a:spAutoFit/>
          </a:bodyPr>
          <a:lstStyle/>
          <a:p>
            <a:pPr eaLnBrk="0" hangingPunct="0">
              <a:defRPr/>
            </a:pPr>
            <a:r>
              <a:rPr lang="zh-CN" altLang="en-US" sz="2400" b="1" dirty="0">
                <a:solidFill>
                  <a:srgbClr val="0000FF"/>
                </a:solidFill>
                <a:latin typeface="+mj-ea"/>
                <a:ea typeface="+mj-ea"/>
              </a:rPr>
              <a:t>共价键理论</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51520" y="328836"/>
            <a:ext cx="6922393" cy="723900"/>
          </a:xfrm>
        </p:spPr>
        <p:txBody>
          <a:bodyPr/>
          <a:lstStyle/>
          <a:p>
            <a:pPr eaLnBrk="1" hangingPunct="1">
              <a:defRPr/>
            </a:pPr>
            <a:r>
              <a:rPr lang="en-US" altLang="zh-CN" dirty="0">
                <a:latin typeface="Arial" panose="020B0604020202020204" pitchFamily="34" charset="0"/>
                <a:cs typeface="Arial" panose="020B0604020202020204" pitchFamily="34" charset="0"/>
              </a:rPr>
              <a:t>2.3.2 </a:t>
            </a:r>
            <a:r>
              <a:rPr lang="en-US" altLang="zh-CN" dirty="0">
                <a:latin typeface="+mj-ea"/>
              </a:rPr>
              <a:t> </a:t>
            </a:r>
            <a:r>
              <a:rPr lang="zh-CN" altLang="en-US" dirty="0">
                <a:latin typeface="+mj-ea"/>
              </a:rPr>
              <a:t>共价键</a:t>
            </a:r>
          </a:p>
        </p:txBody>
      </p:sp>
      <p:sp>
        <p:nvSpPr>
          <p:cNvPr id="1008643" name="Rectangle 3"/>
          <p:cNvSpPr>
            <a:spLocks noGrp="1" noChangeArrowheads="1"/>
          </p:cNvSpPr>
          <p:nvPr>
            <p:ph idx="1"/>
          </p:nvPr>
        </p:nvSpPr>
        <p:spPr>
          <a:xfrm>
            <a:off x="395288" y="984251"/>
            <a:ext cx="8497887" cy="5397500"/>
          </a:xfrm>
        </p:spPr>
        <p:txBody>
          <a:bodyPr/>
          <a:lstStyle/>
          <a:p>
            <a:pPr marL="0" indent="342900" eaLnBrk="1" hangingPunct="1">
              <a:lnSpc>
                <a:spcPct val="130000"/>
              </a:lnSpc>
              <a:buClrTx/>
              <a:buFont typeface="Wingdings" pitchFamily="2" charset="2"/>
              <a:buChar char="u"/>
              <a:defRPr/>
            </a:pPr>
            <a:r>
              <a:rPr lang="zh-CN" altLang="en-US" dirty="0">
                <a:effectLst/>
                <a:latin typeface="Times New Roman" pitchFamily="18" charset="0"/>
                <a:ea typeface="仿宋" pitchFamily="49" charset="-122"/>
                <a:cs typeface="Times New Roman" pitchFamily="18" charset="0"/>
              </a:rPr>
              <a:t>同种非金属元素或电负性数值相差不大的不同种元素</a:t>
            </a:r>
            <a:r>
              <a:rPr lang="en-US" altLang="zh-CN" dirty="0">
                <a:effectLst/>
                <a:latin typeface="Times New Roman" pitchFamily="18" charset="0"/>
                <a:ea typeface="仿宋" pitchFamily="49" charset="-122"/>
                <a:cs typeface="Times New Roman" pitchFamily="18" charset="0"/>
              </a:rPr>
              <a:t>(</a:t>
            </a:r>
            <a:r>
              <a:rPr lang="zh-CN" altLang="en-US" dirty="0">
                <a:effectLst/>
                <a:latin typeface="Times New Roman" pitchFamily="18" charset="0"/>
                <a:ea typeface="仿宋" pitchFamily="49" charset="-122"/>
                <a:cs typeface="Times New Roman" pitchFamily="18" charset="0"/>
              </a:rPr>
              <a:t>一般均为非金属，有时也有金属与非金属</a:t>
            </a:r>
            <a:r>
              <a:rPr lang="en-US" altLang="zh-CN" dirty="0">
                <a:effectLst/>
                <a:latin typeface="Times New Roman" pitchFamily="18" charset="0"/>
                <a:ea typeface="仿宋" pitchFamily="49" charset="-122"/>
                <a:cs typeface="Times New Roman" pitchFamily="18" charset="0"/>
              </a:rPr>
              <a:t>) </a:t>
            </a:r>
            <a:r>
              <a:rPr lang="zh-CN" altLang="en-US" dirty="0">
                <a:effectLst/>
                <a:latin typeface="Times New Roman" pitchFamily="18" charset="0"/>
                <a:ea typeface="仿宋" pitchFamily="49" charset="-122"/>
                <a:cs typeface="Times New Roman" pitchFamily="18" charset="0"/>
              </a:rPr>
              <a:t>，一般以</a:t>
            </a:r>
            <a:r>
              <a:rPr lang="zh-CN" altLang="en-US" dirty="0">
                <a:solidFill>
                  <a:srgbClr val="0000FF"/>
                </a:solidFill>
                <a:effectLst/>
                <a:latin typeface="Times New Roman" pitchFamily="18" charset="0"/>
                <a:ea typeface="仿宋" pitchFamily="49" charset="-122"/>
                <a:cs typeface="Times New Roman" pitchFamily="18" charset="0"/>
              </a:rPr>
              <a:t>共价键</a:t>
            </a:r>
            <a:r>
              <a:rPr lang="zh-CN" altLang="en-US" dirty="0">
                <a:effectLst/>
                <a:latin typeface="Times New Roman" pitchFamily="18" charset="0"/>
                <a:ea typeface="仿宋" pitchFamily="49" charset="-122"/>
                <a:cs typeface="Times New Roman" pitchFamily="18" charset="0"/>
              </a:rPr>
              <a:t>形成共价型单质或共价型化合物。即生成分子的两原子分别提供未成对电子参与成键，</a:t>
            </a:r>
            <a:r>
              <a:rPr lang="zh-CN" altLang="en-US" dirty="0">
                <a:solidFill>
                  <a:srgbClr val="0000FF"/>
                </a:solidFill>
                <a:effectLst/>
                <a:latin typeface="Times New Roman" pitchFamily="18" charset="0"/>
                <a:ea typeface="仿宋" pitchFamily="49" charset="-122"/>
                <a:cs typeface="Times New Roman" pitchFamily="18" charset="0"/>
              </a:rPr>
              <a:t>这些电子为两者共有</a:t>
            </a:r>
            <a:r>
              <a:rPr lang="zh-CN" altLang="en-US" dirty="0">
                <a:effectLst/>
                <a:latin typeface="Times New Roman" pitchFamily="18" charset="0"/>
                <a:ea typeface="仿宋" pitchFamily="49" charset="-122"/>
                <a:cs typeface="Times New Roman" pitchFamily="18" charset="0"/>
              </a:rPr>
              <a:t>。这种原子间靠共用电子对结合的化学键叫做</a:t>
            </a:r>
            <a:r>
              <a:rPr lang="zh-CN" altLang="en-US" dirty="0">
                <a:solidFill>
                  <a:srgbClr val="0000FF"/>
                </a:solidFill>
                <a:effectLst/>
                <a:latin typeface="Times New Roman" pitchFamily="18" charset="0"/>
                <a:ea typeface="仿宋" pitchFamily="49" charset="-122"/>
                <a:cs typeface="Times New Roman" pitchFamily="18" charset="0"/>
              </a:rPr>
              <a:t>共价键</a:t>
            </a:r>
            <a:r>
              <a:rPr lang="zh-CN" altLang="en-US" dirty="0">
                <a:effectLst/>
                <a:latin typeface="Times New Roman" pitchFamily="18" charset="0"/>
                <a:ea typeface="仿宋" pitchFamily="49" charset="-122"/>
                <a:cs typeface="Times New Roman" pitchFamily="18" charset="0"/>
              </a:rPr>
              <a:t>。如:   </a:t>
            </a:r>
            <a:r>
              <a:rPr lang="en-US" altLang="zh-CN" dirty="0" err="1">
                <a:effectLst/>
                <a:latin typeface="Times New Roman" pitchFamily="18" charset="0"/>
                <a:ea typeface="仿宋" pitchFamily="49" charset="-122"/>
                <a:cs typeface="Times New Roman" pitchFamily="18" charset="0"/>
              </a:rPr>
              <a:t>H－H，Cl－Cl，H－Cl，N≡N</a:t>
            </a:r>
            <a:r>
              <a:rPr lang="zh-CN" altLang="en-US" dirty="0">
                <a:effectLst/>
                <a:latin typeface="Times New Roman" pitchFamily="18" charset="0"/>
                <a:ea typeface="仿宋" pitchFamily="49" charset="-122"/>
                <a:cs typeface="Times New Roman" pitchFamily="18" charset="0"/>
              </a:rPr>
              <a:t>，</a:t>
            </a:r>
            <a:r>
              <a:rPr lang="en-US" altLang="zh-CN" dirty="0">
                <a:effectLst/>
                <a:latin typeface="Times New Roman" pitchFamily="18" charset="0"/>
                <a:ea typeface="仿宋" pitchFamily="49" charset="-122"/>
                <a:cs typeface="Times New Roman" pitchFamily="18" charset="0"/>
              </a:rPr>
              <a:t>“－”</a:t>
            </a:r>
            <a:r>
              <a:rPr lang="zh-CN" altLang="en-US" dirty="0">
                <a:effectLst/>
                <a:latin typeface="Times New Roman" pitchFamily="18" charset="0"/>
                <a:ea typeface="仿宋" pitchFamily="49" charset="-122"/>
                <a:cs typeface="Times New Roman" pitchFamily="18" charset="0"/>
              </a:rPr>
              <a:t>表示共用的电子对。</a:t>
            </a:r>
            <a:endParaRPr lang="zh-CN" altLang="en-US" dirty="0">
              <a:solidFill>
                <a:schemeClr val="accent1"/>
              </a:solidFill>
              <a:effectLst/>
              <a:latin typeface="Times New Roman" pitchFamily="18" charset="0"/>
              <a:ea typeface="仿宋" pitchFamily="49" charset="-122"/>
              <a:cs typeface="Times New Roman" pitchFamily="18" charset="0"/>
            </a:endParaRPr>
          </a:p>
          <a:p>
            <a:pPr marL="0" indent="342900" eaLnBrk="1" hangingPunct="1">
              <a:lnSpc>
                <a:spcPct val="130000"/>
              </a:lnSpc>
              <a:buClrTx/>
              <a:buFont typeface="Wingdings" pitchFamily="2" charset="2"/>
              <a:buChar char="u"/>
              <a:defRPr/>
            </a:pPr>
            <a:r>
              <a:rPr lang="zh-CN" altLang="en-US" dirty="0">
                <a:effectLst/>
                <a:latin typeface="Times New Roman" pitchFamily="18" charset="0"/>
                <a:ea typeface="仿宋" pitchFamily="49" charset="-122"/>
                <a:cs typeface="Times New Roman" pitchFamily="18" charset="0"/>
              </a:rPr>
              <a:t>共价键形成过程常用的理论解释有两种：</a:t>
            </a:r>
            <a:r>
              <a:rPr lang="zh-CN" altLang="en-US" dirty="0">
                <a:solidFill>
                  <a:srgbClr val="FF0000"/>
                </a:solidFill>
                <a:effectLst/>
                <a:latin typeface="Times New Roman" pitchFamily="18" charset="0"/>
                <a:ea typeface="仿宋" pitchFamily="49" charset="-122"/>
                <a:cs typeface="Times New Roman" pitchFamily="18" charset="0"/>
              </a:rPr>
              <a:t>价键理论</a:t>
            </a:r>
            <a:r>
              <a:rPr lang="zh-CN" altLang="en-US" dirty="0">
                <a:effectLst/>
                <a:latin typeface="Times New Roman" pitchFamily="18" charset="0"/>
                <a:ea typeface="仿宋" pitchFamily="49" charset="-122"/>
                <a:cs typeface="Times New Roman" pitchFamily="18" charset="0"/>
              </a:rPr>
              <a:t>和</a:t>
            </a:r>
            <a:r>
              <a:rPr lang="zh-CN" altLang="en-US" dirty="0">
                <a:solidFill>
                  <a:srgbClr val="FF0000"/>
                </a:solidFill>
                <a:effectLst/>
                <a:latin typeface="Times New Roman" pitchFamily="18" charset="0"/>
                <a:ea typeface="仿宋" pitchFamily="49" charset="-122"/>
                <a:cs typeface="Times New Roman" pitchFamily="18" charset="0"/>
              </a:rPr>
              <a:t>分子轨道理论</a:t>
            </a:r>
            <a:r>
              <a:rPr lang="zh-CN" altLang="en-US" dirty="0">
                <a:effectLst/>
                <a:latin typeface="Times New Roman" pitchFamily="18" charset="0"/>
                <a:ea typeface="仿宋" pitchFamily="49" charset="-122"/>
                <a:cs typeface="Times New Roman" pitchFamily="18" charset="0"/>
              </a:rPr>
              <a:t>。</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8643">
                                            <p:txEl>
                                              <p:pRg st="0" end="0"/>
                                            </p:txEl>
                                          </p:spTgt>
                                        </p:tgtEl>
                                        <p:attrNameLst>
                                          <p:attrName>style.visibility</p:attrName>
                                        </p:attrNameLst>
                                      </p:cBhvr>
                                      <p:to>
                                        <p:strVal val="visible"/>
                                      </p:to>
                                    </p:set>
                                    <p:animEffect transition="in" filter="blinds(horizontal)">
                                      <p:cBhvr>
                                        <p:cTn id="7" dur="500"/>
                                        <p:tgtEl>
                                          <p:spTgt spid="10086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8643">
                                            <p:txEl>
                                              <p:pRg st="1" end="1"/>
                                            </p:txEl>
                                          </p:spTgt>
                                        </p:tgtEl>
                                        <p:attrNameLst>
                                          <p:attrName>style.visibility</p:attrName>
                                        </p:attrNameLst>
                                      </p:cBhvr>
                                      <p:to>
                                        <p:strVal val="visible"/>
                                      </p:to>
                                    </p:set>
                                    <p:animEffect transition="in" filter="blinds(horizontal)">
                                      <p:cBhvr>
                                        <p:cTn id="12" dur="500"/>
                                        <p:tgtEl>
                                          <p:spTgt spid="10086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8643" grpId="0" build="p"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5" name="Rectangle 5"/>
          <p:cNvSpPr>
            <a:spLocks noChangeArrowheads="1"/>
          </p:cNvSpPr>
          <p:nvPr/>
        </p:nvSpPr>
        <p:spPr bwMode="auto">
          <a:xfrm>
            <a:off x="457200" y="1125538"/>
            <a:ext cx="8507413" cy="2236787"/>
          </a:xfrm>
          <a:prstGeom prst="rect">
            <a:avLst/>
          </a:prstGeom>
          <a:noFill/>
          <a:ln w="9525">
            <a:noFill/>
            <a:miter lim="800000"/>
            <a:headEnd/>
            <a:tailEnd/>
          </a:ln>
          <a:effectLst/>
        </p:spPr>
        <p:txBody>
          <a:bodyPr>
            <a:spAutoFit/>
          </a:bodyPr>
          <a:lstStyle/>
          <a:p>
            <a:pPr>
              <a:lnSpc>
                <a:spcPct val="120000"/>
              </a:lnSpc>
              <a:spcBef>
                <a:spcPts val="600"/>
              </a:spcBef>
              <a:defRPr/>
            </a:pPr>
            <a:r>
              <a:rPr kumimoji="1" lang="en-GB" altLang="zh-CN" sz="2800" b="1" dirty="0">
                <a:solidFill>
                  <a:srgbClr val="000000"/>
                </a:solidFill>
                <a:latin typeface="Times New Roman" pitchFamily="18" charset="0"/>
                <a:ea typeface="仿宋" pitchFamily="49" charset="-122"/>
                <a:cs typeface="Times New Roman" pitchFamily="18" charset="0"/>
              </a:rPr>
              <a:t>① </a:t>
            </a:r>
            <a:r>
              <a:rPr kumimoji="1" lang="en-US" altLang="zh-CN" sz="2800" b="1" dirty="0">
                <a:solidFill>
                  <a:srgbClr val="000000"/>
                </a:solidFill>
                <a:latin typeface="Times New Roman" pitchFamily="18" charset="0"/>
                <a:ea typeface="仿宋" pitchFamily="49" charset="-122"/>
                <a:cs typeface="Times New Roman" pitchFamily="18" charset="0"/>
              </a:rPr>
              <a:t>Lewis’s classical theory(1916)</a:t>
            </a:r>
            <a:r>
              <a:rPr kumimoji="1" lang="zh-CN" altLang="en-US" sz="2800" b="1" dirty="0">
                <a:solidFill>
                  <a:srgbClr val="000000"/>
                </a:solidFill>
                <a:latin typeface="Times New Roman" pitchFamily="18" charset="0"/>
                <a:ea typeface="仿宋" pitchFamily="49" charset="-122"/>
                <a:cs typeface="Times New Roman" pitchFamily="18" charset="0"/>
              </a:rPr>
              <a:t>：</a:t>
            </a:r>
            <a:r>
              <a:rPr kumimoji="1" lang="en-US" altLang="zh-CN" sz="2800" b="1" dirty="0">
                <a:solidFill>
                  <a:srgbClr val="000000"/>
                </a:solidFill>
                <a:latin typeface="Times New Roman" pitchFamily="18" charset="0"/>
                <a:ea typeface="仿宋" pitchFamily="49" charset="-122"/>
                <a:cs typeface="Times New Roman" pitchFamily="18" charset="0"/>
              </a:rPr>
              <a:t>a) </a:t>
            </a:r>
            <a:r>
              <a:rPr kumimoji="1" lang="zh-CN" altLang="en-US" sz="2800" b="1" dirty="0">
                <a:solidFill>
                  <a:srgbClr val="000000"/>
                </a:solidFill>
                <a:latin typeface="Times New Roman" pitchFamily="18" charset="0"/>
                <a:ea typeface="仿宋" pitchFamily="49" charset="-122"/>
                <a:cs typeface="Times New Roman" pitchFamily="18" charset="0"/>
              </a:rPr>
              <a:t>分子中原子通过共用电子对形成共价键</a:t>
            </a:r>
            <a:r>
              <a:rPr kumimoji="1" lang="zh-CN" altLang="en-GB" sz="2800" b="1" dirty="0">
                <a:solidFill>
                  <a:srgbClr val="000000"/>
                </a:solidFill>
                <a:latin typeface="Times New Roman" pitchFamily="18" charset="0"/>
                <a:ea typeface="仿宋" pitchFamily="49" charset="-122"/>
                <a:cs typeface="Times New Roman" pitchFamily="18" charset="0"/>
              </a:rPr>
              <a:t>。</a:t>
            </a:r>
            <a:r>
              <a:rPr kumimoji="1" lang="en-US" altLang="zh-CN" sz="2800" b="1" dirty="0">
                <a:solidFill>
                  <a:srgbClr val="000000"/>
                </a:solidFill>
                <a:latin typeface="Times New Roman" pitchFamily="18" charset="0"/>
                <a:ea typeface="仿宋" pitchFamily="49" charset="-122"/>
                <a:cs typeface="Times New Roman" pitchFamily="18" charset="0"/>
              </a:rPr>
              <a:t>b) </a:t>
            </a:r>
            <a:r>
              <a:rPr kumimoji="1" lang="zh-CN" altLang="en-US" sz="2800" b="1" dirty="0">
                <a:solidFill>
                  <a:srgbClr val="000000"/>
                </a:solidFill>
                <a:latin typeface="Times New Roman" pitchFamily="18" charset="0"/>
                <a:ea typeface="仿宋" pitchFamily="49" charset="-122"/>
                <a:cs typeface="Times New Roman" pitchFamily="18" charset="0"/>
              </a:rPr>
              <a:t>每个原子尽可能达到稳定的稀有气体原子的电子构型。</a:t>
            </a:r>
            <a:endParaRPr kumimoji="1" lang="en-US" altLang="zh-CN" sz="2800" b="1" dirty="0">
              <a:solidFill>
                <a:srgbClr val="000000"/>
              </a:solidFill>
              <a:latin typeface="Times New Roman" pitchFamily="18" charset="0"/>
              <a:ea typeface="仿宋" pitchFamily="49" charset="-122"/>
              <a:cs typeface="Times New Roman" pitchFamily="18" charset="0"/>
            </a:endParaRPr>
          </a:p>
          <a:p>
            <a:pPr>
              <a:lnSpc>
                <a:spcPct val="120000"/>
              </a:lnSpc>
              <a:spcBef>
                <a:spcPts val="600"/>
              </a:spcBef>
              <a:defRPr/>
            </a:pPr>
            <a:r>
              <a:rPr kumimoji="1" lang="zh-CN" altLang="en-GB" sz="2800" b="1" dirty="0">
                <a:solidFill>
                  <a:srgbClr val="FF0000"/>
                </a:solidFill>
                <a:latin typeface="Times New Roman" pitchFamily="18" charset="0"/>
                <a:ea typeface="仿宋" pitchFamily="49" charset="-122"/>
                <a:cs typeface="Times New Roman" pitchFamily="18" charset="0"/>
              </a:rPr>
              <a:t>不足：</a:t>
            </a:r>
            <a:r>
              <a:rPr kumimoji="1" lang="zh-CN" altLang="en-GB" sz="2800" b="1" dirty="0">
                <a:solidFill>
                  <a:srgbClr val="000000"/>
                </a:solidFill>
                <a:latin typeface="Times New Roman" pitchFamily="18" charset="0"/>
                <a:ea typeface="仿宋" pitchFamily="49" charset="-122"/>
                <a:cs typeface="Times New Roman" pitchFamily="18" charset="0"/>
              </a:rPr>
              <a:t>不能解释电子为什么不互相排斥。</a:t>
            </a:r>
            <a:endParaRPr kumimoji="1" lang="zh-CN" altLang="en-US" sz="2800" b="1" dirty="0">
              <a:solidFill>
                <a:srgbClr val="000000"/>
              </a:solidFill>
              <a:latin typeface="Times New Roman" pitchFamily="18" charset="0"/>
              <a:ea typeface="仿宋" pitchFamily="49" charset="-122"/>
              <a:cs typeface="Times New Roman" pitchFamily="18" charset="0"/>
            </a:endParaRPr>
          </a:p>
        </p:txBody>
      </p:sp>
      <p:grpSp>
        <p:nvGrpSpPr>
          <p:cNvPr id="98307" name="Group 6"/>
          <p:cNvGrpSpPr>
            <a:grpSpLocks/>
          </p:cNvGrpSpPr>
          <p:nvPr/>
        </p:nvGrpSpPr>
        <p:grpSpPr bwMode="auto">
          <a:xfrm>
            <a:off x="1692275" y="3644906"/>
            <a:ext cx="1066800" cy="461963"/>
            <a:chOff x="2448" y="3456"/>
            <a:chExt cx="672" cy="291"/>
          </a:xfrm>
        </p:grpSpPr>
        <p:sp>
          <p:nvSpPr>
            <p:cNvPr id="98317" name="Rectangle 7"/>
            <p:cNvSpPr>
              <a:spLocks noChangeArrowheads="1"/>
            </p:cNvSpPr>
            <p:nvPr/>
          </p:nvSpPr>
          <p:spPr bwMode="auto">
            <a:xfrm>
              <a:off x="2448" y="3456"/>
              <a:ext cx="6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buFont typeface="Wingdings" pitchFamily="2" charset="2"/>
                <a:buNone/>
              </a:pPr>
              <a:r>
                <a:rPr kumimoji="1" lang="en-US" altLang="zh-CN" sz="2400">
                  <a:solidFill>
                    <a:srgbClr val="000000"/>
                  </a:solidFill>
                  <a:latin typeface="Times New Roman" pitchFamily="18" charset="0"/>
                  <a:ea typeface="宋体" pitchFamily="2" charset="-122"/>
                </a:rPr>
                <a:t>H  H</a:t>
              </a:r>
            </a:p>
          </p:txBody>
        </p:sp>
        <p:sp>
          <p:nvSpPr>
            <p:cNvPr id="98318" name="Rectangle 8"/>
            <p:cNvSpPr>
              <a:spLocks noChangeArrowheads="1"/>
            </p:cNvSpPr>
            <p:nvPr/>
          </p:nvSpPr>
          <p:spPr bwMode="auto">
            <a:xfrm>
              <a:off x="2640" y="3456"/>
              <a:ext cx="1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r>
                <a:rPr kumimoji="1" lang="en-US" altLang="zh-CN" sz="2400">
                  <a:solidFill>
                    <a:srgbClr val="000000"/>
                  </a:solidFill>
                  <a:latin typeface="Times New Roman" pitchFamily="18" charset="0"/>
                  <a:ea typeface="宋体" pitchFamily="2" charset="-122"/>
                </a:rPr>
                <a:t>.</a:t>
              </a:r>
            </a:p>
          </p:txBody>
        </p:sp>
        <p:sp>
          <p:nvSpPr>
            <p:cNvPr id="98319" name="Rectangle 9"/>
            <p:cNvSpPr>
              <a:spLocks noChangeArrowheads="1"/>
            </p:cNvSpPr>
            <p:nvPr/>
          </p:nvSpPr>
          <p:spPr bwMode="auto">
            <a:xfrm>
              <a:off x="2592" y="3456"/>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r>
                <a:rPr kumimoji="1" lang="zh-CN" altLang="en-US" sz="1800">
                  <a:solidFill>
                    <a:srgbClr val="000000"/>
                  </a:solidFill>
                  <a:latin typeface="Times New Roman" pitchFamily="18" charset="0"/>
                  <a:ea typeface="宋体" pitchFamily="2" charset="-122"/>
                  <a:sym typeface="Symbol" pitchFamily="18" charset="2"/>
                </a:rPr>
                <a:t></a:t>
              </a:r>
              <a:endParaRPr kumimoji="1" lang="zh-CN" altLang="en-US" sz="1800">
                <a:solidFill>
                  <a:srgbClr val="000000"/>
                </a:solidFill>
                <a:latin typeface="Times New Roman" pitchFamily="18" charset="0"/>
                <a:ea typeface="宋体" pitchFamily="2" charset="-122"/>
              </a:endParaRPr>
            </a:p>
          </p:txBody>
        </p:sp>
      </p:grpSp>
      <p:grpSp>
        <p:nvGrpSpPr>
          <p:cNvPr id="98308" name="Group 10"/>
          <p:cNvGrpSpPr>
            <a:grpSpLocks/>
          </p:cNvGrpSpPr>
          <p:nvPr/>
        </p:nvGrpSpPr>
        <p:grpSpPr bwMode="auto">
          <a:xfrm>
            <a:off x="3597275" y="3644900"/>
            <a:ext cx="962025" cy="488950"/>
            <a:chOff x="3134" y="3696"/>
            <a:chExt cx="606" cy="308"/>
          </a:xfrm>
        </p:grpSpPr>
        <p:sp>
          <p:nvSpPr>
            <p:cNvPr id="98315" name="Rectangle 11"/>
            <p:cNvSpPr>
              <a:spLocks noChangeArrowheads="1"/>
            </p:cNvSpPr>
            <p:nvPr/>
          </p:nvSpPr>
          <p:spPr bwMode="auto">
            <a:xfrm>
              <a:off x="3216" y="3696"/>
              <a:ext cx="43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lnSpc>
                  <a:spcPct val="50000"/>
                </a:lnSpc>
                <a:spcBef>
                  <a:spcPct val="0"/>
                </a:spcBef>
                <a:buFont typeface="Wingdings" pitchFamily="2" charset="2"/>
                <a:buNone/>
              </a:pPr>
              <a:r>
                <a:rPr kumimoji="1" lang="en-US" altLang="zh-CN" sz="2400">
                  <a:solidFill>
                    <a:srgbClr val="000000"/>
                  </a:solidFill>
                  <a:latin typeface="Times New Roman" pitchFamily="18" charset="0"/>
                  <a:ea typeface="宋体" pitchFamily="2" charset="-122"/>
                  <a:cs typeface="Times New Roman" pitchFamily="18" charset="0"/>
                </a:rPr>
                <a:t>.</a:t>
              </a:r>
              <a:r>
                <a:rPr kumimoji="1" lang="en-US" altLang="zh-CN" sz="1800">
                  <a:solidFill>
                    <a:srgbClr val="000000"/>
                  </a:solidFill>
                  <a:latin typeface="Times New Roman" pitchFamily="18" charset="0"/>
                  <a:ea typeface="宋体" pitchFamily="2" charset="-122"/>
                  <a:cs typeface="Times New Roman" pitchFamily="18" charset="0"/>
                  <a:sym typeface="Symbol" pitchFamily="18" charset="2"/>
                </a:rPr>
                <a:t></a:t>
              </a:r>
              <a:endParaRPr kumimoji="1" lang="en-US" altLang="zh-CN" sz="2400">
                <a:solidFill>
                  <a:srgbClr val="000000"/>
                </a:solidFill>
                <a:latin typeface="Times New Roman" pitchFamily="18" charset="0"/>
                <a:ea typeface="宋体" pitchFamily="2" charset="-122"/>
                <a:cs typeface="Times New Roman" pitchFamily="18" charset="0"/>
              </a:endParaRPr>
            </a:p>
            <a:p>
              <a:pPr algn="ctr" eaLnBrk="1" hangingPunct="1">
                <a:lnSpc>
                  <a:spcPct val="50000"/>
                </a:lnSpc>
                <a:spcBef>
                  <a:spcPct val="0"/>
                </a:spcBef>
                <a:buFont typeface="Wingdings" pitchFamily="2" charset="2"/>
                <a:buNone/>
              </a:pPr>
              <a:r>
                <a:rPr kumimoji="1" lang="en-US" altLang="zh-CN" sz="2400">
                  <a:solidFill>
                    <a:srgbClr val="000000"/>
                  </a:solidFill>
                  <a:latin typeface="Times New Roman" pitchFamily="18" charset="0"/>
                  <a:ea typeface="宋体" pitchFamily="2" charset="-122"/>
                  <a:cs typeface="Times New Roman" pitchFamily="18" charset="0"/>
                </a:rPr>
                <a:t>.</a:t>
              </a:r>
              <a:r>
                <a:rPr kumimoji="1" lang="en-US" altLang="zh-CN" sz="1800">
                  <a:solidFill>
                    <a:srgbClr val="000000"/>
                  </a:solidFill>
                  <a:latin typeface="Times New Roman" pitchFamily="18" charset="0"/>
                  <a:ea typeface="宋体" pitchFamily="2" charset="-122"/>
                  <a:cs typeface="Times New Roman" pitchFamily="18" charset="0"/>
                  <a:sym typeface="Symbol" pitchFamily="18" charset="2"/>
                </a:rPr>
                <a:t></a:t>
              </a:r>
            </a:p>
          </p:txBody>
        </p:sp>
        <p:sp>
          <p:nvSpPr>
            <p:cNvPr id="98316" name="Rectangle 12"/>
            <p:cNvSpPr>
              <a:spLocks noChangeArrowheads="1"/>
            </p:cNvSpPr>
            <p:nvPr/>
          </p:nvSpPr>
          <p:spPr bwMode="auto">
            <a:xfrm>
              <a:off x="3134" y="3696"/>
              <a:ext cx="6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r>
                <a:rPr kumimoji="1" lang="en-US" altLang="zh-CN" sz="2400">
                  <a:solidFill>
                    <a:srgbClr val="000000"/>
                  </a:solidFill>
                  <a:latin typeface="Times New Roman" pitchFamily="18" charset="0"/>
                  <a:ea typeface="宋体" pitchFamily="2" charset="-122"/>
                </a:rPr>
                <a:t>O    O</a:t>
              </a:r>
            </a:p>
          </p:txBody>
        </p:sp>
      </p:grpSp>
      <p:grpSp>
        <p:nvGrpSpPr>
          <p:cNvPr id="98309" name="Group 13"/>
          <p:cNvGrpSpPr>
            <a:grpSpLocks/>
          </p:cNvGrpSpPr>
          <p:nvPr/>
        </p:nvGrpSpPr>
        <p:grpSpPr bwMode="auto">
          <a:xfrm>
            <a:off x="5651500" y="3644900"/>
            <a:ext cx="930275" cy="469900"/>
            <a:chOff x="3867" y="3312"/>
            <a:chExt cx="586" cy="296"/>
          </a:xfrm>
        </p:grpSpPr>
        <p:sp>
          <p:nvSpPr>
            <p:cNvPr id="98312" name="Rectangle 14"/>
            <p:cNvSpPr>
              <a:spLocks noChangeArrowheads="1"/>
            </p:cNvSpPr>
            <p:nvPr/>
          </p:nvSpPr>
          <p:spPr bwMode="auto">
            <a:xfrm>
              <a:off x="4079" y="3360"/>
              <a:ext cx="196"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lnSpc>
                  <a:spcPct val="30000"/>
                </a:lnSpc>
                <a:spcBef>
                  <a:spcPct val="0"/>
                </a:spcBef>
                <a:buClrTx/>
                <a:buSzTx/>
                <a:buFontTx/>
                <a:buNone/>
              </a:pPr>
              <a:r>
                <a:rPr kumimoji="1" lang="zh-CN" altLang="en-US" sz="1800">
                  <a:solidFill>
                    <a:srgbClr val="000000"/>
                  </a:solidFill>
                  <a:latin typeface="Times New Roman" pitchFamily="18" charset="0"/>
                  <a:ea typeface="宋体" pitchFamily="2" charset="-122"/>
                  <a:sym typeface="Symbol" pitchFamily="18" charset="2"/>
                </a:rPr>
                <a:t></a:t>
              </a:r>
            </a:p>
            <a:p>
              <a:pPr algn="ctr" eaLnBrk="1" hangingPunct="1">
                <a:lnSpc>
                  <a:spcPct val="30000"/>
                </a:lnSpc>
                <a:spcBef>
                  <a:spcPct val="0"/>
                </a:spcBef>
                <a:buClrTx/>
                <a:buSzTx/>
                <a:buFontTx/>
                <a:buNone/>
              </a:pPr>
              <a:r>
                <a:rPr kumimoji="1" lang="zh-CN" altLang="en-US" sz="1800">
                  <a:solidFill>
                    <a:srgbClr val="000000"/>
                  </a:solidFill>
                  <a:latin typeface="Times New Roman" pitchFamily="18" charset="0"/>
                  <a:ea typeface="宋体" pitchFamily="2" charset="-122"/>
                  <a:sym typeface="Symbol" pitchFamily="18" charset="2"/>
                </a:rPr>
                <a:t></a:t>
              </a:r>
            </a:p>
            <a:p>
              <a:pPr algn="ctr" eaLnBrk="1" hangingPunct="1">
                <a:lnSpc>
                  <a:spcPct val="30000"/>
                </a:lnSpc>
                <a:spcBef>
                  <a:spcPct val="0"/>
                </a:spcBef>
                <a:buClrTx/>
                <a:buSzTx/>
                <a:buFontTx/>
                <a:buNone/>
              </a:pPr>
              <a:r>
                <a:rPr kumimoji="1" lang="zh-CN" altLang="en-US" sz="1800">
                  <a:solidFill>
                    <a:srgbClr val="000000"/>
                  </a:solidFill>
                  <a:latin typeface="Times New Roman" pitchFamily="18" charset="0"/>
                  <a:ea typeface="宋体" pitchFamily="2" charset="-122"/>
                  <a:sym typeface="Symbol" pitchFamily="18" charset="2"/>
                </a:rPr>
                <a:t></a:t>
              </a:r>
            </a:p>
          </p:txBody>
        </p:sp>
        <p:sp>
          <p:nvSpPr>
            <p:cNvPr id="98313" name="Rectangle 15"/>
            <p:cNvSpPr>
              <a:spLocks noChangeArrowheads="1"/>
            </p:cNvSpPr>
            <p:nvPr/>
          </p:nvSpPr>
          <p:spPr bwMode="auto">
            <a:xfrm>
              <a:off x="3867" y="3312"/>
              <a:ext cx="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spcBef>
                  <a:spcPct val="0"/>
                </a:spcBef>
                <a:buClrTx/>
                <a:buSzTx/>
                <a:buFontTx/>
                <a:buNone/>
              </a:pPr>
              <a:r>
                <a:rPr kumimoji="1" lang="en-US" altLang="zh-CN" sz="2400">
                  <a:solidFill>
                    <a:srgbClr val="000000"/>
                  </a:solidFill>
                  <a:latin typeface="Times New Roman" pitchFamily="18" charset="0"/>
                  <a:ea typeface="宋体" pitchFamily="2" charset="-122"/>
                </a:rPr>
                <a:t>N    N</a:t>
              </a:r>
            </a:p>
          </p:txBody>
        </p:sp>
        <p:sp>
          <p:nvSpPr>
            <p:cNvPr id="98314" name="Rectangle 16"/>
            <p:cNvSpPr>
              <a:spLocks noChangeArrowheads="1"/>
            </p:cNvSpPr>
            <p:nvPr/>
          </p:nvSpPr>
          <p:spPr bwMode="auto">
            <a:xfrm>
              <a:off x="4032" y="3312"/>
              <a:ext cx="165"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eaLnBrk="1" hangingPunct="1">
                <a:lnSpc>
                  <a:spcPct val="30000"/>
                </a:lnSpc>
                <a:spcBef>
                  <a:spcPct val="0"/>
                </a:spcBef>
                <a:buClrTx/>
                <a:buSzTx/>
                <a:buFontTx/>
                <a:buNone/>
              </a:pPr>
              <a:r>
                <a:rPr kumimoji="1" lang="en-US" altLang="zh-CN" sz="2400">
                  <a:solidFill>
                    <a:srgbClr val="000000"/>
                  </a:solidFill>
                  <a:latin typeface="Times New Roman" pitchFamily="18" charset="0"/>
                  <a:ea typeface="宋体" pitchFamily="2" charset="-122"/>
                  <a:sym typeface="Symbol" pitchFamily="18" charset="2"/>
                </a:rPr>
                <a:t>.</a:t>
              </a:r>
            </a:p>
            <a:p>
              <a:pPr algn="ctr" eaLnBrk="1" hangingPunct="1">
                <a:lnSpc>
                  <a:spcPct val="30000"/>
                </a:lnSpc>
                <a:spcBef>
                  <a:spcPct val="0"/>
                </a:spcBef>
                <a:buClrTx/>
                <a:buSzTx/>
                <a:buFontTx/>
                <a:buNone/>
              </a:pPr>
              <a:r>
                <a:rPr kumimoji="1" lang="en-US" altLang="zh-CN" sz="2400">
                  <a:solidFill>
                    <a:srgbClr val="000000"/>
                  </a:solidFill>
                  <a:latin typeface="Times New Roman" pitchFamily="18" charset="0"/>
                  <a:ea typeface="宋体" pitchFamily="2" charset="-122"/>
                  <a:sym typeface="Symbol" pitchFamily="18" charset="2"/>
                </a:rPr>
                <a:t>.</a:t>
              </a:r>
            </a:p>
            <a:p>
              <a:pPr algn="ctr" eaLnBrk="1" hangingPunct="1">
                <a:lnSpc>
                  <a:spcPct val="30000"/>
                </a:lnSpc>
                <a:spcBef>
                  <a:spcPct val="0"/>
                </a:spcBef>
                <a:buClrTx/>
                <a:buSzTx/>
                <a:buFontTx/>
                <a:buNone/>
              </a:pPr>
              <a:r>
                <a:rPr kumimoji="1" lang="en-US" altLang="zh-CN" sz="2400">
                  <a:solidFill>
                    <a:srgbClr val="000000"/>
                  </a:solidFill>
                  <a:latin typeface="Times New Roman" pitchFamily="18" charset="0"/>
                  <a:ea typeface="宋体" pitchFamily="2" charset="-122"/>
                  <a:sym typeface="Symbol" pitchFamily="18" charset="2"/>
                </a:rPr>
                <a:t>.</a:t>
              </a:r>
            </a:p>
          </p:txBody>
        </p:sp>
      </p:grpSp>
      <p:sp>
        <p:nvSpPr>
          <p:cNvPr id="102409" name="Rectangle 17"/>
          <p:cNvSpPr>
            <a:spLocks noGrp="1" noChangeArrowheads="1"/>
          </p:cNvSpPr>
          <p:nvPr>
            <p:ph type="title" idx="4294967295"/>
          </p:nvPr>
        </p:nvSpPr>
        <p:spPr>
          <a:xfrm>
            <a:off x="251520" y="315913"/>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2.3.2.1  </a:t>
            </a:r>
            <a:r>
              <a:rPr lang="zh-CN" altLang="en-US" sz="3200" dirty="0">
                <a:latin typeface="+mj-ea"/>
              </a:rPr>
              <a:t>价键理论</a:t>
            </a:r>
          </a:p>
        </p:txBody>
      </p:sp>
      <p:sp>
        <p:nvSpPr>
          <p:cNvPr id="18" name="矩形 17"/>
          <p:cNvSpPr/>
          <p:nvPr/>
        </p:nvSpPr>
        <p:spPr>
          <a:xfrm>
            <a:off x="395288" y="4365625"/>
            <a:ext cx="8748712" cy="2160588"/>
          </a:xfrm>
          <a:prstGeom prst="rect">
            <a:avLst/>
          </a:prstGeom>
        </p:spPr>
        <p:txBody>
          <a:bodyPr>
            <a:spAutoFit/>
          </a:bodyPr>
          <a:lstStyle/>
          <a:p>
            <a:pPr eaLnBrk="0" hangingPunct="0">
              <a:lnSpc>
                <a:spcPct val="120000"/>
              </a:lnSpc>
              <a:defRPr/>
            </a:pPr>
            <a:r>
              <a:rPr kumimoji="1" lang="zh-CN" altLang="en-GB" sz="2400" b="1" dirty="0">
                <a:solidFill>
                  <a:srgbClr val="000000"/>
                </a:solidFill>
                <a:latin typeface="Times New Roman" pitchFamily="18" charset="0"/>
                <a:ea typeface="仿宋" pitchFamily="49" charset="-122"/>
                <a:cs typeface="Times New Roman" pitchFamily="18" charset="0"/>
              </a:rPr>
              <a:t> </a:t>
            </a:r>
            <a:r>
              <a:rPr kumimoji="1" lang="en-GB" altLang="zh-CN" sz="2800" b="1" dirty="0">
                <a:solidFill>
                  <a:srgbClr val="000000"/>
                </a:solidFill>
                <a:latin typeface="Times New Roman" pitchFamily="18" charset="0"/>
                <a:ea typeface="仿宋" pitchFamily="49" charset="-122"/>
                <a:cs typeface="Times New Roman" pitchFamily="18" charset="0"/>
              </a:rPr>
              <a:t>② </a:t>
            </a:r>
            <a:r>
              <a:rPr kumimoji="1" lang="en-GB" altLang="zh-CN" sz="2800" b="1" dirty="0" err="1">
                <a:solidFill>
                  <a:srgbClr val="000000"/>
                </a:solidFill>
                <a:latin typeface="Times New Roman" pitchFamily="18" charset="0"/>
                <a:ea typeface="仿宋" pitchFamily="49" charset="-122"/>
                <a:cs typeface="Times New Roman" pitchFamily="18" charset="0"/>
                <a:sym typeface="Symbol" pitchFamily="18" charset="2"/>
              </a:rPr>
              <a:t>Heitler</a:t>
            </a:r>
            <a:r>
              <a:rPr kumimoji="1" lang="en-GB" altLang="zh-CN" sz="2800" b="1" dirty="0">
                <a:solidFill>
                  <a:srgbClr val="000000"/>
                </a:solidFill>
                <a:latin typeface="Times New Roman" pitchFamily="18" charset="0"/>
                <a:ea typeface="仿宋" pitchFamily="49" charset="-122"/>
                <a:cs typeface="Times New Roman" pitchFamily="18" charset="0"/>
                <a:sym typeface="Symbol" pitchFamily="18" charset="2"/>
              </a:rPr>
              <a:t>-London theory(1927)：</a:t>
            </a:r>
            <a:r>
              <a:rPr kumimoji="1" lang="zh-CN" altLang="en-GB" sz="2800" b="1" dirty="0">
                <a:solidFill>
                  <a:srgbClr val="000000"/>
                </a:solidFill>
                <a:latin typeface="Times New Roman" pitchFamily="18" charset="0"/>
                <a:ea typeface="仿宋" pitchFamily="49" charset="-122"/>
                <a:cs typeface="Times New Roman" pitchFamily="18" charset="0"/>
                <a:sym typeface="Symbol" pitchFamily="18" charset="2"/>
              </a:rPr>
              <a:t>用量子力学理论处理两个氢原子形成氢分子过程，体系能量变化情况。</a:t>
            </a:r>
            <a:r>
              <a:rPr kumimoji="1" lang="en-US" altLang="zh-CN" sz="2800" b="1" dirty="0">
                <a:solidFill>
                  <a:srgbClr val="000000"/>
                </a:solidFill>
                <a:latin typeface="Times New Roman" pitchFamily="18" charset="0"/>
                <a:ea typeface="仿宋" pitchFamily="49" charset="-122"/>
                <a:cs typeface="Times New Roman" pitchFamily="18" charset="0"/>
              </a:rPr>
              <a:t>a)</a:t>
            </a:r>
            <a:r>
              <a:rPr kumimoji="1" lang="zh-CN" altLang="en-US" sz="2800" b="1" dirty="0">
                <a:solidFill>
                  <a:srgbClr val="000000"/>
                </a:solidFill>
                <a:latin typeface="Times New Roman" pitchFamily="18" charset="0"/>
                <a:ea typeface="仿宋" pitchFamily="49" charset="-122"/>
                <a:cs typeface="Times New Roman" pitchFamily="18" charset="0"/>
              </a:rPr>
              <a:t>自旋相反的单电子原子可配对形成共价键；</a:t>
            </a:r>
            <a:r>
              <a:rPr kumimoji="1" lang="en-US" altLang="zh-CN" sz="2800" b="1" dirty="0">
                <a:solidFill>
                  <a:srgbClr val="000000"/>
                </a:solidFill>
                <a:latin typeface="Times New Roman" pitchFamily="18" charset="0"/>
                <a:ea typeface="仿宋" pitchFamily="49" charset="-122"/>
                <a:cs typeface="Times New Roman" pitchFamily="18" charset="0"/>
              </a:rPr>
              <a:t>b)</a:t>
            </a:r>
            <a:r>
              <a:rPr kumimoji="1" lang="zh-CN" altLang="en-US" sz="2800" b="1" dirty="0">
                <a:solidFill>
                  <a:srgbClr val="000000"/>
                </a:solidFill>
                <a:latin typeface="Times New Roman" pitchFamily="18" charset="0"/>
                <a:ea typeface="仿宋" pitchFamily="49" charset="-122"/>
                <a:cs typeface="Times New Roman" pitchFamily="18" charset="0"/>
              </a:rPr>
              <a:t>原子轨道成键满足最大重叠原理。</a:t>
            </a:r>
            <a:endParaRPr lang="zh-CN" altLang="en-US" sz="2800" dirty="0">
              <a:latin typeface="Times New Roman" pitchFamily="18" charset="0"/>
              <a:ea typeface="仿宋" pitchFamily="49" charset="-122"/>
              <a:cs typeface="Times New Roman" pitchFamily="18" charset="0"/>
            </a:endParaRPr>
          </a:p>
        </p:txBody>
      </p:sp>
    </p:spTree>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Rectangle 2"/>
          <p:cNvSpPr>
            <a:spLocks noChangeArrowheads="1"/>
          </p:cNvSpPr>
          <p:nvPr/>
        </p:nvSpPr>
        <p:spPr bwMode="auto">
          <a:xfrm>
            <a:off x="323850" y="981075"/>
            <a:ext cx="8439150" cy="629981"/>
          </a:xfrm>
          <a:prstGeom prst="rect">
            <a:avLst/>
          </a:prstGeom>
          <a:noFill/>
          <a:ln w="9525">
            <a:noFill/>
            <a:miter lim="800000"/>
            <a:headEnd/>
            <a:tailEnd/>
          </a:ln>
          <a:effectLst/>
        </p:spPr>
        <p:txBody>
          <a:bodyPr>
            <a:spAutoFit/>
          </a:bodyPr>
          <a:lstStyle/>
          <a:p>
            <a:pPr>
              <a:lnSpc>
                <a:spcPct val="140000"/>
              </a:lnSpc>
              <a:defRPr/>
            </a:pPr>
            <a:r>
              <a:rPr kumimoji="1" lang="en-GB" altLang="zh-CN" sz="2800" b="1" dirty="0">
                <a:solidFill>
                  <a:srgbClr val="000000"/>
                </a:solidFill>
                <a:latin typeface="Times New Roman" pitchFamily="18" charset="0"/>
                <a:ea typeface="楷体_GB2312" pitchFamily="49" charset="-122"/>
              </a:rPr>
              <a:t> ③</a:t>
            </a:r>
            <a:r>
              <a:rPr kumimoji="1" lang="en-GB" altLang="zh-CN" sz="2800" b="1" dirty="0">
                <a:solidFill>
                  <a:srgbClr val="000000"/>
                </a:solidFill>
                <a:latin typeface="Times New Roman" pitchFamily="18" charset="0"/>
                <a:ea typeface="楷体_GB2312" pitchFamily="49" charset="-122"/>
                <a:sym typeface="Symbol" pitchFamily="18" charset="2"/>
              </a:rPr>
              <a:t>Pauling-Slater theory</a:t>
            </a:r>
            <a:r>
              <a:rPr kumimoji="1" lang="zh-CN" altLang="en-US" sz="2800" b="1" dirty="0">
                <a:solidFill>
                  <a:srgbClr val="000000"/>
                </a:solidFill>
                <a:latin typeface="Times New Roman" pitchFamily="18" charset="0"/>
                <a:ea typeface="楷体_GB2312" pitchFamily="49" charset="-122"/>
                <a:sym typeface="Symbol" pitchFamily="18" charset="2"/>
              </a:rPr>
              <a:t>：</a:t>
            </a:r>
            <a:r>
              <a:rPr kumimoji="1" lang="zh-CN" altLang="en-GB" sz="2800" b="1" dirty="0">
                <a:solidFill>
                  <a:srgbClr val="000000"/>
                </a:solidFill>
                <a:latin typeface="Times New Roman" pitchFamily="18" charset="0"/>
                <a:ea typeface="楷体_GB2312" pitchFamily="49" charset="-122"/>
                <a:sym typeface="Symbol" pitchFamily="18" charset="2"/>
              </a:rPr>
              <a:t>对前两个理论加以系统化。</a:t>
            </a:r>
            <a:endParaRPr kumimoji="1" lang="zh-CN" altLang="en-US" sz="2800" b="1" dirty="0">
              <a:solidFill>
                <a:srgbClr val="000000"/>
              </a:solidFill>
              <a:latin typeface="Times New Roman" pitchFamily="18" charset="0"/>
              <a:ea typeface="楷体_GB2312" pitchFamily="49" charset="-122"/>
            </a:endParaRPr>
          </a:p>
        </p:txBody>
      </p:sp>
      <p:grpSp>
        <p:nvGrpSpPr>
          <p:cNvPr id="99331" name="Group 3"/>
          <p:cNvGrpSpPr>
            <a:grpSpLocks/>
          </p:cNvGrpSpPr>
          <p:nvPr/>
        </p:nvGrpSpPr>
        <p:grpSpPr bwMode="auto">
          <a:xfrm>
            <a:off x="1908175" y="2420938"/>
            <a:ext cx="5486400" cy="2914650"/>
            <a:chOff x="720" y="1248"/>
            <a:chExt cx="3456" cy="1836"/>
          </a:xfrm>
        </p:grpSpPr>
        <p:sp>
          <p:nvSpPr>
            <p:cNvPr id="99350" name="Freeform 4"/>
            <p:cNvSpPr>
              <a:spLocks/>
            </p:cNvSpPr>
            <p:nvPr/>
          </p:nvSpPr>
          <p:spPr bwMode="auto">
            <a:xfrm>
              <a:off x="1920" y="1392"/>
              <a:ext cx="1104" cy="672"/>
            </a:xfrm>
            <a:custGeom>
              <a:avLst/>
              <a:gdLst>
                <a:gd name="T0" fmla="*/ 0 w 768"/>
                <a:gd name="T1" fmla="*/ 0 h 672"/>
                <a:gd name="T2" fmla="*/ 3775 w 768"/>
                <a:gd name="T3" fmla="*/ 336 h 672"/>
                <a:gd name="T4" fmla="*/ 20129 w 768"/>
                <a:gd name="T5" fmla="*/ 672 h 672"/>
                <a:gd name="T6" fmla="*/ 0 60000 65536"/>
                <a:gd name="T7" fmla="*/ 0 60000 65536"/>
                <a:gd name="T8" fmla="*/ 0 60000 65536"/>
                <a:gd name="T9" fmla="*/ 0 w 768"/>
                <a:gd name="T10" fmla="*/ 0 h 672"/>
                <a:gd name="T11" fmla="*/ 768 w 768"/>
                <a:gd name="T12" fmla="*/ 672 h 672"/>
              </a:gdLst>
              <a:ahLst/>
              <a:cxnLst>
                <a:cxn ang="T6">
                  <a:pos x="T0" y="T1"/>
                </a:cxn>
                <a:cxn ang="T7">
                  <a:pos x="T2" y="T3"/>
                </a:cxn>
                <a:cxn ang="T8">
                  <a:pos x="T4" y="T5"/>
                </a:cxn>
              </a:cxnLst>
              <a:rect l="T9" t="T10" r="T11" b="T12"/>
              <a:pathLst>
                <a:path w="768" h="672">
                  <a:moveTo>
                    <a:pt x="0" y="0"/>
                  </a:moveTo>
                  <a:cubicBezTo>
                    <a:pt x="8" y="112"/>
                    <a:pt x="16" y="224"/>
                    <a:pt x="144" y="336"/>
                  </a:cubicBezTo>
                  <a:cubicBezTo>
                    <a:pt x="272" y="448"/>
                    <a:pt x="520" y="560"/>
                    <a:pt x="768" y="672"/>
                  </a:cubicBezTo>
                </a:path>
              </a:pathLst>
            </a:custGeom>
            <a:noFill/>
            <a:ln w="31750">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99351" name="Line 5"/>
            <p:cNvSpPr>
              <a:spLocks noChangeShapeType="1"/>
            </p:cNvSpPr>
            <p:nvPr/>
          </p:nvSpPr>
          <p:spPr bwMode="auto">
            <a:xfrm>
              <a:off x="3024" y="2064"/>
              <a:ext cx="864" cy="0"/>
            </a:xfrm>
            <a:prstGeom prst="line">
              <a:avLst/>
            </a:prstGeom>
            <a:noFill/>
            <a:ln w="22225">
              <a:solidFill>
                <a:srgbClr val="0000FF"/>
              </a:solidFill>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99352" name="Freeform 6"/>
            <p:cNvSpPr>
              <a:spLocks/>
            </p:cNvSpPr>
            <p:nvPr/>
          </p:nvSpPr>
          <p:spPr bwMode="auto">
            <a:xfrm>
              <a:off x="1728" y="1392"/>
              <a:ext cx="1296" cy="1200"/>
            </a:xfrm>
            <a:custGeom>
              <a:avLst/>
              <a:gdLst>
                <a:gd name="T0" fmla="*/ 0 w 1296"/>
                <a:gd name="T1" fmla="*/ 0 h 1200"/>
                <a:gd name="T2" fmla="*/ 48 w 1296"/>
                <a:gd name="T3" fmla="*/ 864 h 1200"/>
                <a:gd name="T4" fmla="*/ 192 w 1296"/>
                <a:gd name="T5" fmla="*/ 1152 h 1200"/>
                <a:gd name="T6" fmla="*/ 336 w 1296"/>
                <a:gd name="T7" fmla="*/ 1152 h 1200"/>
                <a:gd name="T8" fmla="*/ 480 w 1296"/>
                <a:gd name="T9" fmla="*/ 1056 h 1200"/>
                <a:gd name="T10" fmla="*/ 672 w 1296"/>
                <a:gd name="T11" fmla="*/ 864 h 1200"/>
                <a:gd name="T12" fmla="*/ 1008 w 1296"/>
                <a:gd name="T13" fmla="*/ 720 h 1200"/>
                <a:gd name="T14" fmla="*/ 1296 w 1296"/>
                <a:gd name="T15" fmla="*/ 672 h 1200"/>
                <a:gd name="T16" fmla="*/ 0 60000 65536"/>
                <a:gd name="T17" fmla="*/ 0 60000 65536"/>
                <a:gd name="T18" fmla="*/ 0 60000 65536"/>
                <a:gd name="T19" fmla="*/ 0 60000 65536"/>
                <a:gd name="T20" fmla="*/ 0 60000 65536"/>
                <a:gd name="T21" fmla="*/ 0 60000 65536"/>
                <a:gd name="T22" fmla="*/ 0 60000 65536"/>
                <a:gd name="T23" fmla="*/ 0 60000 65536"/>
                <a:gd name="T24" fmla="*/ 0 w 1296"/>
                <a:gd name="T25" fmla="*/ 0 h 1200"/>
                <a:gd name="T26" fmla="*/ 1296 w 1296"/>
                <a:gd name="T27" fmla="*/ 1200 h 1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6" h="1200">
                  <a:moveTo>
                    <a:pt x="0" y="0"/>
                  </a:moveTo>
                  <a:cubicBezTo>
                    <a:pt x="8" y="336"/>
                    <a:pt x="16" y="672"/>
                    <a:pt x="48" y="864"/>
                  </a:cubicBezTo>
                  <a:cubicBezTo>
                    <a:pt x="80" y="1056"/>
                    <a:pt x="144" y="1104"/>
                    <a:pt x="192" y="1152"/>
                  </a:cubicBezTo>
                  <a:cubicBezTo>
                    <a:pt x="240" y="1200"/>
                    <a:pt x="288" y="1168"/>
                    <a:pt x="336" y="1152"/>
                  </a:cubicBezTo>
                  <a:cubicBezTo>
                    <a:pt x="384" y="1136"/>
                    <a:pt x="424" y="1104"/>
                    <a:pt x="480" y="1056"/>
                  </a:cubicBezTo>
                  <a:cubicBezTo>
                    <a:pt x="536" y="1008"/>
                    <a:pt x="584" y="920"/>
                    <a:pt x="672" y="864"/>
                  </a:cubicBezTo>
                  <a:cubicBezTo>
                    <a:pt x="760" y="808"/>
                    <a:pt x="904" y="752"/>
                    <a:pt x="1008" y="720"/>
                  </a:cubicBezTo>
                  <a:cubicBezTo>
                    <a:pt x="1112" y="688"/>
                    <a:pt x="1204" y="680"/>
                    <a:pt x="1296" y="672"/>
                  </a:cubicBezTo>
                </a:path>
              </a:pathLst>
            </a:cu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99353" name="Line 7"/>
            <p:cNvSpPr>
              <a:spLocks noChangeShapeType="1"/>
            </p:cNvSpPr>
            <p:nvPr/>
          </p:nvSpPr>
          <p:spPr bwMode="auto">
            <a:xfrm flipV="1">
              <a:off x="1680" y="1344"/>
              <a:ext cx="0" cy="1440"/>
            </a:xfrm>
            <a:prstGeom prst="line">
              <a:avLst/>
            </a:prstGeom>
            <a:noFill/>
            <a:ln w="22225">
              <a:solidFill>
                <a:srgbClr val="000000"/>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99354" name="Line 8"/>
            <p:cNvSpPr>
              <a:spLocks noChangeShapeType="1"/>
            </p:cNvSpPr>
            <p:nvPr/>
          </p:nvSpPr>
          <p:spPr bwMode="auto">
            <a:xfrm flipV="1">
              <a:off x="1680" y="2784"/>
              <a:ext cx="2496" cy="0"/>
            </a:xfrm>
            <a:prstGeom prst="line">
              <a:avLst/>
            </a:prstGeom>
            <a:noFill/>
            <a:ln w="22225">
              <a:solidFill>
                <a:srgbClr val="000000"/>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99355" name="Line 9"/>
            <p:cNvSpPr>
              <a:spLocks noChangeShapeType="1"/>
            </p:cNvSpPr>
            <p:nvPr/>
          </p:nvSpPr>
          <p:spPr bwMode="auto">
            <a:xfrm>
              <a:off x="1680" y="2592"/>
              <a:ext cx="288" cy="0"/>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99356" name="Line 10"/>
            <p:cNvSpPr>
              <a:spLocks noChangeShapeType="1"/>
            </p:cNvSpPr>
            <p:nvPr/>
          </p:nvSpPr>
          <p:spPr bwMode="auto">
            <a:xfrm flipV="1">
              <a:off x="1968" y="2592"/>
              <a:ext cx="0" cy="192"/>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37675" name="Rectangle 11"/>
            <p:cNvSpPr>
              <a:spLocks noChangeArrowheads="1"/>
            </p:cNvSpPr>
            <p:nvPr/>
          </p:nvSpPr>
          <p:spPr bwMode="auto">
            <a:xfrm>
              <a:off x="1872" y="2784"/>
              <a:ext cx="311" cy="291"/>
            </a:xfrm>
            <a:prstGeom prst="rect">
              <a:avLst/>
            </a:prstGeom>
            <a:noFill/>
            <a:ln w="9525">
              <a:noFill/>
              <a:miter lim="800000"/>
              <a:headEnd/>
              <a:tailEnd/>
            </a:ln>
            <a:effectLst/>
          </p:spPr>
          <p:txBody>
            <a:bodyPr wrap="none" lIns="92075" tIns="46038" rIns="92075" bIns="46038">
              <a:spAutoFit/>
            </a:bodyPr>
            <a:lstStyle/>
            <a:p>
              <a:pPr>
                <a:defRPr/>
              </a:pPr>
              <a:r>
                <a:rPr kumimoji="1" lang="en-US" altLang="zh-CN" sz="2400" b="1" i="1">
                  <a:solidFill>
                    <a:srgbClr val="000000"/>
                  </a:solidFill>
                  <a:latin typeface="Times New Roman" panose="02020603050405020304" pitchFamily="18" charset="0"/>
                  <a:ea typeface="楷体_GB2312" pitchFamily="49" charset="-122"/>
                  <a:cs typeface="Times New Roman" panose="02020603050405020304" pitchFamily="18" charset="0"/>
                </a:rPr>
                <a:t>R</a:t>
              </a:r>
              <a:r>
                <a:rPr kumimoji="1" lang="en-US" altLang="zh-CN" sz="2400" b="1" i="1" baseline="-25000">
                  <a:solidFill>
                    <a:srgbClr val="000000"/>
                  </a:solidFill>
                  <a:latin typeface="Times New Roman" panose="02020603050405020304" pitchFamily="18" charset="0"/>
                  <a:ea typeface="楷体_GB2312" pitchFamily="49" charset="-122"/>
                  <a:cs typeface="Times New Roman" panose="02020603050405020304" pitchFamily="18" charset="0"/>
                </a:rPr>
                <a:t>0</a:t>
              </a:r>
            </a:p>
          </p:txBody>
        </p:sp>
        <p:sp>
          <p:nvSpPr>
            <p:cNvPr id="1137676" name="Rectangle 12"/>
            <p:cNvSpPr>
              <a:spLocks noChangeArrowheads="1"/>
            </p:cNvSpPr>
            <p:nvPr/>
          </p:nvSpPr>
          <p:spPr bwMode="auto">
            <a:xfrm>
              <a:off x="1392" y="2400"/>
              <a:ext cx="255" cy="291"/>
            </a:xfrm>
            <a:prstGeom prst="rect">
              <a:avLst/>
            </a:prstGeom>
            <a:noFill/>
            <a:ln w="9525">
              <a:noFill/>
              <a:miter lim="800000"/>
              <a:headEnd/>
              <a:tailEnd/>
            </a:ln>
            <a:effectLst/>
          </p:spPr>
          <p:txBody>
            <a:bodyPr lIns="92075" tIns="46038" rIns="92075" bIns="46038">
              <a:spAutoFit/>
            </a:bodyPr>
            <a:lstStyle/>
            <a:p>
              <a:pPr>
                <a:defRPr/>
              </a:pPr>
              <a:r>
                <a:rPr kumimoji="1" lang="en-US" altLang="zh-CN" sz="2400" b="1" i="1">
                  <a:solidFill>
                    <a:srgbClr val="000000"/>
                  </a:solidFill>
                  <a:latin typeface="Times New Roman" panose="02020603050405020304" pitchFamily="18" charset="0"/>
                  <a:ea typeface="楷体_GB2312" pitchFamily="49" charset="-122"/>
                  <a:cs typeface="Times New Roman" panose="02020603050405020304" pitchFamily="18" charset="0"/>
                </a:rPr>
                <a:t>D</a:t>
              </a:r>
            </a:p>
          </p:txBody>
        </p:sp>
        <p:sp>
          <p:nvSpPr>
            <p:cNvPr id="1137677" name="Rectangle 13"/>
            <p:cNvSpPr>
              <a:spLocks noChangeArrowheads="1"/>
            </p:cNvSpPr>
            <p:nvPr/>
          </p:nvSpPr>
          <p:spPr bwMode="auto">
            <a:xfrm>
              <a:off x="1440" y="1920"/>
              <a:ext cx="214" cy="291"/>
            </a:xfrm>
            <a:prstGeom prst="rect">
              <a:avLst/>
            </a:prstGeom>
            <a:noFill/>
            <a:ln w="9525">
              <a:noFill/>
              <a:miter lim="800000"/>
              <a:headEnd/>
              <a:tailEnd/>
            </a:ln>
            <a:effectLst/>
          </p:spPr>
          <p:txBody>
            <a:bodyPr wrap="none" lIns="92075" tIns="46038" rIns="92075" bIns="46038">
              <a:spAutoFit/>
            </a:bodyPr>
            <a:lstStyle/>
            <a:p>
              <a:pPr>
                <a:defRPr/>
              </a:pPr>
              <a:r>
                <a:rPr kumimoji="1" lang="en-US" altLang="zh-CN" sz="2400" b="1">
                  <a:solidFill>
                    <a:srgbClr val="000000"/>
                  </a:solidFill>
                  <a:latin typeface="Times New Roman" panose="02020603050405020304" pitchFamily="18" charset="0"/>
                  <a:ea typeface="楷体_GB2312" pitchFamily="49" charset="-122"/>
                  <a:cs typeface="Times New Roman" panose="02020603050405020304" pitchFamily="18" charset="0"/>
                </a:rPr>
                <a:t>0</a:t>
              </a:r>
            </a:p>
          </p:txBody>
        </p:sp>
        <p:sp>
          <p:nvSpPr>
            <p:cNvPr id="99360" name="Line 14"/>
            <p:cNvSpPr>
              <a:spLocks noChangeShapeType="1"/>
            </p:cNvSpPr>
            <p:nvPr/>
          </p:nvSpPr>
          <p:spPr bwMode="auto">
            <a:xfrm flipH="1">
              <a:off x="1680" y="2064"/>
              <a:ext cx="1344" cy="0"/>
            </a:xfrm>
            <a:prstGeom prst="line">
              <a:avLst/>
            </a:prstGeom>
            <a:noFill/>
            <a:ln w="28575">
              <a:solidFill>
                <a:srgbClr val="000000"/>
              </a:solidFill>
              <a:prstDash val="sysDot"/>
              <a:round/>
              <a:headEnd/>
              <a:tailEnd/>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37679" name="Rectangle 15"/>
            <p:cNvSpPr>
              <a:spLocks noChangeArrowheads="1"/>
            </p:cNvSpPr>
            <p:nvPr/>
          </p:nvSpPr>
          <p:spPr bwMode="auto">
            <a:xfrm>
              <a:off x="1440" y="1248"/>
              <a:ext cx="246" cy="291"/>
            </a:xfrm>
            <a:prstGeom prst="rect">
              <a:avLst/>
            </a:prstGeom>
            <a:noFill/>
            <a:ln w="9525">
              <a:noFill/>
              <a:miter lim="800000"/>
              <a:headEnd/>
              <a:tailEnd/>
            </a:ln>
            <a:effectLst/>
          </p:spPr>
          <p:txBody>
            <a:bodyPr wrap="none" lIns="92075" tIns="46038" rIns="92075" bIns="46038">
              <a:spAutoFit/>
            </a:bodyPr>
            <a:lstStyle/>
            <a:p>
              <a:pPr>
                <a:defRPr/>
              </a:pPr>
              <a:r>
                <a:rPr kumimoji="1" lang="en-US" altLang="zh-CN" sz="2400" b="1" i="1">
                  <a:solidFill>
                    <a:srgbClr val="000000"/>
                  </a:solidFill>
                  <a:latin typeface="Times New Roman" panose="02020603050405020304" pitchFamily="18" charset="0"/>
                  <a:ea typeface="楷体_GB2312" pitchFamily="49" charset="-122"/>
                  <a:cs typeface="Times New Roman" panose="02020603050405020304" pitchFamily="18" charset="0"/>
                </a:rPr>
                <a:t>E</a:t>
              </a:r>
            </a:p>
          </p:txBody>
        </p:sp>
        <p:sp>
          <p:nvSpPr>
            <p:cNvPr id="1137680" name="Rectangle 16"/>
            <p:cNvSpPr>
              <a:spLocks noChangeArrowheads="1"/>
            </p:cNvSpPr>
            <p:nvPr/>
          </p:nvSpPr>
          <p:spPr bwMode="auto">
            <a:xfrm>
              <a:off x="3888" y="2784"/>
              <a:ext cx="246" cy="291"/>
            </a:xfrm>
            <a:prstGeom prst="rect">
              <a:avLst/>
            </a:prstGeom>
            <a:noFill/>
            <a:ln w="9525">
              <a:noFill/>
              <a:miter lim="800000"/>
              <a:headEnd/>
              <a:tailEnd/>
            </a:ln>
            <a:effectLst/>
          </p:spPr>
          <p:txBody>
            <a:bodyPr wrap="none" lIns="92075" tIns="46038" rIns="92075" bIns="46038">
              <a:spAutoFit/>
            </a:bodyPr>
            <a:lstStyle/>
            <a:p>
              <a:pPr>
                <a:defRPr/>
              </a:pPr>
              <a:r>
                <a:rPr kumimoji="1" lang="en-US" altLang="zh-CN" sz="2400" b="1" i="1">
                  <a:solidFill>
                    <a:srgbClr val="000000"/>
                  </a:solidFill>
                  <a:latin typeface="Times New Roman" panose="02020603050405020304" pitchFamily="18" charset="0"/>
                  <a:ea typeface="楷体_GB2312" pitchFamily="49" charset="-122"/>
                  <a:cs typeface="Times New Roman" panose="02020603050405020304" pitchFamily="18" charset="0"/>
                </a:rPr>
                <a:t>R</a:t>
              </a:r>
            </a:p>
          </p:txBody>
        </p:sp>
        <p:sp>
          <p:nvSpPr>
            <p:cNvPr id="99363" name="Line 17"/>
            <p:cNvSpPr>
              <a:spLocks noChangeShapeType="1"/>
            </p:cNvSpPr>
            <p:nvPr/>
          </p:nvSpPr>
          <p:spPr bwMode="auto">
            <a:xfrm>
              <a:off x="2352" y="2160"/>
              <a:ext cx="0" cy="24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99364" name="Line 18"/>
            <p:cNvSpPr>
              <a:spLocks noChangeShapeType="1"/>
            </p:cNvSpPr>
            <p:nvPr/>
          </p:nvSpPr>
          <p:spPr bwMode="auto">
            <a:xfrm flipH="1" flipV="1">
              <a:off x="2448" y="2160"/>
              <a:ext cx="0" cy="24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1137683" name="Rectangle 19"/>
            <p:cNvSpPr>
              <a:spLocks noChangeArrowheads="1"/>
            </p:cNvSpPr>
            <p:nvPr/>
          </p:nvSpPr>
          <p:spPr bwMode="auto">
            <a:xfrm>
              <a:off x="720" y="2592"/>
              <a:ext cx="928" cy="252"/>
            </a:xfrm>
            <a:prstGeom prst="rect">
              <a:avLst/>
            </a:prstGeom>
            <a:noFill/>
            <a:ln w="9525">
              <a:noFill/>
              <a:miter lim="800000"/>
              <a:headEnd/>
              <a:tailEnd/>
            </a:ln>
            <a:effectLst/>
          </p:spPr>
          <p:txBody>
            <a:bodyPr wrap="none" lIns="92075" tIns="46038" rIns="92075" bIns="46038">
              <a:spAutoFit/>
            </a:bodyPr>
            <a:lstStyle/>
            <a:p>
              <a:pPr>
                <a:defRPr/>
              </a:pPr>
              <a:r>
                <a:rPr kumimoji="1" lang="en-US" altLang="zh-CN" sz="2000" b="1" dirty="0">
                  <a:solidFill>
                    <a:srgbClr val="000000"/>
                  </a:solidFill>
                  <a:latin typeface="Times New Roman" panose="02020603050405020304" pitchFamily="18" charset="0"/>
                  <a:ea typeface="楷体_GB2312" pitchFamily="49" charset="-122"/>
                  <a:cs typeface="Times New Roman" panose="02020603050405020304" pitchFamily="18" charset="0"/>
                </a:rPr>
                <a:t>-458 kJ/mol</a:t>
              </a:r>
            </a:p>
          </p:txBody>
        </p:sp>
        <p:sp>
          <p:nvSpPr>
            <p:cNvPr id="1137684" name="Rectangle 20"/>
            <p:cNvSpPr>
              <a:spLocks noChangeArrowheads="1"/>
            </p:cNvSpPr>
            <p:nvPr/>
          </p:nvSpPr>
          <p:spPr bwMode="auto">
            <a:xfrm>
              <a:off x="2208" y="2832"/>
              <a:ext cx="485" cy="252"/>
            </a:xfrm>
            <a:prstGeom prst="rect">
              <a:avLst/>
            </a:prstGeom>
            <a:noFill/>
            <a:ln w="9525">
              <a:noFill/>
              <a:miter lim="800000"/>
              <a:headEnd/>
              <a:tailEnd/>
            </a:ln>
            <a:effectLst/>
          </p:spPr>
          <p:txBody>
            <a:bodyPr wrap="none" lIns="92075" tIns="46038" rIns="92075" bIns="46038">
              <a:spAutoFit/>
            </a:bodyPr>
            <a:lstStyle/>
            <a:p>
              <a:pPr>
                <a:defRPr/>
              </a:pPr>
              <a:r>
                <a:rPr kumimoji="1" lang="en-US" altLang="zh-CN" sz="2000" b="1">
                  <a:solidFill>
                    <a:srgbClr val="000000"/>
                  </a:solidFill>
                  <a:latin typeface="Times New Roman" panose="02020603050405020304" pitchFamily="18" charset="0"/>
                  <a:ea typeface="楷体_GB2312" pitchFamily="49" charset="-122"/>
                  <a:cs typeface="Times New Roman" panose="02020603050405020304" pitchFamily="18" charset="0"/>
                </a:rPr>
                <a:t>74</a:t>
              </a:r>
              <a:r>
                <a:rPr kumimoji="1" lang="en-US" altLang="zh-CN" sz="2000" b="1" i="1">
                  <a:solidFill>
                    <a:srgbClr val="000000"/>
                  </a:solidFill>
                  <a:latin typeface="Times New Roman" panose="02020603050405020304" pitchFamily="18" charset="0"/>
                  <a:ea typeface="楷体_GB2312" pitchFamily="49" charset="-122"/>
                  <a:cs typeface="Times New Roman" panose="02020603050405020304" pitchFamily="18" charset="0"/>
                </a:rPr>
                <a:t>pm</a:t>
              </a:r>
            </a:p>
          </p:txBody>
        </p:sp>
        <p:sp>
          <p:nvSpPr>
            <p:cNvPr id="99367" name="Line 21"/>
            <p:cNvSpPr>
              <a:spLocks noChangeShapeType="1"/>
            </p:cNvSpPr>
            <p:nvPr/>
          </p:nvSpPr>
          <p:spPr bwMode="auto">
            <a:xfrm flipH="1" flipV="1">
              <a:off x="2448" y="1728"/>
              <a:ext cx="0" cy="24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sp>
          <p:nvSpPr>
            <p:cNvPr id="99368" name="Line 22"/>
            <p:cNvSpPr>
              <a:spLocks noChangeShapeType="1"/>
            </p:cNvSpPr>
            <p:nvPr/>
          </p:nvSpPr>
          <p:spPr bwMode="auto">
            <a:xfrm flipH="1" flipV="1">
              <a:off x="2352" y="1728"/>
              <a:ext cx="0" cy="240"/>
            </a:xfrm>
            <a:prstGeom prst="line">
              <a:avLst/>
            </a:prstGeom>
            <a:noFill/>
            <a:ln w="25400">
              <a:solidFill>
                <a:srgbClr val="FF0000"/>
              </a:solidFill>
              <a:round/>
              <a:headEnd/>
              <a:tailEnd type="triangle" w="sm" len="lg"/>
            </a:ln>
            <a:extLst>
              <a:ext uri="{909E8E84-426E-40DD-AFC4-6F175D3DCCD1}">
                <a14:hiddenFill xmlns:a14="http://schemas.microsoft.com/office/drawing/2010/main">
                  <a:noFill/>
                </a14:hiddenFill>
              </a:ext>
            </a:extLst>
          </p:spPr>
          <p:txBody>
            <a:bodyPr wrap="none" lIns="92075" tIns="46038" rIns="92075" bIns="46038"/>
            <a:lstStyle/>
            <a:p>
              <a:endParaRPr lang="zh-CN" altLang="en-US">
                <a:latin typeface="Times New Roman" panose="02020603050405020304" pitchFamily="18" charset="0"/>
                <a:cs typeface="Times New Roman" panose="02020603050405020304" pitchFamily="18" charset="0"/>
              </a:endParaRPr>
            </a:p>
          </p:txBody>
        </p:sp>
      </p:grpSp>
      <p:grpSp>
        <p:nvGrpSpPr>
          <p:cNvPr id="99332" name="Group 23"/>
          <p:cNvGrpSpPr>
            <a:grpSpLocks/>
          </p:cNvGrpSpPr>
          <p:nvPr/>
        </p:nvGrpSpPr>
        <p:grpSpPr bwMode="auto">
          <a:xfrm>
            <a:off x="3995738" y="5516563"/>
            <a:ext cx="914400" cy="533400"/>
            <a:chOff x="2112" y="3504"/>
            <a:chExt cx="576" cy="336"/>
          </a:xfrm>
        </p:grpSpPr>
        <p:sp>
          <p:nvSpPr>
            <p:cNvPr id="99345" name="Oval 24" descr="宽下对角线"/>
            <p:cNvSpPr>
              <a:spLocks noChangeArrowheads="1"/>
            </p:cNvSpPr>
            <p:nvPr/>
          </p:nvSpPr>
          <p:spPr bwMode="auto">
            <a:xfrm>
              <a:off x="2112" y="3504"/>
              <a:ext cx="336" cy="336"/>
            </a:xfrm>
            <a:prstGeom prst="ellipse">
              <a:avLst/>
            </a:prstGeom>
            <a:pattFill prst="wdDnDiag">
              <a:fgClr>
                <a:schemeClr val="bg2"/>
              </a:fgClr>
              <a:bgClr>
                <a:srgbClr val="FFFFFF"/>
              </a:bgClr>
            </a:pattFill>
            <a:ln w="15875">
              <a:solidFill>
                <a:srgbClr val="0000FF"/>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99346" name="Oval 25" descr="宽上对角线"/>
            <p:cNvSpPr>
              <a:spLocks noChangeArrowheads="1"/>
            </p:cNvSpPr>
            <p:nvPr/>
          </p:nvSpPr>
          <p:spPr bwMode="auto">
            <a:xfrm>
              <a:off x="2352" y="3504"/>
              <a:ext cx="336" cy="336"/>
            </a:xfrm>
            <a:prstGeom prst="ellipse">
              <a:avLst/>
            </a:prstGeom>
            <a:pattFill prst="wdUpDiag">
              <a:fgClr>
                <a:schemeClr val="bg2"/>
              </a:fgClr>
              <a:bgClr>
                <a:srgbClr val="FFFFFF"/>
              </a:bgClr>
            </a:pattFill>
            <a:ln w="15875">
              <a:solidFill>
                <a:srgbClr val="0000FF"/>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nvGrpSpPr>
            <p:cNvPr id="99347" name="Group 26"/>
            <p:cNvGrpSpPr>
              <a:grpSpLocks/>
            </p:cNvGrpSpPr>
            <p:nvPr/>
          </p:nvGrpSpPr>
          <p:grpSpPr bwMode="auto">
            <a:xfrm>
              <a:off x="2352" y="3552"/>
              <a:ext cx="96" cy="240"/>
              <a:chOff x="1720" y="3456"/>
              <a:chExt cx="112" cy="240"/>
            </a:xfrm>
          </p:grpSpPr>
          <p:sp>
            <p:nvSpPr>
              <p:cNvPr id="99348" name="Freeform 27"/>
              <p:cNvSpPr>
                <a:spLocks/>
              </p:cNvSpPr>
              <p:nvPr/>
            </p:nvSpPr>
            <p:spPr bwMode="auto">
              <a:xfrm>
                <a:off x="1720" y="3456"/>
                <a:ext cx="56" cy="240"/>
              </a:xfrm>
              <a:custGeom>
                <a:avLst/>
                <a:gdLst>
                  <a:gd name="T0" fmla="*/ 56 w 56"/>
                  <a:gd name="T1" fmla="*/ 0 h 240"/>
                  <a:gd name="T2" fmla="*/ 8 w 56"/>
                  <a:gd name="T3" fmla="*/ 96 h 240"/>
                  <a:gd name="T4" fmla="*/ 8 w 56"/>
                  <a:gd name="T5" fmla="*/ 144 h 240"/>
                  <a:gd name="T6" fmla="*/ 56 w 56"/>
                  <a:gd name="T7" fmla="*/ 240 h 240"/>
                  <a:gd name="T8" fmla="*/ 0 60000 65536"/>
                  <a:gd name="T9" fmla="*/ 0 60000 65536"/>
                  <a:gd name="T10" fmla="*/ 0 60000 65536"/>
                  <a:gd name="T11" fmla="*/ 0 60000 65536"/>
                  <a:gd name="T12" fmla="*/ 0 w 56"/>
                  <a:gd name="T13" fmla="*/ 0 h 240"/>
                  <a:gd name="T14" fmla="*/ 56 w 56"/>
                  <a:gd name="T15" fmla="*/ 240 h 240"/>
                </a:gdLst>
                <a:ahLst/>
                <a:cxnLst>
                  <a:cxn ang="T8">
                    <a:pos x="T0" y="T1"/>
                  </a:cxn>
                  <a:cxn ang="T9">
                    <a:pos x="T2" y="T3"/>
                  </a:cxn>
                  <a:cxn ang="T10">
                    <a:pos x="T4" y="T5"/>
                  </a:cxn>
                  <a:cxn ang="T11">
                    <a:pos x="T6" y="T7"/>
                  </a:cxn>
                </a:cxnLst>
                <a:rect l="T12" t="T13" r="T14" b="T15"/>
                <a:pathLst>
                  <a:path w="56" h="240">
                    <a:moveTo>
                      <a:pt x="56" y="0"/>
                    </a:moveTo>
                    <a:cubicBezTo>
                      <a:pt x="36" y="36"/>
                      <a:pt x="16" y="72"/>
                      <a:pt x="8" y="96"/>
                    </a:cubicBezTo>
                    <a:cubicBezTo>
                      <a:pt x="0" y="120"/>
                      <a:pt x="0" y="120"/>
                      <a:pt x="8" y="144"/>
                    </a:cubicBezTo>
                    <a:cubicBezTo>
                      <a:pt x="16" y="168"/>
                      <a:pt x="36" y="204"/>
                      <a:pt x="56" y="240"/>
                    </a:cubicBezTo>
                  </a:path>
                </a:pathLst>
              </a:custGeom>
              <a:solidFill>
                <a:srgbClr val="FFFFFF"/>
              </a:solidFill>
              <a:ln w="15875">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99349" name="Freeform 28"/>
              <p:cNvSpPr>
                <a:spLocks/>
              </p:cNvSpPr>
              <p:nvPr/>
            </p:nvSpPr>
            <p:spPr bwMode="auto">
              <a:xfrm>
                <a:off x="1776" y="3456"/>
                <a:ext cx="56" cy="240"/>
              </a:xfrm>
              <a:custGeom>
                <a:avLst/>
                <a:gdLst>
                  <a:gd name="T0" fmla="*/ 0 w 56"/>
                  <a:gd name="T1" fmla="*/ 0 h 240"/>
                  <a:gd name="T2" fmla="*/ 48 w 56"/>
                  <a:gd name="T3" fmla="*/ 48 h 240"/>
                  <a:gd name="T4" fmla="*/ 48 w 56"/>
                  <a:gd name="T5" fmla="*/ 96 h 240"/>
                  <a:gd name="T6" fmla="*/ 48 w 56"/>
                  <a:gd name="T7" fmla="*/ 192 h 240"/>
                  <a:gd name="T8" fmla="*/ 0 w 56"/>
                  <a:gd name="T9" fmla="*/ 240 h 240"/>
                  <a:gd name="T10" fmla="*/ 0 60000 65536"/>
                  <a:gd name="T11" fmla="*/ 0 60000 65536"/>
                  <a:gd name="T12" fmla="*/ 0 60000 65536"/>
                  <a:gd name="T13" fmla="*/ 0 60000 65536"/>
                  <a:gd name="T14" fmla="*/ 0 60000 65536"/>
                  <a:gd name="T15" fmla="*/ 0 w 56"/>
                  <a:gd name="T16" fmla="*/ 0 h 240"/>
                  <a:gd name="T17" fmla="*/ 56 w 56"/>
                  <a:gd name="T18" fmla="*/ 240 h 240"/>
                </a:gdLst>
                <a:ahLst/>
                <a:cxnLst>
                  <a:cxn ang="T10">
                    <a:pos x="T0" y="T1"/>
                  </a:cxn>
                  <a:cxn ang="T11">
                    <a:pos x="T2" y="T3"/>
                  </a:cxn>
                  <a:cxn ang="T12">
                    <a:pos x="T4" y="T5"/>
                  </a:cxn>
                  <a:cxn ang="T13">
                    <a:pos x="T6" y="T7"/>
                  </a:cxn>
                  <a:cxn ang="T14">
                    <a:pos x="T8" y="T9"/>
                  </a:cxn>
                </a:cxnLst>
                <a:rect l="T15" t="T16" r="T17" b="T18"/>
                <a:pathLst>
                  <a:path w="56" h="240">
                    <a:moveTo>
                      <a:pt x="0" y="0"/>
                    </a:moveTo>
                    <a:cubicBezTo>
                      <a:pt x="20" y="16"/>
                      <a:pt x="40" y="32"/>
                      <a:pt x="48" y="48"/>
                    </a:cubicBezTo>
                    <a:cubicBezTo>
                      <a:pt x="56" y="64"/>
                      <a:pt x="48" y="72"/>
                      <a:pt x="48" y="96"/>
                    </a:cubicBezTo>
                    <a:cubicBezTo>
                      <a:pt x="48" y="120"/>
                      <a:pt x="56" y="168"/>
                      <a:pt x="48" y="192"/>
                    </a:cubicBezTo>
                    <a:cubicBezTo>
                      <a:pt x="40" y="216"/>
                      <a:pt x="20" y="228"/>
                      <a:pt x="0" y="240"/>
                    </a:cubicBezTo>
                  </a:path>
                </a:pathLst>
              </a:custGeom>
              <a:solidFill>
                <a:srgbClr val="FFFFFF"/>
              </a:solidFill>
              <a:ln w="15875">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grpSp>
      </p:grpSp>
      <p:grpSp>
        <p:nvGrpSpPr>
          <p:cNvPr id="99333" name="Group 29"/>
          <p:cNvGrpSpPr>
            <a:grpSpLocks/>
          </p:cNvGrpSpPr>
          <p:nvPr/>
        </p:nvGrpSpPr>
        <p:grpSpPr bwMode="auto">
          <a:xfrm>
            <a:off x="5976938" y="5516563"/>
            <a:ext cx="914400" cy="533400"/>
            <a:chOff x="3696" y="3264"/>
            <a:chExt cx="576" cy="336"/>
          </a:xfrm>
        </p:grpSpPr>
        <p:sp>
          <p:nvSpPr>
            <p:cNvPr id="99340" name="Oval 30" descr="宽下对角线"/>
            <p:cNvSpPr>
              <a:spLocks noChangeArrowheads="1"/>
            </p:cNvSpPr>
            <p:nvPr/>
          </p:nvSpPr>
          <p:spPr bwMode="auto">
            <a:xfrm>
              <a:off x="3696" y="3264"/>
              <a:ext cx="336" cy="336"/>
            </a:xfrm>
            <a:prstGeom prst="ellipse">
              <a:avLst/>
            </a:prstGeom>
            <a:pattFill prst="wdDnDiag">
              <a:fgClr>
                <a:schemeClr val="bg2"/>
              </a:fgClr>
              <a:bgClr>
                <a:srgbClr val="FFFFFF"/>
              </a:bgClr>
            </a:pattFill>
            <a:ln w="1587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sp>
          <p:nvSpPr>
            <p:cNvPr id="99341" name="Oval 31" descr="宽上对角线"/>
            <p:cNvSpPr>
              <a:spLocks noChangeArrowheads="1"/>
            </p:cNvSpPr>
            <p:nvPr/>
          </p:nvSpPr>
          <p:spPr bwMode="auto">
            <a:xfrm>
              <a:off x="3936" y="3264"/>
              <a:ext cx="336" cy="336"/>
            </a:xfrm>
            <a:prstGeom prst="ellipse">
              <a:avLst/>
            </a:prstGeom>
            <a:pattFill prst="wdUpDiag">
              <a:fgClr>
                <a:schemeClr val="bg2"/>
              </a:fgClr>
              <a:bgClr>
                <a:srgbClr val="FFFFFF"/>
              </a:bgClr>
            </a:pattFill>
            <a:ln w="1587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Times New Roman" panose="02020603050405020304" pitchFamily="18" charset="0"/>
                <a:ea typeface="宋体" pitchFamily="2" charset="-122"/>
                <a:cs typeface="Times New Roman" panose="02020603050405020304" pitchFamily="18" charset="0"/>
              </a:endParaRPr>
            </a:p>
          </p:txBody>
        </p:sp>
        <p:grpSp>
          <p:nvGrpSpPr>
            <p:cNvPr id="99342" name="Group 32"/>
            <p:cNvGrpSpPr>
              <a:grpSpLocks/>
            </p:cNvGrpSpPr>
            <p:nvPr/>
          </p:nvGrpSpPr>
          <p:grpSpPr bwMode="auto">
            <a:xfrm>
              <a:off x="3936" y="3312"/>
              <a:ext cx="96" cy="240"/>
              <a:chOff x="1720" y="3456"/>
              <a:chExt cx="112" cy="240"/>
            </a:xfrm>
          </p:grpSpPr>
          <p:sp>
            <p:nvSpPr>
              <p:cNvPr id="99343" name="Freeform 33" descr="小棋盘"/>
              <p:cNvSpPr>
                <a:spLocks/>
              </p:cNvSpPr>
              <p:nvPr/>
            </p:nvSpPr>
            <p:spPr bwMode="auto">
              <a:xfrm>
                <a:off x="1720" y="3456"/>
                <a:ext cx="56" cy="240"/>
              </a:xfrm>
              <a:custGeom>
                <a:avLst/>
                <a:gdLst>
                  <a:gd name="T0" fmla="*/ 56 w 56"/>
                  <a:gd name="T1" fmla="*/ 0 h 240"/>
                  <a:gd name="T2" fmla="*/ 8 w 56"/>
                  <a:gd name="T3" fmla="*/ 96 h 240"/>
                  <a:gd name="T4" fmla="*/ 8 w 56"/>
                  <a:gd name="T5" fmla="*/ 144 h 240"/>
                  <a:gd name="T6" fmla="*/ 56 w 56"/>
                  <a:gd name="T7" fmla="*/ 240 h 240"/>
                  <a:gd name="T8" fmla="*/ 0 60000 65536"/>
                  <a:gd name="T9" fmla="*/ 0 60000 65536"/>
                  <a:gd name="T10" fmla="*/ 0 60000 65536"/>
                  <a:gd name="T11" fmla="*/ 0 60000 65536"/>
                  <a:gd name="T12" fmla="*/ 0 w 56"/>
                  <a:gd name="T13" fmla="*/ 0 h 240"/>
                  <a:gd name="T14" fmla="*/ 56 w 56"/>
                  <a:gd name="T15" fmla="*/ 240 h 240"/>
                </a:gdLst>
                <a:ahLst/>
                <a:cxnLst>
                  <a:cxn ang="T8">
                    <a:pos x="T0" y="T1"/>
                  </a:cxn>
                  <a:cxn ang="T9">
                    <a:pos x="T2" y="T3"/>
                  </a:cxn>
                  <a:cxn ang="T10">
                    <a:pos x="T4" y="T5"/>
                  </a:cxn>
                  <a:cxn ang="T11">
                    <a:pos x="T6" y="T7"/>
                  </a:cxn>
                </a:cxnLst>
                <a:rect l="T12" t="T13" r="T14" b="T15"/>
                <a:pathLst>
                  <a:path w="56" h="240">
                    <a:moveTo>
                      <a:pt x="56" y="0"/>
                    </a:moveTo>
                    <a:cubicBezTo>
                      <a:pt x="36" y="36"/>
                      <a:pt x="16" y="72"/>
                      <a:pt x="8" y="96"/>
                    </a:cubicBezTo>
                    <a:cubicBezTo>
                      <a:pt x="0" y="120"/>
                      <a:pt x="0" y="120"/>
                      <a:pt x="8" y="144"/>
                    </a:cubicBezTo>
                    <a:cubicBezTo>
                      <a:pt x="16" y="168"/>
                      <a:pt x="36" y="204"/>
                      <a:pt x="56" y="240"/>
                    </a:cubicBezTo>
                  </a:path>
                </a:pathLst>
              </a:custGeom>
              <a:pattFill prst="smCheck">
                <a:fgClr>
                  <a:srgbClr val="000000"/>
                </a:fgClr>
                <a:bgClr>
                  <a:srgbClr val="FFFFFF"/>
                </a:bgClr>
              </a:pattFill>
              <a:ln w="15875">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99344" name="Freeform 34" descr="小棋盘"/>
              <p:cNvSpPr>
                <a:spLocks/>
              </p:cNvSpPr>
              <p:nvPr/>
            </p:nvSpPr>
            <p:spPr bwMode="auto">
              <a:xfrm>
                <a:off x="1776" y="3456"/>
                <a:ext cx="56" cy="240"/>
              </a:xfrm>
              <a:custGeom>
                <a:avLst/>
                <a:gdLst>
                  <a:gd name="T0" fmla="*/ 0 w 56"/>
                  <a:gd name="T1" fmla="*/ 0 h 240"/>
                  <a:gd name="T2" fmla="*/ 48 w 56"/>
                  <a:gd name="T3" fmla="*/ 48 h 240"/>
                  <a:gd name="T4" fmla="*/ 48 w 56"/>
                  <a:gd name="T5" fmla="*/ 96 h 240"/>
                  <a:gd name="T6" fmla="*/ 48 w 56"/>
                  <a:gd name="T7" fmla="*/ 192 h 240"/>
                  <a:gd name="T8" fmla="*/ 0 w 56"/>
                  <a:gd name="T9" fmla="*/ 240 h 240"/>
                  <a:gd name="T10" fmla="*/ 0 60000 65536"/>
                  <a:gd name="T11" fmla="*/ 0 60000 65536"/>
                  <a:gd name="T12" fmla="*/ 0 60000 65536"/>
                  <a:gd name="T13" fmla="*/ 0 60000 65536"/>
                  <a:gd name="T14" fmla="*/ 0 60000 65536"/>
                  <a:gd name="T15" fmla="*/ 0 w 56"/>
                  <a:gd name="T16" fmla="*/ 0 h 240"/>
                  <a:gd name="T17" fmla="*/ 56 w 56"/>
                  <a:gd name="T18" fmla="*/ 240 h 240"/>
                </a:gdLst>
                <a:ahLst/>
                <a:cxnLst>
                  <a:cxn ang="T10">
                    <a:pos x="T0" y="T1"/>
                  </a:cxn>
                  <a:cxn ang="T11">
                    <a:pos x="T2" y="T3"/>
                  </a:cxn>
                  <a:cxn ang="T12">
                    <a:pos x="T4" y="T5"/>
                  </a:cxn>
                  <a:cxn ang="T13">
                    <a:pos x="T6" y="T7"/>
                  </a:cxn>
                  <a:cxn ang="T14">
                    <a:pos x="T8" y="T9"/>
                  </a:cxn>
                </a:cxnLst>
                <a:rect l="T15" t="T16" r="T17" b="T18"/>
                <a:pathLst>
                  <a:path w="56" h="240">
                    <a:moveTo>
                      <a:pt x="0" y="0"/>
                    </a:moveTo>
                    <a:cubicBezTo>
                      <a:pt x="20" y="16"/>
                      <a:pt x="40" y="32"/>
                      <a:pt x="48" y="48"/>
                    </a:cubicBezTo>
                    <a:cubicBezTo>
                      <a:pt x="56" y="64"/>
                      <a:pt x="48" y="72"/>
                      <a:pt x="48" y="96"/>
                    </a:cubicBezTo>
                    <a:cubicBezTo>
                      <a:pt x="48" y="120"/>
                      <a:pt x="56" y="168"/>
                      <a:pt x="48" y="192"/>
                    </a:cubicBezTo>
                    <a:cubicBezTo>
                      <a:pt x="40" y="216"/>
                      <a:pt x="20" y="228"/>
                      <a:pt x="0" y="240"/>
                    </a:cubicBezTo>
                  </a:path>
                </a:pathLst>
              </a:custGeom>
              <a:pattFill prst="smCheck">
                <a:fgClr>
                  <a:srgbClr val="000000"/>
                </a:fgClr>
                <a:bgClr>
                  <a:srgbClr val="FFFFFF"/>
                </a:bgClr>
              </a:pattFill>
              <a:ln w="15875">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grpSp>
      </p:grpSp>
      <p:sp>
        <p:nvSpPr>
          <p:cNvPr id="103430" name="Rectangle 35"/>
          <p:cNvSpPr>
            <a:spLocks noGrp="1" noChangeArrowheads="1"/>
          </p:cNvSpPr>
          <p:nvPr>
            <p:ph type="title" idx="4294967295"/>
          </p:nvPr>
        </p:nvSpPr>
        <p:spPr>
          <a:xfrm>
            <a:off x="251520" y="315913"/>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2.3.2.1  </a:t>
            </a:r>
            <a:r>
              <a:rPr lang="zh-CN" altLang="en-US" sz="3200" dirty="0">
                <a:latin typeface="+mj-ea"/>
              </a:rPr>
              <a:t>价键理论</a:t>
            </a:r>
          </a:p>
        </p:txBody>
      </p:sp>
      <p:sp>
        <p:nvSpPr>
          <p:cNvPr id="36" name="Rectangle 3"/>
          <p:cNvSpPr>
            <a:spLocks noChangeArrowheads="1"/>
          </p:cNvSpPr>
          <p:nvPr/>
        </p:nvSpPr>
        <p:spPr bwMode="auto">
          <a:xfrm>
            <a:off x="539750" y="1628775"/>
            <a:ext cx="4679950" cy="523875"/>
          </a:xfrm>
          <a:prstGeom prst="rect">
            <a:avLst/>
          </a:prstGeom>
          <a:noFill/>
          <a:ln w="9525">
            <a:noFill/>
            <a:miter lim="800000"/>
            <a:headEnd/>
            <a:tailEnd/>
          </a:ln>
          <a:effectLst/>
        </p:spPr>
        <p:txBody>
          <a:bodyPr>
            <a:spAutoFit/>
          </a:bodyPr>
          <a:lstStyle/>
          <a:p>
            <a:pPr>
              <a:defRPr/>
            </a:pPr>
            <a:r>
              <a:rPr kumimoji="1" lang="zh-CN" altLang="en-US" sz="2800" dirty="0">
                <a:solidFill>
                  <a:srgbClr val="FF0000"/>
                </a:solidFill>
                <a:latin typeface="Times New Roman" panose="02020603050405020304" pitchFamily="18" charset="0"/>
                <a:ea typeface="+mj-ea"/>
                <a:cs typeface="Times New Roman" panose="02020603050405020304" pitchFamily="18" charset="0"/>
              </a:rPr>
              <a:t>（</a:t>
            </a:r>
            <a:r>
              <a:rPr kumimoji="1" lang="en-US" altLang="zh-CN" sz="2800" dirty="0">
                <a:solidFill>
                  <a:srgbClr val="FF0000"/>
                </a:solidFill>
                <a:latin typeface="Times New Roman" panose="02020603050405020304" pitchFamily="18" charset="0"/>
                <a:ea typeface="+mj-ea"/>
                <a:cs typeface="Times New Roman" panose="02020603050405020304" pitchFamily="18" charset="0"/>
              </a:rPr>
              <a:t>1</a:t>
            </a:r>
            <a:r>
              <a:rPr kumimoji="1" lang="zh-CN" altLang="en-US" sz="2800" dirty="0">
                <a:solidFill>
                  <a:srgbClr val="FF0000"/>
                </a:solidFill>
                <a:latin typeface="Times New Roman" panose="02020603050405020304" pitchFamily="18" charset="0"/>
                <a:ea typeface="+mj-ea"/>
                <a:cs typeface="Times New Roman" panose="02020603050405020304" pitchFamily="18" charset="0"/>
              </a:rPr>
              <a:t>）氢分子中共价键的形成</a:t>
            </a:r>
            <a:endParaRPr kumimoji="1" lang="zh-CN" altLang="en-US" sz="2800" b="1" dirty="0">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99336" name="TextBox 37"/>
          <p:cNvSpPr txBox="1">
            <a:spLocks noChangeArrowheads="1"/>
          </p:cNvSpPr>
          <p:nvPr/>
        </p:nvSpPr>
        <p:spPr bwMode="auto">
          <a:xfrm>
            <a:off x="4284663" y="26368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400" b="0" dirty="0">
                <a:latin typeface="Times New Roman" panose="02020603050405020304" pitchFamily="18" charset="0"/>
                <a:ea typeface="宋体" pitchFamily="2" charset="-122"/>
                <a:cs typeface="Times New Roman" panose="02020603050405020304" pitchFamily="18" charset="0"/>
              </a:rPr>
              <a:t>E</a:t>
            </a:r>
            <a:r>
              <a:rPr lang="en-US" altLang="zh-CN" sz="2400" b="0" baseline="-25000" dirty="0">
                <a:latin typeface="Times New Roman" panose="02020603050405020304" pitchFamily="18" charset="0"/>
                <a:ea typeface="宋体" pitchFamily="2" charset="-122"/>
                <a:cs typeface="Times New Roman" panose="02020603050405020304" pitchFamily="18" charset="0"/>
              </a:rPr>
              <a:t>A</a:t>
            </a:r>
            <a:endParaRPr lang="zh-CN" altLang="en-US" sz="2400" b="0" baseline="-25000" dirty="0">
              <a:latin typeface="Times New Roman" panose="02020603050405020304" pitchFamily="18" charset="0"/>
              <a:ea typeface="宋体" pitchFamily="2" charset="-122"/>
              <a:cs typeface="Times New Roman" panose="02020603050405020304" pitchFamily="18" charset="0"/>
            </a:endParaRPr>
          </a:p>
        </p:txBody>
      </p:sp>
      <p:sp>
        <p:nvSpPr>
          <p:cNvPr id="99337" name="TextBox 38"/>
          <p:cNvSpPr txBox="1">
            <a:spLocks noChangeArrowheads="1"/>
          </p:cNvSpPr>
          <p:nvPr/>
        </p:nvSpPr>
        <p:spPr bwMode="auto">
          <a:xfrm>
            <a:off x="4427538" y="4221163"/>
            <a:ext cx="649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en-US" altLang="zh-CN" sz="2400" b="0">
                <a:latin typeface="Times New Roman" panose="02020603050405020304" pitchFamily="18" charset="0"/>
                <a:ea typeface="宋体" pitchFamily="2" charset="-122"/>
                <a:cs typeface="Times New Roman" panose="02020603050405020304" pitchFamily="18" charset="0"/>
              </a:rPr>
              <a:t>E</a:t>
            </a:r>
            <a:r>
              <a:rPr lang="en-US" altLang="zh-CN" sz="2400" b="0" baseline="-25000">
                <a:latin typeface="Times New Roman" panose="02020603050405020304" pitchFamily="18" charset="0"/>
                <a:ea typeface="宋体" pitchFamily="2" charset="-122"/>
                <a:cs typeface="Times New Roman" panose="02020603050405020304" pitchFamily="18" charset="0"/>
              </a:rPr>
              <a:t>S</a:t>
            </a:r>
            <a:endParaRPr lang="zh-CN" altLang="en-US" sz="2400" b="0" baseline="-25000">
              <a:latin typeface="Times New Roman" panose="02020603050405020304" pitchFamily="18" charset="0"/>
              <a:ea typeface="宋体" pitchFamily="2" charset="-122"/>
              <a:cs typeface="Times New Roman" panose="02020603050405020304" pitchFamily="18" charset="0"/>
            </a:endParaRPr>
          </a:p>
        </p:txBody>
      </p:sp>
      <p:sp>
        <p:nvSpPr>
          <p:cNvPr id="99338" name="TextBox 39"/>
          <p:cNvSpPr txBox="1">
            <a:spLocks noChangeArrowheads="1"/>
          </p:cNvSpPr>
          <p:nvPr/>
        </p:nvSpPr>
        <p:spPr bwMode="auto">
          <a:xfrm>
            <a:off x="3851275" y="6165850"/>
            <a:ext cx="1225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2400" b="0">
                <a:latin typeface="Times New Roman" panose="02020603050405020304" pitchFamily="18" charset="0"/>
                <a:ea typeface="宋体" pitchFamily="2" charset="-122"/>
                <a:cs typeface="Times New Roman" panose="02020603050405020304" pitchFamily="18" charset="0"/>
              </a:rPr>
              <a:t>排斥态</a:t>
            </a:r>
            <a:endParaRPr lang="zh-CN" altLang="en-US" sz="2400" b="0" baseline="-25000">
              <a:latin typeface="Times New Roman" panose="02020603050405020304" pitchFamily="18" charset="0"/>
              <a:ea typeface="宋体" pitchFamily="2" charset="-122"/>
              <a:cs typeface="Times New Roman" panose="02020603050405020304" pitchFamily="18" charset="0"/>
            </a:endParaRPr>
          </a:p>
        </p:txBody>
      </p:sp>
      <p:sp>
        <p:nvSpPr>
          <p:cNvPr id="99339" name="TextBox 40"/>
          <p:cNvSpPr txBox="1">
            <a:spLocks noChangeArrowheads="1"/>
          </p:cNvSpPr>
          <p:nvPr/>
        </p:nvSpPr>
        <p:spPr bwMode="auto">
          <a:xfrm>
            <a:off x="6011863" y="6165850"/>
            <a:ext cx="863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r>
              <a:rPr lang="zh-CN" altLang="en-US" sz="2400" b="0">
                <a:latin typeface="Times New Roman" panose="02020603050405020304" pitchFamily="18" charset="0"/>
                <a:ea typeface="宋体" pitchFamily="2" charset="-122"/>
                <a:cs typeface="Times New Roman" panose="02020603050405020304" pitchFamily="18" charset="0"/>
              </a:rPr>
              <a:t>基态</a:t>
            </a:r>
            <a:endParaRPr lang="zh-CN" altLang="en-US" sz="2400" b="0" baseline="-25000">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transition advClick="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Rectangle 2"/>
          <p:cNvSpPr>
            <a:spLocks noChangeArrowheads="1"/>
          </p:cNvSpPr>
          <p:nvPr/>
        </p:nvSpPr>
        <p:spPr bwMode="auto">
          <a:xfrm>
            <a:off x="250825" y="1628775"/>
            <a:ext cx="8686800" cy="3683000"/>
          </a:xfrm>
          <a:prstGeom prst="rect">
            <a:avLst/>
          </a:prstGeom>
          <a:noFill/>
          <a:ln w="9525">
            <a:noFill/>
            <a:miter lim="800000"/>
            <a:headEnd/>
            <a:tailEnd/>
          </a:ln>
          <a:effectLst/>
        </p:spPr>
        <p:txBody>
          <a:bodyPr>
            <a:spAutoFit/>
          </a:bodyPr>
          <a:lstStyle/>
          <a:p>
            <a:pPr>
              <a:lnSpc>
                <a:spcPct val="120000"/>
              </a:lnSpc>
              <a:defRPr/>
            </a:pPr>
            <a:r>
              <a:rPr kumimoji="1" lang="en-GB" altLang="zh-CN" sz="2800" b="1" dirty="0">
                <a:solidFill>
                  <a:srgbClr val="FF0000"/>
                </a:solidFill>
                <a:latin typeface="Times New Roman" pitchFamily="18" charset="0"/>
                <a:ea typeface="楷体_GB2312" pitchFamily="49" charset="-122"/>
                <a:cs typeface="Times New Roman" pitchFamily="18" charset="0"/>
                <a:sym typeface="Wingdings" pitchFamily="2" charset="2"/>
              </a:rPr>
              <a:t>    </a:t>
            </a:r>
            <a:r>
              <a:rPr kumimoji="1" lang="zh-CN" altLang="en-GB" sz="2800" b="1" dirty="0">
                <a:solidFill>
                  <a:srgbClr val="FF0000"/>
                </a:solidFill>
                <a:latin typeface="Times New Roman" pitchFamily="18" charset="0"/>
                <a:ea typeface="华文仿宋" pitchFamily="2" charset="-122"/>
                <a:cs typeface="Times New Roman" pitchFamily="18" charset="0"/>
                <a:sym typeface="Wingdings" pitchFamily="2" charset="2"/>
              </a:rPr>
              <a:t>电子配对原理：</a:t>
            </a:r>
            <a:r>
              <a:rPr kumimoji="1" lang="zh-CN" altLang="en-GB" sz="2800" b="1" dirty="0">
                <a:latin typeface="Times New Roman" pitchFamily="18" charset="0"/>
                <a:ea typeface="华文仿宋" pitchFamily="2" charset="-122"/>
                <a:cs typeface="Times New Roman" pitchFamily="18" charset="0"/>
                <a:sym typeface="Wingdings" pitchFamily="2" charset="2"/>
              </a:rPr>
              <a:t>当两个原子各有一个自旋相反的未成对电子时，可配对形成稳定的、公用的共价单键。有两个或三个单电子可形成双键或三键。</a:t>
            </a:r>
          </a:p>
          <a:p>
            <a:pPr>
              <a:lnSpc>
                <a:spcPct val="120000"/>
              </a:lnSpc>
              <a:defRPr/>
            </a:pPr>
            <a:r>
              <a:rPr kumimoji="1" lang="zh-CN" altLang="en-GB" sz="2800" b="1" dirty="0">
                <a:solidFill>
                  <a:srgbClr val="FF0000"/>
                </a:solidFill>
                <a:latin typeface="Times New Roman" pitchFamily="18" charset="0"/>
                <a:ea typeface="华文仿宋" pitchFamily="2" charset="-122"/>
                <a:cs typeface="Times New Roman" pitchFamily="18" charset="0"/>
                <a:sym typeface="Wingdings" pitchFamily="2" charset="2"/>
              </a:rPr>
              <a:t>    能量最低原理：</a:t>
            </a:r>
            <a:r>
              <a:rPr kumimoji="1" lang="zh-CN" altLang="en-GB" sz="2800" b="1" dirty="0">
                <a:latin typeface="Times New Roman" pitchFamily="18" charset="0"/>
                <a:ea typeface="华文仿宋" pitchFamily="2" charset="-122"/>
                <a:cs typeface="Times New Roman" pitchFamily="18" charset="0"/>
                <a:sym typeface="Wingdings" pitchFamily="2" charset="2"/>
              </a:rPr>
              <a:t>自旋相反的单电子配对使体系能量降低。</a:t>
            </a:r>
          </a:p>
          <a:p>
            <a:pPr>
              <a:lnSpc>
                <a:spcPct val="120000"/>
              </a:lnSpc>
              <a:defRPr/>
            </a:pPr>
            <a:r>
              <a:rPr kumimoji="1" lang="zh-CN" altLang="en-GB" sz="2800" b="1" dirty="0">
                <a:solidFill>
                  <a:srgbClr val="FF0000"/>
                </a:solidFill>
                <a:latin typeface="Times New Roman" pitchFamily="18" charset="0"/>
                <a:ea typeface="华文仿宋" pitchFamily="2" charset="-122"/>
                <a:cs typeface="Times New Roman" pitchFamily="18" charset="0"/>
                <a:sym typeface="Wingdings" pitchFamily="2" charset="2"/>
              </a:rPr>
              <a:t>    原子轨道最大重叠原理：</a:t>
            </a:r>
            <a:r>
              <a:rPr kumimoji="1" lang="zh-CN" altLang="en-GB" sz="2800" b="1" dirty="0">
                <a:latin typeface="Times New Roman" pitchFamily="18" charset="0"/>
                <a:ea typeface="华文仿宋" pitchFamily="2" charset="-122"/>
                <a:cs typeface="Times New Roman" pitchFamily="18" charset="0"/>
                <a:sym typeface="Wingdings" pitchFamily="2" charset="2"/>
              </a:rPr>
              <a:t>原子轨道重叠越大，两核间电子概率密度越大，形成的共价键越牢固</a:t>
            </a:r>
            <a:r>
              <a:rPr kumimoji="1" lang="zh-CN" altLang="en-US" sz="2800" b="1" dirty="0">
                <a:latin typeface="Times New Roman" pitchFamily="18" charset="0"/>
                <a:ea typeface="华文仿宋" pitchFamily="2" charset="-122"/>
                <a:cs typeface="Times New Roman" pitchFamily="18" charset="0"/>
                <a:sym typeface="Wingdings" pitchFamily="2" charset="2"/>
              </a:rPr>
              <a:t>。</a:t>
            </a:r>
            <a:r>
              <a:rPr kumimoji="1" lang="zh-CN" altLang="en-GB" sz="2800" b="1" dirty="0">
                <a:solidFill>
                  <a:schemeClr val="bg2"/>
                </a:solidFill>
                <a:latin typeface="Times New Roman" pitchFamily="18" charset="0"/>
                <a:ea typeface="华文仿宋" pitchFamily="2" charset="-122"/>
                <a:cs typeface="Times New Roman" pitchFamily="18" charset="0"/>
                <a:sym typeface="Wingdings" pitchFamily="2" charset="2"/>
              </a:rPr>
              <a:t>。</a:t>
            </a:r>
            <a:endParaRPr kumimoji="1" lang="zh-CN" altLang="en-US" sz="2800" b="1" dirty="0">
              <a:solidFill>
                <a:schemeClr val="bg2"/>
              </a:solidFill>
              <a:latin typeface="Times New Roman" pitchFamily="18" charset="0"/>
              <a:ea typeface="华文仿宋" pitchFamily="2" charset="-122"/>
              <a:cs typeface="Times New Roman" pitchFamily="18" charset="0"/>
              <a:sym typeface="Wingdings" pitchFamily="2" charset="2"/>
            </a:endParaRPr>
          </a:p>
        </p:txBody>
      </p:sp>
      <p:sp>
        <p:nvSpPr>
          <p:cNvPr id="1138691" name="Rectangle 3"/>
          <p:cNvSpPr>
            <a:spLocks noChangeArrowheads="1"/>
          </p:cNvSpPr>
          <p:nvPr/>
        </p:nvSpPr>
        <p:spPr bwMode="auto">
          <a:xfrm>
            <a:off x="323850" y="1125538"/>
            <a:ext cx="3960813" cy="522287"/>
          </a:xfrm>
          <a:prstGeom prst="rect">
            <a:avLst/>
          </a:prstGeom>
          <a:noFill/>
          <a:ln w="9525">
            <a:noFill/>
            <a:miter lim="800000"/>
            <a:headEnd/>
            <a:tailEnd/>
          </a:ln>
          <a:effectLst/>
        </p:spPr>
        <p:txBody>
          <a:bodyPr>
            <a:spAutoFit/>
          </a:bodyPr>
          <a:lstStyle/>
          <a:p>
            <a:pPr>
              <a:defRPr/>
            </a:pPr>
            <a:r>
              <a:rPr kumimoji="1" lang="zh-CN" altLang="en-US" sz="2800" b="1" dirty="0">
                <a:solidFill>
                  <a:srgbClr val="0000FF"/>
                </a:solidFill>
                <a:latin typeface="+mj-ea"/>
                <a:ea typeface="+mj-ea"/>
              </a:rPr>
              <a:t>（</a:t>
            </a:r>
            <a:r>
              <a:rPr kumimoji="1" lang="en-US" altLang="zh-CN" sz="2800" b="1" dirty="0">
                <a:solidFill>
                  <a:srgbClr val="0000FF"/>
                </a:solidFill>
                <a:latin typeface="+mj-ea"/>
                <a:ea typeface="+mj-ea"/>
              </a:rPr>
              <a:t>2</a:t>
            </a:r>
            <a:r>
              <a:rPr kumimoji="1" lang="zh-CN" altLang="en-US" sz="2800" b="1" dirty="0">
                <a:solidFill>
                  <a:srgbClr val="0000FF"/>
                </a:solidFill>
                <a:latin typeface="+mj-ea"/>
                <a:ea typeface="+mj-ea"/>
              </a:rPr>
              <a:t>）价键理论基本要点</a:t>
            </a:r>
            <a:endParaRPr kumimoji="1" lang="zh-CN" altLang="en-US" sz="2800" b="1" dirty="0">
              <a:solidFill>
                <a:srgbClr val="0000FF"/>
              </a:solidFill>
              <a:latin typeface="Times New Roman" pitchFamily="18" charset="0"/>
              <a:ea typeface="楷体_GB2312" pitchFamily="49" charset="-122"/>
            </a:endParaRPr>
          </a:p>
        </p:txBody>
      </p:sp>
      <p:sp>
        <p:nvSpPr>
          <p:cNvPr id="104452" name="Rectangle 4"/>
          <p:cNvSpPr>
            <a:spLocks noChangeArrowheads="1"/>
          </p:cNvSpPr>
          <p:nvPr/>
        </p:nvSpPr>
        <p:spPr bwMode="auto">
          <a:xfrm>
            <a:off x="250825" y="5300663"/>
            <a:ext cx="8686800" cy="1233479"/>
          </a:xfrm>
          <a:prstGeom prst="rect">
            <a:avLst/>
          </a:prstGeom>
          <a:noFill/>
          <a:ln w="9525">
            <a:noFill/>
            <a:miter lim="800000"/>
            <a:headEnd/>
            <a:tailEnd/>
          </a:ln>
        </p:spPr>
        <p:txBody>
          <a:bodyPr>
            <a:spAutoFit/>
          </a:bodyPr>
          <a:lstStyle/>
          <a:p>
            <a:pPr>
              <a:lnSpc>
                <a:spcPct val="140000"/>
              </a:lnSpc>
              <a:defRPr/>
            </a:pPr>
            <a:r>
              <a:rPr kumimoji="1" lang="zh-CN" altLang="en-US" sz="2400" dirty="0">
                <a:latin typeface="华文仿宋" pitchFamily="2" charset="-122"/>
                <a:ea typeface="华文仿宋" pitchFamily="2" charset="-122"/>
              </a:rPr>
              <a:t>    </a:t>
            </a:r>
            <a:r>
              <a:rPr kumimoji="1" lang="zh-CN" altLang="en-US" sz="2800" dirty="0">
                <a:latin typeface="+mj-ea"/>
                <a:ea typeface="+mj-ea"/>
              </a:rPr>
              <a:t>总之，价键理论认为，共价键是有自旋相反的电子配对，按原子轨道最大重叠方式形成，使体系能量最低。</a:t>
            </a:r>
          </a:p>
        </p:txBody>
      </p:sp>
      <p:sp>
        <p:nvSpPr>
          <p:cNvPr id="104454" name="Rectangle 6"/>
          <p:cNvSpPr>
            <a:spLocks noGrp="1" noChangeArrowheads="1"/>
          </p:cNvSpPr>
          <p:nvPr>
            <p:ph type="title" idx="4294967295"/>
          </p:nvPr>
        </p:nvSpPr>
        <p:spPr>
          <a:xfrm>
            <a:off x="250825" y="315913"/>
            <a:ext cx="6553200"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2.3.2.1  </a:t>
            </a:r>
            <a:r>
              <a:rPr lang="zh-CN" altLang="en-US" sz="3200" dirty="0">
                <a:latin typeface="+mj-ea"/>
              </a:rPr>
              <a:t>价键理论</a:t>
            </a:r>
            <a:endParaRPr lang="zh-CN" altLang="en-US" sz="3200" i="1" dirty="0">
              <a:latin typeface="黑体" pitchFamily="49" charset="-122"/>
            </a:endParaRPr>
          </a:p>
        </p:txBody>
      </p:sp>
    </p:spTree>
  </p:cSld>
  <p:clrMapOvr>
    <a:masterClrMapping/>
  </p:clrMapOvr>
  <p:transition advClick="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Rectangle 2"/>
          <p:cNvSpPr>
            <a:spLocks noChangeArrowheads="1"/>
          </p:cNvSpPr>
          <p:nvPr/>
        </p:nvSpPr>
        <p:spPr bwMode="auto">
          <a:xfrm>
            <a:off x="179388" y="1052513"/>
            <a:ext cx="4659312" cy="437043"/>
          </a:xfrm>
          <a:prstGeom prst="rect">
            <a:avLst/>
          </a:prstGeom>
          <a:noFill/>
          <a:ln w="9525">
            <a:noFill/>
            <a:miter lim="800000"/>
            <a:headEnd/>
            <a:tailEnd/>
          </a:ln>
          <a:effectLst/>
        </p:spPr>
        <p:txBody>
          <a:bodyPr wrap="square">
            <a:spAutoFit/>
          </a:bodyPr>
          <a:lstStyle/>
          <a:p>
            <a:pPr>
              <a:lnSpc>
                <a:spcPct val="80000"/>
              </a:lnSpc>
              <a:spcBef>
                <a:spcPct val="50000"/>
              </a:spcBef>
              <a:defRPr/>
            </a:pPr>
            <a:r>
              <a:rPr kumimoji="1" lang="zh-CN" altLang="en-US" sz="2800" b="1" dirty="0">
                <a:solidFill>
                  <a:srgbClr val="0000FF"/>
                </a:solidFill>
                <a:latin typeface="+mj-ea"/>
                <a:ea typeface="+mj-ea"/>
              </a:rPr>
              <a:t>（</a:t>
            </a:r>
            <a:r>
              <a:rPr kumimoji="1" lang="en-US" altLang="zh-CN" sz="2800" b="1" dirty="0">
                <a:solidFill>
                  <a:srgbClr val="0000FF"/>
                </a:solidFill>
                <a:latin typeface="+mj-ea"/>
                <a:ea typeface="+mj-ea"/>
              </a:rPr>
              <a:t>3</a:t>
            </a:r>
            <a:r>
              <a:rPr kumimoji="1" lang="zh-CN" altLang="en-US" sz="2800" b="1" dirty="0">
                <a:solidFill>
                  <a:srgbClr val="0000FF"/>
                </a:solidFill>
                <a:latin typeface="+mj-ea"/>
                <a:ea typeface="+mj-ea"/>
              </a:rPr>
              <a:t>）</a:t>
            </a:r>
            <a:r>
              <a:rPr kumimoji="1" lang="en-US" altLang="zh-CN" sz="2800" b="1" dirty="0">
                <a:solidFill>
                  <a:srgbClr val="0000FF"/>
                </a:solidFill>
                <a:latin typeface="+mj-ea"/>
                <a:ea typeface="+mj-ea"/>
                <a:cs typeface="Arial" panose="020B0604020202020204" pitchFamily="34" charset="0"/>
              </a:rPr>
              <a:t> </a:t>
            </a:r>
            <a:r>
              <a:rPr kumimoji="1" lang="zh-CN" altLang="en-US" sz="2800" b="1" dirty="0">
                <a:solidFill>
                  <a:srgbClr val="0000FF"/>
                </a:solidFill>
                <a:ea typeface="+mj-ea"/>
                <a:cs typeface="Arial" panose="020B0604020202020204" pitchFamily="34" charset="0"/>
              </a:rPr>
              <a:t>共价键的基本特征</a:t>
            </a:r>
          </a:p>
        </p:txBody>
      </p:sp>
      <p:sp>
        <p:nvSpPr>
          <p:cNvPr id="101379" name="Rectangle 3"/>
          <p:cNvSpPr>
            <a:spLocks noChangeArrowheads="1"/>
          </p:cNvSpPr>
          <p:nvPr/>
        </p:nvSpPr>
        <p:spPr bwMode="auto">
          <a:xfrm>
            <a:off x="457200" y="5949950"/>
            <a:ext cx="868680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40000"/>
              </a:lnSpc>
              <a:spcBef>
                <a:spcPct val="0"/>
              </a:spcBef>
              <a:buClrTx/>
              <a:buSzTx/>
              <a:buFontTx/>
              <a:buNone/>
            </a:pPr>
            <a:r>
              <a:rPr kumimoji="1" lang="zh-CN" altLang="en-GB" sz="2400" u="sng">
                <a:latin typeface="Times New Roman" pitchFamily="18" charset="0"/>
                <a:ea typeface="楷体_GB2312" pitchFamily="49" charset="-122"/>
              </a:rPr>
              <a:t>原子轨道在空间的不同伸展方向决定了共价分子的空间构型</a:t>
            </a:r>
            <a:r>
              <a:rPr kumimoji="1" lang="zh-CN" altLang="en-GB" sz="2400">
                <a:latin typeface="Times New Roman" pitchFamily="18" charset="0"/>
                <a:ea typeface="楷体_GB2312" pitchFamily="49" charset="-122"/>
              </a:rPr>
              <a:t>。</a:t>
            </a:r>
            <a:endParaRPr kumimoji="1" lang="zh-CN" altLang="en-US" sz="2400">
              <a:latin typeface="Times New Roman" pitchFamily="18" charset="0"/>
              <a:ea typeface="楷体_GB2312" pitchFamily="49" charset="-122"/>
            </a:endParaRPr>
          </a:p>
        </p:txBody>
      </p:sp>
      <p:grpSp>
        <p:nvGrpSpPr>
          <p:cNvPr id="101380" name="Group 4"/>
          <p:cNvGrpSpPr>
            <a:grpSpLocks/>
          </p:cNvGrpSpPr>
          <p:nvPr/>
        </p:nvGrpSpPr>
        <p:grpSpPr bwMode="auto">
          <a:xfrm>
            <a:off x="6732588" y="5084763"/>
            <a:ext cx="1600200" cy="533400"/>
            <a:chOff x="4752" y="2928"/>
            <a:chExt cx="1008" cy="336"/>
          </a:xfrm>
        </p:grpSpPr>
        <p:sp>
          <p:nvSpPr>
            <p:cNvPr id="101425" name="Oval 5"/>
            <p:cNvSpPr>
              <a:spLocks noChangeArrowheads="1"/>
            </p:cNvSpPr>
            <p:nvPr/>
          </p:nvSpPr>
          <p:spPr bwMode="auto">
            <a:xfrm>
              <a:off x="4752" y="2928"/>
              <a:ext cx="720" cy="336"/>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1426" name="Oval 6"/>
            <p:cNvSpPr>
              <a:spLocks noChangeArrowheads="1"/>
            </p:cNvSpPr>
            <p:nvPr/>
          </p:nvSpPr>
          <p:spPr bwMode="auto">
            <a:xfrm>
              <a:off x="5328" y="2976"/>
              <a:ext cx="432" cy="240"/>
            </a:xfrm>
            <a:prstGeom prst="ellipse">
              <a:avLst/>
            </a:pr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1427" name="Oval 7"/>
            <p:cNvSpPr>
              <a:spLocks noChangeArrowheads="1"/>
            </p:cNvSpPr>
            <p:nvPr/>
          </p:nvSpPr>
          <p:spPr bwMode="auto">
            <a:xfrm flipV="1">
              <a:off x="4896" y="3072"/>
              <a:ext cx="48" cy="48"/>
            </a:xfrm>
            <a:prstGeom prst="ellipse">
              <a:avLst/>
            </a:prstGeom>
            <a:solidFill>
              <a:schemeClr val="bg2"/>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39720" name="Rectangle 8"/>
            <p:cNvSpPr>
              <a:spLocks noChangeArrowheads="1"/>
            </p:cNvSpPr>
            <p:nvPr/>
          </p:nvSpPr>
          <p:spPr bwMode="auto">
            <a:xfrm>
              <a:off x="4944" y="2976"/>
              <a:ext cx="228" cy="231"/>
            </a:xfrm>
            <a:prstGeom prst="rect">
              <a:avLst/>
            </a:prstGeom>
            <a:noFill/>
            <a:ln w="9525">
              <a:noFill/>
              <a:miter lim="800000"/>
              <a:headEnd/>
              <a:tailEnd/>
            </a:ln>
            <a:effectLst/>
          </p:spPr>
          <p:txBody>
            <a:bodyPr wrap="none">
              <a:spAutoFit/>
            </a:bodyPr>
            <a:lstStyle/>
            <a:p>
              <a:pPr>
                <a:defRPr/>
              </a:pPr>
              <a:r>
                <a:rPr kumimoji="1" lang="en-US" altLang="zh-CN" b="1" i="1">
                  <a:latin typeface="Times New Roman" pitchFamily="18" charset="0"/>
                </a:rPr>
                <a:t>H</a:t>
              </a:r>
            </a:p>
          </p:txBody>
        </p:sp>
        <p:sp>
          <p:nvSpPr>
            <p:cNvPr id="101429" name="Oval 9"/>
            <p:cNvSpPr>
              <a:spLocks noChangeArrowheads="1"/>
            </p:cNvSpPr>
            <p:nvPr/>
          </p:nvSpPr>
          <p:spPr bwMode="auto">
            <a:xfrm>
              <a:off x="5280" y="3072"/>
              <a:ext cx="48" cy="48"/>
            </a:xfrm>
            <a:prstGeom prst="ellipse">
              <a:avLst/>
            </a:prstGeom>
            <a:solidFill>
              <a:schemeClr val="bg2"/>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39722" name="Rectangle 10"/>
            <p:cNvSpPr>
              <a:spLocks noChangeArrowheads="1"/>
            </p:cNvSpPr>
            <p:nvPr/>
          </p:nvSpPr>
          <p:spPr bwMode="auto">
            <a:xfrm>
              <a:off x="5376" y="2976"/>
              <a:ext cx="252" cy="231"/>
            </a:xfrm>
            <a:prstGeom prst="rect">
              <a:avLst/>
            </a:prstGeom>
            <a:noFill/>
            <a:ln w="9525">
              <a:noFill/>
              <a:miter lim="800000"/>
              <a:headEnd/>
              <a:tailEnd/>
            </a:ln>
            <a:effectLst/>
          </p:spPr>
          <p:txBody>
            <a:bodyPr wrap="none">
              <a:spAutoFit/>
            </a:bodyPr>
            <a:lstStyle/>
            <a:p>
              <a:pPr>
                <a:defRPr/>
              </a:pPr>
              <a:r>
                <a:rPr kumimoji="1" lang="en-US" altLang="zh-CN" b="1" i="1">
                  <a:latin typeface="Times New Roman" pitchFamily="18" charset="0"/>
                </a:rPr>
                <a:t>Cl</a:t>
              </a:r>
            </a:p>
          </p:txBody>
        </p:sp>
      </p:grpSp>
      <p:grpSp>
        <p:nvGrpSpPr>
          <p:cNvPr id="101381" name="Group 11"/>
          <p:cNvGrpSpPr>
            <a:grpSpLocks/>
          </p:cNvGrpSpPr>
          <p:nvPr/>
        </p:nvGrpSpPr>
        <p:grpSpPr bwMode="auto">
          <a:xfrm>
            <a:off x="3924300" y="4292600"/>
            <a:ext cx="2281238" cy="1524000"/>
            <a:chOff x="2976" y="2976"/>
            <a:chExt cx="1437" cy="960"/>
          </a:xfrm>
        </p:grpSpPr>
        <p:sp>
          <p:nvSpPr>
            <p:cNvPr id="1139724" name="Text Box 12"/>
            <p:cNvSpPr txBox="1">
              <a:spLocks noChangeArrowheads="1"/>
            </p:cNvSpPr>
            <p:nvPr/>
          </p:nvSpPr>
          <p:spPr bwMode="auto">
            <a:xfrm>
              <a:off x="3216" y="3216"/>
              <a:ext cx="293" cy="231"/>
            </a:xfrm>
            <a:prstGeom prst="rect">
              <a:avLst/>
            </a:prstGeom>
            <a:noFill/>
            <a:ln w="9525">
              <a:noFill/>
              <a:miter lim="800000"/>
              <a:headEnd/>
              <a:tailEnd/>
            </a:ln>
            <a:effectLst/>
          </p:spPr>
          <p:txBody>
            <a:bodyPr>
              <a:spAutoFit/>
            </a:bodyPr>
            <a:lstStyle/>
            <a:p>
              <a:pPr>
                <a:spcBef>
                  <a:spcPct val="50000"/>
                </a:spcBef>
                <a:defRPr/>
              </a:pPr>
              <a:r>
                <a:rPr kumimoji="1" lang="en-US" altLang="zh-CN" b="1">
                  <a:latin typeface="Times New Roman" pitchFamily="18" charset="0"/>
                </a:rPr>
                <a:t>1s</a:t>
              </a:r>
            </a:p>
          </p:txBody>
        </p:sp>
        <p:sp>
          <p:nvSpPr>
            <p:cNvPr id="1139725" name="Text Box 13"/>
            <p:cNvSpPr txBox="1">
              <a:spLocks noChangeArrowheads="1"/>
            </p:cNvSpPr>
            <p:nvPr/>
          </p:nvSpPr>
          <p:spPr bwMode="auto">
            <a:xfrm>
              <a:off x="3504" y="3216"/>
              <a:ext cx="392" cy="231"/>
            </a:xfrm>
            <a:prstGeom prst="rect">
              <a:avLst/>
            </a:prstGeom>
            <a:noFill/>
            <a:ln w="9525">
              <a:noFill/>
              <a:miter lim="800000"/>
              <a:headEnd/>
              <a:tailEnd/>
            </a:ln>
            <a:effectLst/>
          </p:spPr>
          <p:txBody>
            <a:bodyPr>
              <a:spAutoFit/>
            </a:bodyPr>
            <a:lstStyle/>
            <a:p>
              <a:pPr>
                <a:spcBef>
                  <a:spcPct val="50000"/>
                </a:spcBef>
                <a:defRPr/>
              </a:pPr>
              <a:r>
                <a:rPr kumimoji="1" lang="en-US" altLang="zh-CN" b="1">
                  <a:latin typeface="Times New Roman" pitchFamily="18" charset="0"/>
                </a:rPr>
                <a:t>2p</a:t>
              </a:r>
            </a:p>
          </p:txBody>
        </p:sp>
        <p:sp>
          <p:nvSpPr>
            <p:cNvPr id="101412" name="Line 14"/>
            <p:cNvSpPr>
              <a:spLocks noChangeShapeType="1"/>
            </p:cNvSpPr>
            <p:nvPr/>
          </p:nvSpPr>
          <p:spPr bwMode="auto">
            <a:xfrm flipV="1">
              <a:off x="3840" y="3168"/>
              <a:ext cx="0" cy="76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1413" name="Line 15"/>
            <p:cNvSpPr>
              <a:spLocks noChangeShapeType="1"/>
            </p:cNvSpPr>
            <p:nvPr/>
          </p:nvSpPr>
          <p:spPr bwMode="auto">
            <a:xfrm>
              <a:off x="2976" y="3648"/>
              <a:ext cx="1392"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1414" name="Oval 16"/>
            <p:cNvSpPr>
              <a:spLocks noChangeArrowheads="1"/>
            </p:cNvSpPr>
            <p:nvPr/>
          </p:nvSpPr>
          <p:spPr bwMode="auto">
            <a:xfrm>
              <a:off x="3840" y="3456"/>
              <a:ext cx="384" cy="336"/>
            </a:xfrm>
            <a:prstGeom prst="ellipse">
              <a:avLst/>
            </a:prstGeom>
            <a:solidFill>
              <a:schemeClr val="tx2"/>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1415" name="Oval 17"/>
            <p:cNvSpPr>
              <a:spLocks noChangeArrowheads="1"/>
            </p:cNvSpPr>
            <p:nvPr/>
          </p:nvSpPr>
          <p:spPr bwMode="auto">
            <a:xfrm>
              <a:off x="3456" y="3456"/>
              <a:ext cx="384" cy="336"/>
            </a:xfrm>
            <a:prstGeom prst="ellipse">
              <a:avLst/>
            </a:prstGeom>
            <a:solidFill>
              <a:schemeClr val="tx2"/>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1416" name="Oval 18"/>
            <p:cNvSpPr>
              <a:spLocks noChangeArrowheads="1"/>
            </p:cNvSpPr>
            <p:nvPr/>
          </p:nvSpPr>
          <p:spPr bwMode="auto">
            <a:xfrm flipV="1">
              <a:off x="3792" y="3600"/>
              <a:ext cx="48" cy="48"/>
            </a:xfrm>
            <a:prstGeom prst="ellipse">
              <a:avLst/>
            </a:prstGeom>
            <a:solidFill>
              <a:srgbClr val="000000"/>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1417" name="Oval 19"/>
            <p:cNvSpPr>
              <a:spLocks noChangeArrowheads="1"/>
            </p:cNvSpPr>
            <p:nvPr/>
          </p:nvSpPr>
          <p:spPr bwMode="auto">
            <a:xfrm>
              <a:off x="3168" y="3456"/>
              <a:ext cx="384" cy="336"/>
            </a:xfrm>
            <a:prstGeom prst="ellipse">
              <a:avLst/>
            </a:prstGeom>
            <a:solidFill>
              <a:srgbClr val="FF6600"/>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39732" name="Rectangle 20"/>
            <p:cNvSpPr>
              <a:spLocks noChangeArrowheads="1"/>
            </p:cNvSpPr>
            <p:nvPr/>
          </p:nvSpPr>
          <p:spPr bwMode="auto">
            <a:xfrm>
              <a:off x="3552" y="3504"/>
              <a:ext cx="207" cy="250"/>
            </a:xfrm>
            <a:prstGeom prst="rect">
              <a:avLst/>
            </a:prstGeom>
            <a:noFill/>
            <a:ln w="9525">
              <a:noFill/>
              <a:miter lim="800000"/>
              <a:headEnd/>
              <a:tailEnd/>
            </a:ln>
            <a:effectLst/>
          </p:spPr>
          <p:txBody>
            <a:bodyPr wrap="none">
              <a:spAutoFit/>
            </a:bodyPr>
            <a:lstStyle/>
            <a:p>
              <a:pPr>
                <a:defRPr/>
              </a:pPr>
              <a:r>
                <a:rPr kumimoji="1" lang="en-US" altLang="zh-CN" sz="2000" b="1">
                  <a:latin typeface="Times New Roman" pitchFamily="18" charset="0"/>
                </a:rPr>
                <a:t>+</a:t>
              </a:r>
            </a:p>
          </p:txBody>
        </p:sp>
        <p:sp>
          <p:nvSpPr>
            <p:cNvPr id="1139733" name="Rectangle 21"/>
            <p:cNvSpPr>
              <a:spLocks noChangeArrowheads="1"/>
            </p:cNvSpPr>
            <p:nvPr/>
          </p:nvSpPr>
          <p:spPr bwMode="auto">
            <a:xfrm>
              <a:off x="3360" y="3504"/>
              <a:ext cx="207" cy="250"/>
            </a:xfrm>
            <a:prstGeom prst="rect">
              <a:avLst/>
            </a:prstGeom>
            <a:noFill/>
            <a:ln w="9525">
              <a:noFill/>
              <a:miter lim="800000"/>
              <a:headEnd/>
              <a:tailEnd/>
            </a:ln>
            <a:effectLst/>
          </p:spPr>
          <p:txBody>
            <a:bodyPr wrap="none">
              <a:spAutoFit/>
            </a:bodyPr>
            <a:lstStyle/>
            <a:p>
              <a:pPr>
                <a:defRPr/>
              </a:pPr>
              <a:r>
                <a:rPr kumimoji="1" lang="en-US" altLang="zh-CN" sz="2000" b="1">
                  <a:latin typeface="Times New Roman" pitchFamily="18" charset="0"/>
                </a:rPr>
                <a:t>+</a:t>
              </a:r>
            </a:p>
          </p:txBody>
        </p:sp>
        <p:sp>
          <p:nvSpPr>
            <p:cNvPr id="101420" name="Oval 22"/>
            <p:cNvSpPr>
              <a:spLocks noChangeArrowheads="1"/>
            </p:cNvSpPr>
            <p:nvPr/>
          </p:nvSpPr>
          <p:spPr bwMode="auto">
            <a:xfrm flipV="1">
              <a:off x="3360" y="3600"/>
              <a:ext cx="48" cy="48"/>
            </a:xfrm>
            <a:prstGeom prst="ellipse">
              <a:avLst/>
            </a:prstGeom>
            <a:solidFill>
              <a:srgbClr val="000000"/>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39735" name="Rectangle 23"/>
            <p:cNvSpPr>
              <a:spLocks noChangeArrowheads="1"/>
            </p:cNvSpPr>
            <p:nvPr/>
          </p:nvSpPr>
          <p:spPr bwMode="auto">
            <a:xfrm>
              <a:off x="3888" y="3504"/>
              <a:ext cx="262" cy="233"/>
            </a:xfrm>
            <a:prstGeom prst="rect">
              <a:avLst/>
            </a:prstGeom>
            <a:noFill/>
            <a:ln w="9525">
              <a:noFill/>
              <a:miter lim="800000"/>
              <a:headEnd/>
              <a:tailEnd/>
            </a:ln>
            <a:effectLst/>
          </p:spPr>
          <p:txBody>
            <a:bodyPr wrap="none">
              <a:spAutoFit/>
            </a:bodyPr>
            <a:lstStyle/>
            <a:p>
              <a:pPr>
                <a:defRPr/>
              </a:pPr>
              <a:r>
                <a:rPr kumimoji="1" lang="en-US" altLang="zh-CN" b="1">
                  <a:latin typeface="Times New Roman" pitchFamily="18" charset="0"/>
                </a:rPr>
                <a:t>Cl</a:t>
              </a:r>
            </a:p>
          </p:txBody>
        </p:sp>
        <p:sp>
          <p:nvSpPr>
            <p:cNvPr id="1139736" name="Rectangle 24"/>
            <p:cNvSpPr>
              <a:spLocks noChangeArrowheads="1"/>
            </p:cNvSpPr>
            <p:nvPr/>
          </p:nvSpPr>
          <p:spPr bwMode="auto">
            <a:xfrm>
              <a:off x="3168" y="3504"/>
              <a:ext cx="228" cy="231"/>
            </a:xfrm>
            <a:prstGeom prst="rect">
              <a:avLst/>
            </a:prstGeom>
            <a:noFill/>
            <a:ln w="9525">
              <a:noFill/>
              <a:miter lim="800000"/>
              <a:headEnd/>
              <a:tailEnd/>
            </a:ln>
            <a:effectLst/>
          </p:spPr>
          <p:txBody>
            <a:bodyPr wrap="none">
              <a:spAutoFit/>
            </a:bodyPr>
            <a:lstStyle/>
            <a:p>
              <a:pPr>
                <a:defRPr/>
              </a:pPr>
              <a:r>
                <a:rPr kumimoji="1" lang="en-US" altLang="zh-CN" b="1">
                  <a:latin typeface="Times New Roman" pitchFamily="18" charset="0"/>
                </a:rPr>
                <a:t>H</a:t>
              </a:r>
            </a:p>
          </p:txBody>
        </p:sp>
        <p:sp>
          <p:nvSpPr>
            <p:cNvPr id="1139737" name="Rectangle 25"/>
            <p:cNvSpPr>
              <a:spLocks noChangeArrowheads="1"/>
            </p:cNvSpPr>
            <p:nvPr/>
          </p:nvSpPr>
          <p:spPr bwMode="auto">
            <a:xfrm>
              <a:off x="3648" y="2976"/>
              <a:ext cx="213" cy="291"/>
            </a:xfrm>
            <a:prstGeom prst="rect">
              <a:avLst/>
            </a:prstGeom>
            <a:noFill/>
            <a:ln w="9525">
              <a:noFill/>
              <a:miter lim="800000"/>
              <a:headEnd/>
              <a:tailEnd/>
            </a:ln>
            <a:effectLst/>
          </p:spPr>
          <p:txBody>
            <a:bodyPr wrap="none">
              <a:spAutoFit/>
            </a:bodyPr>
            <a:lstStyle/>
            <a:p>
              <a:pPr>
                <a:defRPr/>
              </a:pPr>
              <a:r>
                <a:rPr kumimoji="1" lang="en-GB" altLang="zh-CN" sz="2400" b="1" dirty="0">
                  <a:latin typeface="Times New Roman" pitchFamily="18" charset="0"/>
                  <a:ea typeface="楷体_GB2312" pitchFamily="49" charset="-122"/>
                  <a:sym typeface="Wingdings" pitchFamily="2" charset="2"/>
                </a:rPr>
                <a:t>y</a:t>
              </a:r>
              <a:endParaRPr kumimoji="1" lang="en-US" altLang="zh-CN" sz="2400" b="1" dirty="0">
                <a:latin typeface="Times New Roman" pitchFamily="18" charset="0"/>
                <a:ea typeface="楷体_GB2312" pitchFamily="49" charset="-122"/>
                <a:sym typeface="Wingdings" pitchFamily="2" charset="2"/>
              </a:endParaRPr>
            </a:p>
          </p:txBody>
        </p:sp>
        <p:sp>
          <p:nvSpPr>
            <p:cNvPr id="1139738" name="Rectangle 26"/>
            <p:cNvSpPr>
              <a:spLocks noChangeArrowheads="1"/>
            </p:cNvSpPr>
            <p:nvPr/>
          </p:nvSpPr>
          <p:spPr bwMode="auto">
            <a:xfrm>
              <a:off x="4201" y="3293"/>
              <a:ext cx="212" cy="288"/>
            </a:xfrm>
            <a:prstGeom prst="rect">
              <a:avLst/>
            </a:prstGeom>
            <a:noFill/>
            <a:ln w="9525">
              <a:noFill/>
              <a:miter lim="800000"/>
              <a:headEnd/>
              <a:tailEnd/>
            </a:ln>
            <a:effectLst/>
          </p:spPr>
          <p:txBody>
            <a:bodyPr wrap="none">
              <a:spAutoFit/>
            </a:bodyPr>
            <a:lstStyle/>
            <a:p>
              <a:pPr>
                <a:defRPr/>
              </a:pPr>
              <a:r>
                <a:rPr kumimoji="1" lang="en-GB" altLang="zh-CN" sz="2400" b="1" dirty="0">
                  <a:latin typeface="Times New Roman" pitchFamily="18" charset="0"/>
                  <a:ea typeface="楷体_GB2312" pitchFamily="49" charset="-122"/>
                  <a:sym typeface="Wingdings" pitchFamily="2" charset="2"/>
                </a:rPr>
                <a:t>x</a:t>
              </a:r>
              <a:endParaRPr kumimoji="1" lang="en-US" altLang="zh-CN" sz="2400" b="1" dirty="0">
                <a:latin typeface="Times New Roman" pitchFamily="18" charset="0"/>
                <a:ea typeface="楷体_GB2312" pitchFamily="49" charset="-122"/>
                <a:sym typeface="Wingdings" pitchFamily="2" charset="2"/>
              </a:endParaRPr>
            </a:p>
          </p:txBody>
        </p:sp>
      </p:grpSp>
      <p:grpSp>
        <p:nvGrpSpPr>
          <p:cNvPr id="101382" name="Group 27"/>
          <p:cNvGrpSpPr>
            <a:grpSpLocks/>
          </p:cNvGrpSpPr>
          <p:nvPr/>
        </p:nvGrpSpPr>
        <p:grpSpPr bwMode="auto">
          <a:xfrm>
            <a:off x="1260475" y="4076700"/>
            <a:ext cx="2166938" cy="1989138"/>
            <a:chOff x="3696" y="1776"/>
            <a:chExt cx="1365" cy="1344"/>
          </a:xfrm>
        </p:grpSpPr>
        <p:sp>
          <p:nvSpPr>
            <p:cNvPr id="101385" name="Oval 28"/>
            <p:cNvSpPr>
              <a:spLocks noChangeArrowheads="1"/>
            </p:cNvSpPr>
            <p:nvPr/>
          </p:nvSpPr>
          <p:spPr bwMode="auto">
            <a:xfrm>
              <a:off x="4032" y="2256"/>
              <a:ext cx="336" cy="336"/>
            </a:xfrm>
            <a:prstGeom prst="ellipse">
              <a:avLst/>
            </a:prstGeom>
            <a:gradFill rotWithShape="0">
              <a:gsLst>
                <a:gs pos="0">
                  <a:srgbClr val="66FF33"/>
                </a:gs>
                <a:gs pos="100000">
                  <a:srgbClr val="2F761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1386" name="Oval 29"/>
            <p:cNvSpPr>
              <a:spLocks noChangeArrowheads="1"/>
            </p:cNvSpPr>
            <p:nvPr/>
          </p:nvSpPr>
          <p:spPr bwMode="auto">
            <a:xfrm>
              <a:off x="4032" y="2640"/>
              <a:ext cx="336" cy="33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1387" name="Oval 30"/>
            <p:cNvSpPr>
              <a:spLocks noChangeArrowheads="1"/>
            </p:cNvSpPr>
            <p:nvPr/>
          </p:nvSpPr>
          <p:spPr bwMode="auto">
            <a:xfrm>
              <a:off x="4224" y="2448"/>
              <a:ext cx="336" cy="336"/>
            </a:xfrm>
            <a:prstGeom prst="ellipse">
              <a:avLst/>
            </a:prstGeom>
            <a:gradFill rotWithShape="0">
              <a:gsLst>
                <a:gs pos="0">
                  <a:srgbClr val="66FF33"/>
                </a:gs>
                <a:gs pos="100000">
                  <a:srgbClr val="2F761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01388" name="Oval 31"/>
            <p:cNvSpPr>
              <a:spLocks noChangeArrowheads="1"/>
            </p:cNvSpPr>
            <p:nvPr/>
          </p:nvSpPr>
          <p:spPr bwMode="auto">
            <a:xfrm>
              <a:off x="3840" y="2448"/>
              <a:ext cx="336" cy="33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39744" name="Rectangle 32"/>
            <p:cNvSpPr>
              <a:spLocks noChangeArrowheads="1"/>
            </p:cNvSpPr>
            <p:nvPr/>
          </p:nvSpPr>
          <p:spPr bwMode="auto">
            <a:xfrm>
              <a:off x="4320" y="2479"/>
              <a:ext cx="208" cy="270"/>
            </a:xfrm>
            <a:prstGeom prst="rect">
              <a:avLst/>
            </a:prstGeom>
            <a:noFill/>
            <a:ln w="9525">
              <a:noFill/>
              <a:miter lim="800000"/>
              <a:headEnd/>
              <a:tailEnd/>
            </a:ln>
            <a:effectLst/>
          </p:spPr>
          <p:txBody>
            <a:bodyPr wrap="none">
              <a:spAutoFit/>
            </a:bodyPr>
            <a:lstStyle/>
            <a:p>
              <a:pPr>
                <a:defRPr/>
              </a:pPr>
              <a:r>
                <a:rPr kumimoji="1" lang="zh-CN" altLang="en-GB" sz="2000" b="1">
                  <a:latin typeface="Times New Roman" pitchFamily="18" charset="0"/>
                  <a:ea typeface="楷体_GB2312" pitchFamily="49" charset="-122"/>
                  <a:sym typeface="Wingdings" pitchFamily="2" charset="2"/>
                </a:rPr>
                <a:t>+</a:t>
              </a:r>
              <a:endParaRPr kumimoji="1" lang="en-US" altLang="zh-CN" sz="2000" b="1">
                <a:latin typeface="Times New Roman" pitchFamily="18" charset="0"/>
                <a:ea typeface="楷体_GB2312" pitchFamily="49" charset="-122"/>
                <a:sym typeface="Wingdings" pitchFamily="2" charset="2"/>
              </a:endParaRPr>
            </a:p>
          </p:txBody>
        </p:sp>
        <p:sp>
          <p:nvSpPr>
            <p:cNvPr id="1139745" name="Rectangle 33"/>
            <p:cNvSpPr>
              <a:spLocks noChangeArrowheads="1"/>
            </p:cNvSpPr>
            <p:nvPr/>
          </p:nvSpPr>
          <p:spPr bwMode="auto">
            <a:xfrm>
              <a:off x="4080" y="2239"/>
              <a:ext cx="208" cy="268"/>
            </a:xfrm>
            <a:prstGeom prst="rect">
              <a:avLst/>
            </a:prstGeom>
            <a:noFill/>
            <a:ln w="9525">
              <a:noFill/>
              <a:miter lim="800000"/>
              <a:headEnd/>
              <a:tailEnd/>
            </a:ln>
            <a:effectLst/>
          </p:spPr>
          <p:txBody>
            <a:bodyPr wrap="none">
              <a:spAutoFit/>
            </a:bodyPr>
            <a:lstStyle/>
            <a:p>
              <a:pPr>
                <a:defRPr/>
              </a:pPr>
              <a:r>
                <a:rPr kumimoji="1" lang="zh-CN" altLang="en-GB" sz="2000" b="1">
                  <a:latin typeface="Times New Roman" pitchFamily="18" charset="0"/>
                  <a:ea typeface="楷体_GB2312" pitchFamily="49" charset="-122"/>
                  <a:sym typeface="Wingdings" pitchFamily="2" charset="2"/>
                </a:rPr>
                <a:t>+</a:t>
              </a:r>
              <a:endParaRPr kumimoji="1" lang="en-US" altLang="zh-CN" sz="2000" b="1">
                <a:latin typeface="Times New Roman" pitchFamily="18" charset="0"/>
                <a:ea typeface="楷体_GB2312" pitchFamily="49" charset="-122"/>
                <a:sym typeface="Wingdings" pitchFamily="2" charset="2"/>
              </a:endParaRPr>
            </a:p>
          </p:txBody>
        </p:sp>
        <p:sp>
          <p:nvSpPr>
            <p:cNvPr id="1139746" name="Rectangle 34"/>
            <p:cNvSpPr>
              <a:spLocks noChangeArrowheads="1"/>
            </p:cNvSpPr>
            <p:nvPr/>
          </p:nvSpPr>
          <p:spPr bwMode="auto">
            <a:xfrm>
              <a:off x="4080" y="2688"/>
              <a:ext cx="181" cy="312"/>
            </a:xfrm>
            <a:prstGeom prst="rect">
              <a:avLst/>
            </a:prstGeom>
            <a:noFill/>
            <a:ln w="9525">
              <a:noFill/>
              <a:miter lim="800000"/>
              <a:headEnd/>
              <a:tailEnd/>
            </a:ln>
            <a:effectLst/>
          </p:spPr>
          <p:txBody>
            <a:bodyPr wrap="none">
              <a:spAutoFit/>
            </a:bodyPr>
            <a:lstStyle/>
            <a:p>
              <a:pPr>
                <a:defRPr/>
              </a:pPr>
              <a:r>
                <a:rPr kumimoji="1" lang="zh-CN" altLang="en-GB" sz="2400" b="1">
                  <a:latin typeface="Times New Roman" pitchFamily="18" charset="0"/>
                  <a:ea typeface="楷体_GB2312" pitchFamily="49" charset="-122"/>
                  <a:sym typeface="Wingdings" pitchFamily="2" charset="2"/>
                </a:rPr>
                <a:t>-</a:t>
              </a:r>
              <a:endParaRPr kumimoji="1" lang="en-US" altLang="zh-CN" sz="2400" b="1">
                <a:latin typeface="Times New Roman" pitchFamily="18" charset="0"/>
                <a:ea typeface="楷体_GB2312" pitchFamily="49" charset="-122"/>
                <a:sym typeface="Wingdings" pitchFamily="2" charset="2"/>
              </a:endParaRPr>
            </a:p>
          </p:txBody>
        </p:sp>
        <p:sp>
          <p:nvSpPr>
            <p:cNvPr id="1139747" name="Rectangle 35"/>
            <p:cNvSpPr>
              <a:spLocks noChangeArrowheads="1"/>
            </p:cNvSpPr>
            <p:nvPr/>
          </p:nvSpPr>
          <p:spPr bwMode="auto">
            <a:xfrm>
              <a:off x="3936" y="2449"/>
              <a:ext cx="181" cy="311"/>
            </a:xfrm>
            <a:prstGeom prst="rect">
              <a:avLst/>
            </a:prstGeom>
            <a:noFill/>
            <a:ln w="9525">
              <a:noFill/>
              <a:miter lim="800000"/>
              <a:headEnd/>
              <a:tailEnd/>
            </a:ln>
            <a:effectLst/>
          </p:spPr>
          <p:txBody>
            <a:bodyPr wrap="none">
              <a:spAutoFit/>
            </a:bodyPr>
            <a:lstStyle/>
            <a:p>
              <a:pPr>
                <a:defRPr/>
              </a:pPr>
              <a:r>
                <a:rPr kumimoji="1" lang="zh-CN" altLang="en-GB" sz="2400" b="1">
                  <a:latin typeface="Times New Roman" pitchFamily="18" charset="0"/>
                  <a:ea typeface="楷体_GB2312" pitchFamily="49" charset="-122"/>
                  <a:sym typeface="Wingdings" pitchFamily="2" charset="2"/>
                </a:rPr>
                <a:t>-</a:t>
              </a:r>
              <a:endParaRPr kumimoji="1" lang="en-US" altLang="zh-CN" sz="2400" b="1">
                <a:latin typeface="Times New Roman" pitchFamily="18" charset="0"/>
                <a:ea typeface="楷体_GB2312" pitchFamily="49" charset="-122"/>
                <a:sym typeface="Wingdings" pitchFamily="2" charset="2"/>
              </a:endParaRPr>
            </a:p>
          </p:txBody>
        </p:sp>
        <p:sp>
          <p:nvSpPr>
            <p:cNvPr id="101393" name="Line 36"/>
            <p:cNvSpPr>
              <a:spLocks noChangeShapeType="1"/>
            </p:cNvSpPr>
            <p:nvPr/>
          </p:nvSpPr>
          <p:spPr bwMode="auto">
            <a:xfrm>
              <a:off x="4752" y="2640"/>
              <a:ext cx="240" cy="0"/>
            </a:xfrm>
            <a:prstGeom prst="line">
              <a:avLst/>
            </a:prstGeom>
            <a:noFill/>
            <a:ln w="28575">
              <a:solidFill>
                <a:srgbClr val="33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1394" name="Line 37"/>
            <p:cNvSpPr>
              <a:spLocks noChangeShapeType="1"/>
            </p:cNvSpPr>
            <p:nvPr/>
          </p:nvSpPr>
          <p:spPr bwMode="auto">
            <a:xfrm flipH="1">
              <a:off x="3696" y="2640"/>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1395" name="Line 38"/>
            <p:cNvSpPr>
              <a:spLocks noChangeShapeType="1"/>
            </p:cNvSpPr>
            <p:nvPr/>
          </p:nvSpPr>
          <p:spPr bwMode="auto">
            <a:xfrm flipV="1">
              <a:off x="4176" y="1872"/>
              <a:ext cx="0" cy="192"/>
            </a:xfrm>
            <a:prstGeom prst="line">
              <a:avLst/>
            </a:prstGeom>
            <a:noFill/>
            <a:ln w="28575">
              <a:solidFill>
                <a:srgbClr val="33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1396" name="Line 39"/>
            <p:cNvSpPr>
              <a:spLocks noChangeShapeType="1"/>
            </p:cNvSpPr>
            <p:nvPr/>
          </p:nvSpPr>
          <p:spPr bwMode="auto">
            <a:xfrm flipH="1" flipV="1">
              <a:off x="4224" y="2976"/>
              <a:ext cx="0" cy="144"/>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9752" name="Rectangle 40"/>
            <p:cNvSpPr>
              <a:spLocks noChangeArrowheads="1"/>
            </p:cNvSpPr>
            <p:nvPr/>
          </p:nvSpPr>
          <p:spPr bwMode="auto">
            <a:xfrm>
              <a:off x="4848" y="2400"/>
              <a:ext cx="213" cy="312"/>
            </a:xfrm>
            <a:prstGeom prst="rect">
              <a:avLst/>
            </a:prstGeom>
            <a:noFill/>
            <a:ln w="9525">
              <a:noFill/>
              <a:miter lim="800000"/>
              <a:headEnd/>
              <a:tailEnd/>
            </a:ln>
            <a:effectLst/>
          </p:spPr>
          <p:txBody>
            <a:bodyPr wrap="none">
              <a:spAutoFit/>
            </a:bodyPr>
            <a:lstStyle/>
            <a:p>
              <a:pPr>
                <a:defRPr/>
              </a:pPr>
              <a:r>
                <a:rPr kumimoji="1" lang="en-GB" altLang="zh-CN" sz="2400" b="1">
                  <a:latin typeface="Times New Roman" pitchFamily="18" charset="0"/>
                  <a:ea typeface="楷体_GB2312" pitchFamily="49" charset="-122"/>
                  <a:sym typeface="Wingdings" pitchFamily="2" charset="2"/>
                </a:rPr>
                <a:t>x</a:t>
              </a:r>
              <a:endParaRPr kumimoji="1" lang="en-US" altLang="zh-CN" sz="2400" b="1">
                <a:latin typeface="Times New Roman" pitchFamily="18" charset="0"/>
                <a:ea typeface="楷体_GB2312" pitchFamily="49" charset="-122"/>
                <a:sym typeface="Wingdings" pitchFamily="2" charset="2"/>
              </a:endParaRPr>
            </a:p>
          </p:txBody>
        </p:sp>
        <p:sp>
          <p:nvSpPr>
            <p:cNvPr id="1139753" name="Rectangle 41"/>
            <p:cNvSpPr>
              <a:spLocks noChangeArrowheads="1"/>
            </p:cNvSpPr>
            <p:nvPr/>
          </p:nvSpPr>
          <p:spPr bwMode="auto">
            <a:xfrm>
              <a:off x="3984" y="1776"/>
              <a:ext cx="240" cy="312"/>
            </a:xfrm>
            <a:prstGeom prst="rect">
              <a:avLst/>
            </a:prstGeom>
            <a:noFill/>
            <a:ln w="9525">
              <a:noFill/>
              <a:miter lim="800000"/>
              <a:headEnd/>
              <a:tailEnd/>
            </a:ln>
            <a:effectLst/>
          </p:spPr>
          <p:txBody>
            <a:bodyPr>
              <a:spAutoFit/>
            </a:bodyPr>
            <a:lstStyle/>
            <a:p>
              <a:pPr>
                <a:defRPr/>
              </a:pPr>
              <a:r>
                <a:rPr kumimoji="1" lang="en-GB" altLang="zh-CN" sz="2400" b="1">
                  <a:latin typeface="Times New Roman" pitchFamily="18" charset="0"/>
                  <a:ea typeface="楷体_GB2312" pitchFamily="49" charset="-122"/>
                  <a:sym typeface="Wingdings" pitchFamily="2" charset="2"/>
                </a:rPr>
                <a:t>y</a:t>
              </a:r>
              <a:endParaRPr kumimoji="1" lang="en-US" altLang="zh-CN" sz="2400" b="1">
                <a:latin typeface="Times New Roman" pitchFamily="18" charset="0"/>
                <a:ea typeface="楷体_GB2312" pitchFamily="49" charset="-122"/>
                <a:sym typeface="Wingdings" pitchFamily="2" charset="2"/>
              </a:endParaRPr>
            </a:p>
          </p:txBody>
        </p:sp>
        <p:sp>
          <p:nvSpPr>
            <p:cNvPr id="1139754" name="Rectangle 42"/>
            <p:cNvSpPr>
              <a:spLocks noChangeArrowheads="1"/>
            </p:cNvSpPr>
            <p:nvPr/>
          </p:nvSpPr>
          <p:spPr bwMode="auto">
            <a:xfrm>
              <a:off x="4368" y="2736"/>
              <a:ext cx="432" cy="270"/>
            </a:xfrm>
            <a:prstGeom prst="rect">
              <a:avLst/>
            </a:prstGeom>
            <a:noFill/>
            <a:ln w="9525">
              <a:noFill/>
              <a:miter lim="800000"/>
              <a:headEnd/>
              <a:tailEnd/>
            </a:ln>
            <a:effectLst/>
          </p:spPr>
          <p:txBody>
            <a:bodyPr>
              <a:spAutoFit/>
            </a:bodyPr>
            <a:lstStyle/>
            <a:p>
              <a:pPr>
                <a:defRPr/>
              </a:pPr>
              <a:r>
                <a:rPr kumimoji="1" lang="en-GB" altLang="zh-CN" sz="2000" b="1">
                  <a:latin typeface="Times New Roman" pitchFamily="18" charset="0"/>
                  <a:ea typeface="楷体_GB2312" pitchFamily="49" charset="-122"/>
                  <a:sym typeface="Wingdings" pitchFamily="2" charset="2"/>
                </a:rPr>
                <a:t>2p</a:t>
              </a:r>
              <a:r>
                <a:rPr kumimoji="1" lang="en-GB" altLang="zh-CN" sz="2000" b="1" baseline="-25000">
                  <a:latin typeface="Times New Roman" pitchFamily="18" charset="0"/>
                  <a:ea typeface="楷体_GB2312" pitchFamily="49" charset="-122"/>
                  <a:sym typeface="Wingdings" pitchFamily="2" charset="2"/>
                </a:rPr>
                <a:t>x</a:t>
              </a:r>
              <a:endParaRPr kumimoji="1" lang="en-US" altLang="zh-CN" sz="2000" b="1" baseline="-25000">
                <a:latin typeface="Times New Roman" pitchFamily="18" charset="0"/>
                <a:ea typeface="楷体_GB2312" pitchFamily="49" charset="-122"/>
                <a:sym typeface="Wingdings" pitchFamily="2" charset="2"/>
              </a:endParaRPr>
            </a:p>
          </p:txBody>
        </p:sp>
        <p:sp>
          <p:nvSpPr>
            <p:cNvPr id="101400" name="Oval 43"/>
            <p:cNvSpPr>
              <a:spLocks noChangeArrowheads="1"/>
            </p:cNvSpPr>
            <p:nvPr/>
          </p:nvSpPr>
          <p:spPr bwMode="auto">
            <a:xfrm>
              <a:off x="4512" y="2496"/>
              <a:ext cx="240" cy="24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39756" name="Rectangle 44"/>
            <p:cNvSpPr>
              <a:spLocks noChangeArrowheads="1"/>
            </p:cNvSpPr>
            <p:nvPr/>
          </p:nvSpPr>
          <p:spPr bwMode="auto">
            <a:xfrm>
              <a:off x="4512" y="2494"/>
              <a:ext cx="229" cy="250"/>
            </a:xfrm>
            <a:prstGeom prst="rect">
              <a:avLst/>
            </a:prstGeom>
            <a:noFill/>
            <a:ln w="9525">
              <a:noFill/>
              <a:miter lim="800000"/>
              <a:headEnd/>
              <a:tailEnd/>
            </a:ln>
            <a:effectLst/>
          </p:spPr>
          <p:txBody>
            <a:bodyPr wrap="none">
              <a:spAutoFit/>
            </a:bodyPr>
            <a:lstStyle/>
            <a:p>
              <a:pPr>
                <a:defRPr/>
              </a:pPr>
              <a:r>
                <a:rPr kumimoji="1" lang="en-GB" altLang="zh-CN" b="1">
                  <a:latin typeface="Times New Roman" pitchFamily="18" charset="0"/>
                  <a:ea typeface="楷体_GB2312" pitchFamily="49" charset="-122"/>
                  <a:sym typeface="Wingdings" pitchFamily="2" charset="2"/>
                </a:rPr>
                <a:t>H</a:t>
              </a:r>
              <a:endParaRPr kumimoji="1" lang="en-US" altLang="zh-CN" b="1">
                <a:latin typeface="Times New Roman" pitchFamily="18" charset="0"/>
                <a:ea typeface="楷体_GB2312" pitchFamily="49" charset="-122"/>
                <a:sym typeface="Wingdings" pitchFamily="2" charset="2"/>
              </a:endParaRPr>
            </a:p>
          </p:txBody>
        </p:sp>
        <p:sp>
          <p:nvSpPr>
            <p:cNvPr id="101402" name="Oval 45"/>
            <p:cNvSpPr>
              <a:spLocks noChangeArrowheads="1"/>
            </p:cNvSpPr>
            <p:nvPr/>
          </p:nvSpPr>
          <p:spPr bwMode="auto">
            <a:xfrm>
              <a:off x="4080" y="2064"/>
              <a:ext cx="240" cy="24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sp>
          <p:nvSpPr>
            <p:cNvPr id="1139758" name="Rectangle 46"/>
            <p:cNvSpPr>
              <a:spLocks noChangeArrowheads="1"/>
            </p:cNvSpPr>
            <p:nvPr/>
          </p:nvSpPr>
          <p:spPr bwMode="auto">
            <a:xfrm>
              <a:off x="4080" y="2062"/>
              <a:ext cx="229" cy="249"/>
            </a:xfrm>
            <a:prstGeom prst="rect">
              <a:avLst/>
            </a:prstGeom>
            <a:noFill/>
            <a:ln w="9525">
              <a:noFill/>
              <a:miter lim="800000"/>
              <a:headEnd/>
              <a:tailEnd/>
            </a:ln>
            <a:effectLst/>
          </p:spPr>
          <p:txBody>
            <a:bodyPr wrap="none">
              <a:spAutoFit/>
            </a:bodyPr>
            <a:lstStyle/>
            <a:p>
              <a:pPr>
                <a:defRPr/>
              </a:pPr>
              <a:r>
                <a:rPr kumimoji="1" lang="en-GB" altLang="zh-CN" b="1">
                  <a:latin typeface="Times New Roman" pitchFamily="18" charset="0"/>
                  <a:ea typeface="楷体_GB2312" pitchFamily="49" charset="-122"/>
                  <a:sym typeface="Wingdings" pitchFamily="2" charset="2"/>
                </a:rPr>
                <a:t>H</a:t>
              </a:r>
              <a:endParaRPr kumimoji="1" lang="en-US" altLang="zh-CN" b="1">
                <a:latin typeface="Times New Roman" pitchFamily="18" charset="0"/>
                <a:ea typeface="楷体_GB2312" pitchFamily="49" charset="-122"/>
                <a:sym typeface="Wingdings" pitchFamily="2" charset="2"/>
              </a:endParaRPr>
            </a:p>
          </p:txBody>
        </p:sp>
        <p:sp>
          <p:nvSpPr>
            <p:cNvPr id="1139759" name="Rectangle 47"/>
            <p:cNvSpPr>
              <a:spLocks noChangeArrowheads="1"/>
            </p:cNvSpPr>
            <p:nvPr/>
          </p:nvSpPr>
          <p:spPr bwMode="auto">
            <a:xfrm>
              <a:off x="3696" y="2160"/>
              <a:ext cx="336" cy="409"/>
            </a:xfrm>
            <a:prstGeom prst="rect">
              <a:avLst/>
            </a:prstGeom>
            <a:noFill/>
            <a:ln w="9525">
              <a:noFill/>
              <a:miter lim="800000"/>
              <a:headEnd/>
              <a:tailEnd/>
            </a:ln>
            <a:effectLst/>
          </p:spPr>
          <p:txBody>
            <a:bodyPr>
              <a:spAutoFit/>
            </a:bodyPr>
            <a:lstStyle/>
            <a:p>
              <a:pPr>
                <a:defRPr/>
              </a:pPr>
              <a:r>
                <a:rPr kumimoji="1" lang="en-GB" altLang="zh-CN" sz="2000" b="1">
                  <a:latin typeface="Times New Roman" pitchFamily="18" charset="0"/>
                  <a:ea typeface="楷体_GB2312" pitchFamily="49" charset="-122"/>
                  <a:sym typeface="Wingdings" pitchFamily="2" charset="2"/>
                </a:rPr>
                <a:t>2p</a:t>
              </a:r>
              <a:r>
                <a:rPr kumimoji="1" lang="en-GB" altLang="zh-CN" sz="2000" b="1" baseline="-25000">
                  <a:latin typeface="Times New Roman" pitchFamily="18" charset="0"/>
                  <a:ea typeface="楷体_GB2312" pitchFamily="49" charset="-122"/>
                  <a:sym typeface="Wingdings" pitchFamily="2" charset="2"/>
                </a:rPr>
                <a:t>y</a:t>
              </a:r>
              <a:endParaRPr kumimoji="1" lang="en-US" altLang="zh-CN" sz="2000" b="1" baseline="-25000">
                <a:latin typeface="Times New Roman" pitchFamily="18" charset="0"/>
                <a:ea typeface="楷体_GB2312" pitchFamily="49" charset="-122"/>
                <a:sym typeface="Wingdings" pitchFamily="2" charset="2"/>
              </a:endParaRPr>
            </a:p>
          </p:txBody>
        </p:sp>
        <p:sp>
          <p:nvSpPr>
            <p:cNvPr id="1139760" name="Rectangle 48"/>
            <p:cNvSpPr>
              <a:spLocks noChangeArrowheads="1"/>
            </p:cNvSpPr>
            <p:nvPr/>
          </p:nvSpPr>
          <p:spPr bwMode="auto">
            <a:xfrm>
              <a:off x="4608" y="2688"/>
              <a:ext cx="288" cy="270"/>
            </a:xfrm>
            <a:prstGeom prst="rect">
              <a:avLst/>
            </a:prstGeom>
            <a:noFill/>
            <a:ln w="9525">
              <a:noFill/>
              <a:miter lim="800000"/>
              <a:headEnd/>
              <a:tailEnd/>
            </a:ln>
            <a:effectLst/>
          </p:spPr>
          <p:txBody>
            <a:bodyPr>
              <a:spAutoFit/>
            </a:bodyPr>
            <a:lstStyle/>
            <a:p>
              <a:pPr>
                <a:defRPr/>
              </a:pPr>
              <a:r>
                <a:rPr kumimoji="1" lang="en-GB" altLang="zh-CN" sz="2000" b="1">
                  <a:latin typeface="Times New Roman" pitchFamily="18" charset="0"/>
                  <a:ea typeface="楷体_GB2312" pitchFamily="49" charset="-122"/>
                  <a:sym typeface="Wingdings" pitchFamily="2" charset="2"/>
                </a:rPr>
                <a:t>1s</a:t>
              </a:r>
              <a:endParaRPr kumimoji="1" lang="en-US" altLang="zh-CN" sz="2000" b="1" baseline="-25000">
                <a:latin typeface="Times New Roman" pitchFamily="18" charset="0"/>
                <a:ea typeface="楷体_GB2312" pitchFamily="49" charset="-122"/>
                <a:sym typeface="Wingdings" pitchFamily="2" charset="2"/>
              </a:endParaRPr>
            </a:p>
          </p:txBody>
        </p:sp>
        <p:sp>
          <p:nvSpPr>
            <p:cNvPr id="1139761" name="Rectangle 49"/>
            <p:cNvSpPr>
              <a:spLocks noChangeArrowheads="1"/>
            </p:cNvSpPr>
            <p:nvPr/>
          </p:nvSpPr>
          <p:spPr bwMode="auto">
            <a:xfrm>
              <a:off x="3792" y="2016"/>
              <a:ext cx="288" cy="269"/>
            </a:xfrm>
            <a:prstGeom prst="rect">
              <a:avLst/>
            </a:prstGeom>
            <a:noFill/>
            <a:ln w="9525">
              <a:noFill/>
              <a:miter lim="800000"/>
              <a:headEnd/>
              <a:tailEnd/>
            </a:ln>
            <a:effectLst/>
          </p:spPr>
          <p:txBody>
            <a:bodyPr>
              <a:spAutoFit/>
            </a:bodyPr>
            <a:lstStyle/>
            <a:p>
              <a:pPr>
                <a:defRPr/>
              </a:pPr>
              <a:r>
                <a:rPr kumimoji="1" lang="en-GB" altLang="zh-CN" sz="2000" b="1">
                  <a:latin typeface="Times New Roman" pitchFamily="18" charset="0"/>
                  <a:ea typeface="楷体_GB2312" pitchFamily="49" charset="-122"/>
                  <a:sym typeface="Wingdings" pitchFamily="2" charset="2"/>
                </a:rPr>
                <a:t>1s</a:t>
              </a:r>
              <a:endParaRPr kumimoji="1" lang="en-US" altLang="zh-CN" sz="2000" b="1" baseline="-25000">
                <a:latin typeface="Times New Roman" pitchFamily="18" charset="0"/>
                <a:ea typeface="楷体_GB2312" pitchFamily="49" charset="-122"/>
                <a:sym typeface="Wingdings" pitchFamily="2" charset="2"/>
              </a:endParaRPr>
            </a:p>
          </p:txBody>
        </p:sp>
        <p:sp>
          <p:nvSpPr>
            <p:cNvPr id="1139762" name="Rectangle 50"/>
            <p:cNvSpPr>
              <a:spLocks noChangeArrowheads="1"/>
            </p:cNvSpPr>
            <p:nvPr/>
          </p:nvSpPr>
          <p:spPr bwMode="auto">
            <a:xfrm>
              <a:off x="4464" y="2065"/>
              <a:ext cx="528" cy="269"/>
            </a:xfrm>
            <a:prstGeom prst="rect">
              <a:avLst/>
            </a:prstGeom>
            <a:noFill/>
            <a:ln w="9525">
              <a:noFill/>
              <a:miter lim="800000"/>
              <a:headEnd/>
              <a:tailEnd/>
            </a:ln>
            <a:effectLst/>
          </p:spPr>
          <p:txBody>
            <a:bodyPr>
              <a:spAutoFit/>
            </a:bodyPr>
            <a:lstStyle/>
            <a:p>
              <a:pPr>
                <a:defRPr/>
              </a:pPr>
              <a:r>
                <a:rPr kumimoji="1" lang="en-GB" altLang="zh-CN" sz="2000" b="1">
                  <a:latin typeface="Times New Roman" pitchFamily="18" charset="0"/>
                  <a:ea typeface="楷体_GB2312" pitchFamily="49" charset="-122"/>
                  <a:sym typeface="Wingdings" pitchFamily="2" charset="2"/>
                </a:rPr>
                <a:t>H</a:t>
              </a:r>
              <a:r>
                <a:rPr kumimoji="1" lang="en-GB" altLang="zh-CN" sz="2000" b="1" baseline="-25000">
                  <a:latin typeface="Times New Roman" pitchFamily="18" charset="0"/>
                  <a:ea typeface="楷体_GB2312" pitchFamily="49" charset="-122"/>
                  <a:sym typeface="Wingdings" pitchFamily="2" charset="2"/>
                </a:rPr>
                <a:t>2</a:t>
              </a:r>
              <a:r>
                <a:rPr kumimoji="1" lang="en-GB" altLang="zh-CN" sz="2000" b="1">
                  <a:latin typeface="Times New Roman" pitchFamily="18" charset="0"/>
                  <a:ea typeface="楷体_GB2312" pitchFamily="49" charset="-122"/>
                  <a:sym typeface="Wingdings" pitchFamily="2" charset="2"/>
                </a:rPr>
                <a:t>O</a:t>
              </a:r>
              <a:endParaRPr kumimoji="1" lang="en-US" altLang="zh-CN" sz="2000" b="1" baseline="-25000">
                <a:latin typeface="Times New Roman" pitchFamily="18" charset="0"/>
                <a:ea typeface="楷体_GB2312" pitchFamily="49" charset="-122"/>
                <a:sym typeface="Wingdings" pitchFamily="2" charset="2"/>
              </a:endParaRPr>
            </a:p>
          </p:txBody>
        </p:sp>
        <p:sp>
          <p:nvSpPr>
            <p:cNvPr id="1139763" name="Rectangle 51"/>
            <p:cNvSpPr>
              <a:spLocks noChangeArrowheads="1"/>
            </p:cNvSpPr>
            <p:nvPr/>
          </p:nvSpPr>
          <p:spPr bwMode="auto">
            <a:xfrm>
              <a:off x="4032" y="2638"/>
              <a:ext cx="229" cy="250"/>
            </a:xfrm>
            <a:prstGeom prst="rect">
              <a:avLst/>
            </a:prstGeom>
            <a:noFill/>
            <a:ln w="9525">
              <a:noFill/>
              <a:miter lim="800000"/>
              <a:headEnd/>
              <a:tailEnd/>
            </a:ln>
            <a:effectLst/>
          </p:spPr>
          <p:txBody>
            <a:bodyPr wrap="none">
              <a:spAutoFit/>
            </a:bodyPr>
            <a:lstStyle/>
            <a:p>
              <a:pPr>
                <a:defRPr/>
              </a:pPr>
              <a:r>
                <a:rPr kumimoji="1" lang="en-GB" altLang="zh-CN" b="1">
                  <a:latin typeface="Times New Roman" pitchFamily="18" charset="0"/>
                  <a:ea typeface="楷体_GB2312" pitchFamily="49" charset="-122"/>
                  <a:sym typeface="Wingdings" pitchFamily="2" charset="2"/>
                </a:rPr>
                <a:t>O</a:t>
              </a:r>
              <a:endParaRPr kumimoji="1" lang="en-US" altLang="zh-CN" b="1">
                <a:latin typeface="Times New Roman" pitchFamily="18" charset="0"/>
                <a:ea typeface="楷体_GB2312" pitchFamily="49" charset="-122"/>
                <a:sym typeface="Wingdings" pitchFamily="2" charset="2"/>
              </a:endParaRPr>
            </a:p>
          </p:txBody>
        </p:sp>
        <p:sp>
          <p:nvSpPr>
            <p:cNvPr id="101409" name="Oval 52"/>
            <p:cNvSpPr>
              <a:spLocks noChangeArrowheads="1"/>
            </p:cNvSpPr>
            <p:nvPr/>
          </p:nvSpPr>
          <p:spPr bwMode="auto">
            <a:xfrm>
              <a:off x="4176" y="2592"/>
              <a:ext cx="48" cy="48"/>
            </a:xfrm>
            <a:prstGeom prst="ellipse">
              <a:avLst/>
            </a:prstGeom>
            <a:solidFill>
              <a:srgbClr val="000000"/>
            </a:solidFill>
            <a:ln w="9525">
              <a:solidFill>
                <a:schemeClr val="tx1"/>
              </a:solidFill>
              <a:round/>
              <a:headEnd/>
              <a:tailEnd/>
            </a:ln>
          </p:spPr>
          <p:txBody>
            <a:bodyPr wrap="none" anchor="ct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spcBef>
                  <a:spcPct val="0"/>
                </a:spcBef>
                <a:buClrTx/>
                <a:buSzTx/>
                <a:buFontTx/>
                <a:buNone/>
              </a:pPr>
              <a:endParaRPr lang="en-GB" altLang="zh-CN" sz="1800" b="0">
                <a:latin typeface="Arial" pitchFamily="34" charset="0"/>
                <a:ea typeface="宋体" pitchFamily="2" charset="-122"/>
              </a:endParaRPr>
            </a:p>
          </p:txBody>
        </p:sp>
      </p:grpSp>
      <p:sp>
        <p:nvSpPr>
          <p:cNvPr id="101383" name="Rectangle 53"/>
          <p:cNvSpPr>
            <a:spLocks noChangeArrowheads="1"/>
          </p:cNvSpPr>
          <p:nvPr/>
        </p:nvSpPr>
        <p:spPr bwMode="auto">
          <a:xfrm>
            <a:off x="468313" y="1412875"/>
            <a:ext cx="8353425"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eaLnBrk="1" hangingPunct="1">
              <a:lnSpc>
                <a:spcPct val="120000"/>
              </a:lnSpc>
              <a:spcBef>
                <a:spcPct val="0"/>
              </a:spcBef>
              <a:buClrTx/>
              <a:buSzTx/>
              <a:buFontTx/>
              <a:buNone/>
            </a:pPr>
            <a:r>
              <a:rPr kumimoji="1" lang="zh-CN" altLang="en-GB" sz="2400" dirty="0">
                <a:latin typeface="Times New Roman" pitchFamily="18" charset="0"/>
                <a:ea typeface="楷体_GB2312" pitchFamily="49" charset="-122"/>
              </a:rPr>
              <a:t>结合力的本性是电性的</a:t>
            </a:r>
          </a:p>
          <a:p>
            <a:pPr eaLnBrk="1" hangingPunct="1">
              <a:lnSpc>
                <a:spcPct val="120000"/>
              </a:lnSpc>
              <a:spcBef>
                <a:spcPct val="0"/>
              </a:spcBef>
              <a:buClrTx/>
              <a:buSzTx/>
              <a:buFontTx/>
              <a:buNone/>
            </a:pPr>
            <a:r>
              <a:rPr kumimoji="1" lang="zh-CN" altLang="en-US" sz="2400" dirty="0">
                <a:latin typeface="Times New Roman" pitchFamily="18" charset="0"/>
                <a:ea typeface="楷体_GB2312" pitchFamily="49" charset="-122"/>
              </a:rPr>
              <a:t>共用电子对不是固定在重叠区</a:t>
            </a:r>
          </a:p>
          <a:p>
            <a:pPr eaLnBrk="1" hangingPunct="1">
              <a:lnSpc>
                <a:spcPct val="120000"/>
              </a:lnSpc>
              <a:spcBef>
                <a:spcPct val="0"/>
              </a:spcBef>
              <a:buClrTx/>
              <a:buSzTx/>
              <a:buFontTx/>
              <a:buNone/>
            </a:pPr>
            <a:r>
              <a:rPr lang="zh-CN" altLang="en-US" sz="2400" dirty="0">
                <a:solidFill>
                  <a:srgbClr val="0000FF"/>
                </a:solidFill>
                <a:latin typeface="Arial" pitchFamily="34" charset="0"/>
                <a:ea typeface="楷体_GB2312" pitchFamily="49" charset="-122"/>
              </a:rPr>
              <a:t>共价键具有饱和性：</a:t>
            </a:r>
            <a:r>
              <a:rPr lang="zh-CN" altLang="en-US" sz="2400" dirty="0">
                <a:latin typeface="Arial" pitchFamily="34" charset="0"/>
                <a:ea typeface="楷体_GB2312" pitchFamily="49" charset="-122"/>
              </a:rPr>
              <a:t>自旋相反的电子配对成键以后，就不会再与其它原子的未成对电子配对成键 </a:t>
            </a:r>
            <a:endParaRPr lang="en-US" altLang="zh-CN" sz="2400" dirty="0">
              <a:latin typeface="Arial" pitchFamily="34" charset="0"/>
              <a:ea typeface="楷体_GB2312" pitchFamily="49" charset="-122"/>
            </a:endParaRPr>
          </a:p>
          <a:p>
            <a:pPr eaLnBrk="1" hangingPunct="1">
              <a:lnSpc>
                <a:spcPct val="120000"/>
              </a:lnSpc>
              <a:spcBef>
                <a:spcPct val="0"/>
              </a:spcBef>
              <a:buClrTx/>
              <a:buSzTx/>
              <a:buFontTx/>
              <a:buNone/>
            </a:pPr>
            <a:r>
              <a:rPr lang="zh-CN" altLang="en-US" sz="2400" dirty="0">
                <a:solidFill>
                  <a:srgbClr val="0000FF"/>
                </a:solidFill>
                <a:latin typeface="Arial" pitchFamily="34" charset="0"/>
                <a:ea typeface="楷体_GB2312" pitchFamily="49" charset="-122"/>
              </a:rPr>
              <a:t>共价键具有方向性：</a:t>
            </a:r>
            <a:r>
              <a:rPr lang="zh-CN" altLang="en-US" sz="2400" dirty="0">
                <a:latin typeface="Arial" pitchFamily="34" charset="0"/>
                <a:ea typeface="楷体_GB2312" pitchFamily="49" charset="-122"/>
              </a:rPr>
              <a:t>原子轨道相互重叠形成共价键时，原子轨道要满足最大重叠原则</a:t>
            </a:r>
            <a:endParaRPr kumimoji="1" lang="zh-CN" altLang="en-US" sz="2400" dirty="0">
              <a:latin typeface="Times New Roman" pitchFamily="18" charset="0"/>
              <a:ea typeface="楷体_GB2312" pitchFamily="49" charset="-122"/>
            </a:endParaRPr>
          </a:p>
        </p:txBody>
      </p:sp>
      <p:sp>
        <p:nvSpPr>
          <p:cNvPr id="105480" name="Rectangle 54"/>
          <p:cNvSpPr>
            <a:spLocks noGrp="1" noChangeArrowheads="1"/>
          </p:cNvSpPr>
          <p:nvPr>
            <p:ph type="title" idx="4294967295"/>
          </p:nvPr>
        </p:nvSpPr>
        <p:spPr>
          <a:xfrm>
            <a:off x="251520" y="315913"/>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2.3.2.1  </a:t>
            </a:r>
            <a:r>
              <a:rPr lang="zh-CN" altLang="en-US" sz="3200" dirty="0">
                <a:latin typeface="+mj-ea"/>
              </a:rPr>
              <a:t>价键理论</a:t>
            </a:r>
          </a:p>
        </p:txBody>
      </p:sp>
    </p:spTree>
  </p:cSld>
  <p:clrMapOvr>
    <a:masterClrMapping/>
  </p:clrMapOvr>
  <p:transition advClick="0"/>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组合 1"/>
          <p:cNvGrpSpPr/>
          <p:nvPr/>
        </p:nvGrpSpPr>
        <p:grpSpPr>
          <a:xfrm>
            <a:off x="480931" y="3933826"/>
            <a:ext cx="3226974" cy="2754438"/>
            <a:chOff x="5472113" y="3582704"/>
            <a:chExt cx="3346785" cy="2987959"/>
          </a:xfrm>
        </p:grpSpPr>
        <p:pic>
          <p:nvPicPr>
            <p:cNvPr id="9318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28" t="7007" r="3059"/>
            <a:stretch/>
          </p:blipFill>
          <p:spPr bwMode="auto">
            <a:xfrm>
              <a:off x="6021387" y="3582704"/>
              <a:ext cx="2797511" cy="298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5" name="Text Box 7"/>
            <p:cNvSpPr txBox="1">
              <a:spLocks noChangeArrowheads="1"/>
            </p:cNvSpPr>
            <p:nvPr/>
          </p:nvSpPr>
          <p:spPr bwMode="auto">
            <a:xfrm>
              <a:off x="5472113" y="4546600"/>
              <a:ext cx="549275" cy="1086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lnSpc>
                  <a:spcPct val="110000"/>
                </a:lnSpc>
                <a:spcBef>
                  <a:spcPct val="0"/>
                </a:spcBef>
                <a:buClrTx/>
                <a:buSzTx/>
                <a:buFontTx/>
                <a:buNone/>
              </a:pPr>
              <a:r>
                <a:rPr kumimoji="1" lang="zh-CN" altLang="en-US" b="0" dirty="0">
                  <a:latin typeface="Times New Roman" panose="02020603050405020304" pitchFamily="18" charset="0"/>
                  <a:ea typeface="黑体" pitchFamily="49" charset="-122"/>
                  <a:cs typeface="Times New Roman" panose="02020603050405020304" pitchFamily="18" charset="0"/>
                  <a:sym typeface="Symbol" pitchFamily="18" charset="2"/>
                </a:rPr>
                <a:t>键</a:t>
              </a:r>
              <a:endParaRPr kumimoji="1" lang="zh-CN" altLang="en-US" b="0" dirty="0">
                <a:latin typeface="Times New Roman" panose="02020603050405020304" pitchFamily="18" charset="0"/>
                <a:ea typeface="黑体" pitchFamily="49" charset="-122"/>
                <a:cs typeface="Times New Roman" panose="02020603050405020304" pitchFamily="18" charset="0"/>
              </a:endParaRPr>
            </a:p>
          </p:txBody>
        </p:sp>
      </p:grpSp>
      <p:grpSp>
        <p:nvGrpSpPr>
          <p:cNvPr id="3" name="组合 2"/>
          <p:cNvGrpSpPr/>
          <p:nvPr/>
        </p:nvGrpSpPr>
        <p:grpSpPr>
          <a:xfrm>
            <a:off x="4067944" y="4085703"/>
            <a:ext cx="4876800" cy="2243138"/>
            <a:chOff x="366713" y="3933825"/>
            <a:chExt cx="4876800" cy="2243138"/>
          </a:xfrm>
        </p:grpSpPr>
        <p:pic>
          <p:nvPicPr>
            <p:cNvPr id="9318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933825"/>
              <a:ext cx="434340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Rectangle 8"/>
            <p:cNvSpPr>
              <a:spLocks noChangeArrowheads="1"/>
            </p:cNvSpPr>
            <p:nvPr/>
          </p:nvSpPr>
          <p:spPr bwMode="auto">
            <a:xfrm>
              <a:off x="366713" y="4546600"/>
              <a:ext cx="5397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sz="2800" b="1">
                  <a:solidFill>
                    <a:schemeClr val="tx1"/>
                  </a:solidFill>
                  <a:latin typeface="华文仿宋" pitchFamily="2" charset="-122"/>
                  <a:ea typeface="华文仿宋" pitchFamily="2" charset="-122"/>
                </a:defRPr>
              </a:lvl1pPr>
              <a:lvl2pPr marL="742950" indent="-285750" eaLnBrk="0" hangingPunct="0">
                <a:spcBef>
                  <a:spcPct val="20000"/>
                </a:spcBef>
                <a:buClr>
                  <a:schemeClr val="accent1"/>
                </a:buClr>
                <a:buSzPct val="80000"/>
                <a:buFont typeface="Arial" pitchFamily="34" charset="0"/>
                <a:buChar char="•"/>
                <a:defRPr sz="2400" b="1">
                  <a:solidFill>
                    <a:schemeClr val="tx1"/>
                  </a:solidFill>
                  <a:latin typeface="华文仿宋" pitchFamily="2" charset="-122"/>
                  <a:ea typeface="华文仿宋" pitchFamily="2" charset="-122"/>
                </a:defRPr>
              </a:lvl2pPr>
              <a:lvl3pPr marL="1143000" indent="-228600" eaLnBrk="0" hangingPunct="0">
                <a:spcBef>
                  <a:spcPct val="20000"/>
                </a:spcBef>
                <a:buClr>
                  <a:schemeClr val="accent2"/>
                </a:buClr>
                <a:buSzPct val="70000"/>
                <a:buFont typeface="Wingdings" pitchFamily="2" charset="2"/>
                <a:buChar char="l"/>
                <a:defRPr sz="2400">
                  <a:solidFill>
                    <a:schemeClr val="tx1"/>
                  </a:solidFill>
                  <a:latin typeface="Franklin Gothic Book"/>
                  <a:ea typeface="华文仿宋" pitchFamily="2" charset="-122"/>
                </a:defRPr>
              </a:lvl3pPr>
              <a:lvl4pPr marL="1600200" indent="-228600" eaLnBrk="0" hangingPunct="0">
                <a:spcBef>
                  <a:spcPct val="20000"/>
                </a:spcBef>
                <a:buClr>
                  <a:schemeClr val="accent1"/>
                </a:buClr>
                <a:buSzPct val="60000"/>
                <a:buFont typeface="Wingdings" pitchFamily="2" charset="2"/>
                <a:buChar char="¢"/>
                <a:defRPr sz="2000" b="1">
                  <a:solidFill>
                    <a:schemeClr val="tx1"/>
                  </a:solidFill>
                  <a:latin typeface="Franklin Gothic Book"/>
                  <a:ea typeface="华文仿宋" pitchFamily="2" charset="-122"/>
                </a:defRPr>
              </a:lvl4pPr>
              <a:lvl5pPr marL="2057400" indent="-228600" eaLnBrk="0" hangingPunct="0">
                <a:spcBef>
                  <a:spcPct val="20000"/>
                </a:spcBef>
                <a:buClr>
                  <a:schemeClr val="accent2"/>
                </a:buClr>
                <a:buSzPct val="60000"/>
                <a:buFont typeface="Wingdings" pitchFamily="2" charset="2"/>
                <a:buChar char="l"/>
                <a:defRPr sz="2000" b="1">
                  <a:solidFill>
                    <a:schemeClr val="tx1"/>
                  </a:solidFill>
                  <a:latin typeface="Franklin Gothic Book"/>
                  <a:ea typeface="华文仿宋" pitchFamily="2" charset="-122"/>
                </a:defRPr>
              </a:lvl5pPr>
              <a:lvl6pPr marL="25146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6pPr>
              <a:lvl7pPr marL="29718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7pPr>
              <a:lvl8pPr marL="34290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8pPr>
              <a:lvl9pPr marL="3886200" indent="-228600" eaLnBrk="0" fontAlgn="base" hangingPunct="0">
                <a:spcBef>
                  <a:spcPct val="20000"/>
                </a:spcBef>
                <a:spcAft>
                  <a:spcPct val="0"/>
                </a:spcAft>
                <a:buClr>
                  <a:schemeClr val="accent2"/>
                </a:buClr>
                <a:buSzPct val="60000"/>
                <a:buFont typeface="Wingdings" pitchFamily="2" charset="2"/>
                <a:buChar char="l"/>
                <a:defRPr sz="2000" b="1">
                  <a:solidFill>
                    <a:schemeClr val="tx1"/>
                  </a:solidFill>
                  <a:latin typeface="Franklin Gothic Book"/>
                  <a:ea typeface="华文仿宋" pitchFamily="2" charset="-122"/>
                </a:defRPr>
              </a:lvl9pPr>
            </a:lstStyle>
            <a:p>
              <a:pPr algn="ctr">
                <a:lnSpc>
                  <a:spcPct val="110000"/>
                </a:lnSpc>
                <a:spcBef>
                  <a:spcPct val="0"/>
                </a:spcBef>
                <a:buClrTx/>
                <a:buSzTx/>
                <a:buFontTx/>
                <a:buNone/>
              </a:pPr>
              <a:r>
                <a:rPr kumimoji="1" lang="zh-CN" altLang="en-US" b="0" dirty="0">
                  <a:latin typeface="Times New Roman" panose="02020603050405020304" pitchFamily="18" charset="0"/>
                  <a:ea typeface="黑体" pitchFamily="49" charset="-122"/>
                  <a:cs typeface="Times New Roman" panose="02020603050405020304" pitchFamily="18" charset="0"/>
                  <a:sym typeface="Symbol" pitchFamily="18" charset="2"/>
                </a:rPr>
                <a:t></a:t>
              </a:r>
            </a:p>
            <a:p>
              <a:pPr algn="ctr">
                <a:lnSpc>
                  <a:spcPct val="110000"/>
                </a:lnSpc>
                <a:spcBef>
                  <a:spcPct val="0"/>
                </a:spcBef>
                <a:buClrTx/>
                <a:buSzTx/>
                <a:buFontTx/>
                <a:buNone/>
              </a:pPr>
              <a:r>
                <a:rPr kumimoji="1" lang="zh-CN" altLang="en-US" b="0" dirty="0">
                  <a:latin typeface="Times New Roman" panose="02020603050405020304" pitchFamily="18" charset="0"/>
                  <a:ea typeface="黑体" pitchFamily="49" charset="-122"/>
                  <a:cs typeface="Times New Roman" panose="02020603050405020304" pitchFamily="18" charset="0"/>
                  <a:sym typeface="Symbol" pitchFamily="18" charset="2"/>
                </a:rPr>
                <a:t>键</a:t>
              </a:r>
            </a:p>
          </p:txBody>
        </p:sp>
      </p:grpSp>
      <p:sp>
        <p:nvSpPr>
          <p:cNvPr id="8" name="Rectangle 2"/>
          <p:cNvSpPr>
            <a:spLocks noChangeArrowheads="1"/>
          </p:cNvSpPr>
          <p:nvPr/>
        </p:nvSpPr>
        <p:spPr bwMode="auto">
          <a:xfrm>
            <a:off x="179388" y="1052513"/>
            <a:ext cx="5327650" cy="447675"/>
          </a:xfrm>
          <a:prstGeom prst="rect">
            <a:avLst/>
          </a:prstGeom>
          <a:noFill/>
          <a:ln w="9525">
            <a:noFill/>
            <a:miter lim="800000"/>
            <a:headEnd/>
            <a:tailEnd/>
          </a:ln>
          <a:effectLst/>
        </p:spPr>
        <p:txBody>
          <a:bodyPr>
            <a:spAutoFit/>
          </a:bodyPr>
          <a:lstStyle/>
          <a:p>
            <a:pPr>
              <a:lnSpc>
                <a:spcPct val="80000"/>
              </a:lnSpc>
              <a:spcBef>
                <a:spcPct val="50000"/>
              </a:spcBef>
              <a:defRPr/>
            </a:pPr>
            <a:r>
              <a:rPr kumimoji="1" lang="zh-CN" altLang="en-US" sz="2800" b="1" dirty="0">
                <a:solidFill>
                  <a:srgbClr val="0000FF"/>
                </a:solidFill>
                <a:latin typeface="+mj-ea"/>
                <a:ea typeface="+mj-ea"/>
              </a:rPr>
              <a:t>（</a:t>
            </a:r>
            <a:r>
              <a:rPr kumimoji="1" lang="en-US" altLang="zh-CN" sz="2800" b="1" dirty="0">
                <a:solidFill>
                  <a:srgbClr val="0000FF"/>
                </a:solidFill>
                <a:latin typeface="+mj-ea"/>
                <a:ea typeface="+mj-ea"/>
              </a:rPr>
              <a:t>4</a:t>
            </a:r>
            <a:r>
              <a:rPr kumimoji="1" lang="zh-CN" altLang="en-US" sz="2800" b="1" dirty="0">
                <a:solidFill>
                  <a:srgbClr val="0000FF"/>
                </a:solidFill>
                <a:latin typeface="+mj-ea"/>
                <a:ea typeface="+mj-ea"/>
              </a:rPr>
              <a:t>）</a:t>
            </a:r>
            <a:r>
              <a:rPr kumimoji="1" lang="zh-CN" altLang="en-US" sz="2800" b="1" dirty="0">
                <a:solidFill>
                  <a:srgbClr val="0000FF"/>
                </a:solidFill>
                <a:latin typeface="Times New Roman" panose="02020603050405020304" pitchFamily="18" charset="0"/>
                <a:ea typeface="+mj-ea"/>
                <a:cs typeface="Times New Roman" panose="02020603050405020304" pitchFamily="18" charset="0"/>
              </a:rPr>
              <a:t>共价键的类型</a:t>
            </a:r>
          </a:p>
        </p:txBody>
      </p:sp>
      <p:sp>
        <p:nvSpPr>
          <p:cNvPr id="9" name="内容占位符 8"/>
          <p:cNvSpPr>
            <a:spLocks noGrp="1"/>
          </p:cNvSpPr>
          <p:nvPr>
            <p:ph idx="1"/>
          </p:nvPr>
        </p:nvSpPr>
        <p:spPr>
          <a:xfrm>
            <a:off x="323850" y="1484313"/>
            <a:ext cx="8569325" cy="2449512"/>
          </a:xfrm>
        </p:spPr>
        <p:txBody>
          <a:bodyPr/>
          <a:lstStyle/>
          <a:p>
            <a:pPr>
              <a:buFont typeface="Wingdings" pitchFamily="2" charset="2"/>
              <a:buNone/>
              <a:defRPr/>
            </a:pPr>
            <a:r>
              <a:rPr lang="zh-CN" altLang="en-US" dirty="0">
                <a:effectLst/>
                <a:latin typeface="Times New Roman" panose="02020603050405020304" pitchFamily="18" charset="0"/>
                <a:ea typeface="仿宋" pitchFamily="49" charset="-122"/>
                <a:cs typeface="Times New Roman" panose="02020603050405020304" pitchFamily="18" charset="0"/>
                <a:sym typeface="Symbol"/>
              </a:rPr>
              <a:t>键：</a:t>
            </a:r>
            <a:r>
              <a:rPr lang="zh-CN" altLang="en-US" dirty="0">
                <a:effectLst/>
                <a:latin typeface="Times New Roman" panose="02020603050405020304" pitchFamily="18" charset="0"/>
                <a:ea typeface="仿宋" pitchFamily="49" charset="-122"/>
                <a:cs typeface="Times New Roman" panose="02020603050405020304" pitchFamily="18" charset="0"/>
              </a:rPr>
              <a:t>原子轨道沿两核连线方向以“头碰头”方式进行重叠。</a:t>
            </a:r>
            <a:endParaRPr lang="en-US" altLang="zh-CN" dirty="0">
              <a:effectLst/>
              <a:latin typeface="Times New Roman" panose="02020603050405020304" pitchFamily="18" charset="0"/>
              <a:ea typeface="仿宋" pitchFamily="49" charset="-122"/>
              <a:cs typeface="Times New Roman" panose="02020603050405020304" pitchFamily="18" charset="0"/>
            </a:endParaRPr>
          </a:p>
          <a:p>
            <a:pPr marL="342900" lvl="1" indent="-342900">
              <a:buClr>
                <a:schemeClr val="accent2"/>
              </a:buClr>
              <a:buFont typeface="Arial" pitchFamily="34" charset="0"/>
              <a:buNone/>
              <a:defRPr/>
            </a:pPr>
            <a:r>
              <a:rPr lang="zh-CN" altLang="en-US" sz="2800" dirty="0">
                <a:effectLst/>
                <a:latin typeface="Times New Roman" panose="02020603050405020304" pitchFamily="18" charset="0"/>
                <a:ea typeface="仿宋" pitchFamily="49" charset="-122"/>
                <a:cs typeface="Times New Roman" panose="02020603050405020304" pitchFamily="18" charset="0"/>
                <a:sym typeface="Symbol"/>
              </a:rPr>
              <a:t>键：原子轨道以</a:t>
            </a:r>
            <a:r>
              <a:rPr lang="zh-CN" altLang="en-US" sz="2800" dirty="0">
                <a:effectLst/>
                <a:latin typeface="Times New Roman" panose="02020603050405020304" pitchFamily="18" charset="0"/>
                <a:ea typeface="仿宋" pitchFamily="49" charset="-122"/>
                <a:cs typeface="Times New Roman" panose="02020603050405020304" pitchFamily="18" charset="0"/>
              </a:rPr>
              <a:t>肩并肩方式重叠，一般没有</a:t>
            </a:r>
            <a:r>
              <a:rPr lang="zh-CN" altLang="en-US" sz="2800" dirty="0">
                <a:effectLst/>
                <a:latin typeface="Times New Roman" panose="02020603050405020304" pitchFamily="18" charset="0"/>
                <a:ea typeface="仿宋" pitchFamily="49" charset="-122"/>
                <a:cs typeface="Times New Roman" panose="02020603050405020304" pitchFamily="18" charset="0"/>
                <a:sym typeface="Symbol" pitchFamily="18" charset="2"/>
              </a:rPr>
              <a:t>键牢固，比较容易断裂。因此含双键或三键的化合物比较容以参加化学反应。</a:t>
            </a:r>
            <a:endParaRPr lang="zh-CN" altLang="en-US" dirty="0">
              <a:effectLst/>
              <a:latin typeface="Times New Roman" panose="02020603050405020304" pitchFamily="18" charset="0"/>
              <a:cs typeface="Times New Roman" panose="02020603050405020304" pitchFamily="18" charset="0"/>
            </a:endParaRPr>
          </a:p>
        </p:txBody>
      </p:sp>
      <p:sp>
        <p:nvSpPr>
          <p:cNvPr id="12" name="Rectangle 54">
            <a:extLst>
              <a:ext uri="{FF2B5EF4-FFF2-40B4-BE49-F238E27FC236}">
                <a16:creationId xmlns:a16="http://schemas.microsoft.com/office/drawing/2014/main" id="{942472E5-4E28-40B4-81A9-62828EAE8074}"/>
              </a:ext>
            </a:extLst>
          </p:cNvPr>
          <p:cNvSpPr txBox="1">
            <a:spLocks noChangeArrowheads="1"/>
          </p:cNvSpPr>
          <p:nvPr/>
        </p:nvSpPr>
        <p:spPr bwMode="white">
          <a:xfrm>
            <a:off x="251520" y="315913"/>
            <a:ext cx="655250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Franklin Gothic Medium" pitchFamily="34" charset="0"/>
              </a:defRPr>
            </a:lvl2pPr>
            <a:lvl3pPr algn="l" rtl="0" eaLnBrk="0" fontAlgn="base" hangingPunct="0">
              <a:spcBef>
                <a:spcPct val="0"/>
              </a:spcBef>
              <a:spcAft>
                <a:spcPct val="0"/>
              </a:spcAft>
              <a:defRPr sz="3600" b="1">
                <a:solidFill>
                  <a:schemeClr val="bg1"/>
                </a:solidFill>
                <a:latin typeface="Franklin Gothic Medium" pitchFamily="34" charset="0"/>
              </a:defRPr>
            </a:lvl3pPr>
            <a:lvl4pPr algn="l" rtl="0" eaLnBrk="0" fontAlgn="base" hangingPunct="0">
              <a:spcBef>
                <a:spcPct val="0"/>
              </a:spcBef>
              <a:spcAft>
                <a:spcPct val="0"/>
              </a:spcAft>
              <a:defRPr sz="3600" b="1">
                <a:solidFill>
                  <a:schemeClr val="bg1"/>
                </a:solidFill>
                <a:latin typeface="Franklin Gothic Medium" pitchFamily="34" charset="0"/>
              </a:defRPr>
            </a:lvl4pPr>
            <a:lvl5pPr algn="l" rtl="0" eaLnBrk="0" fontAlgn="base" hangingPunct="0">
              <a:spcBef>
                <a:spcPct val="0"/>
              </a:spcBef>
              <a:spcAft>
                <a:spcPct val="0"/>
              </a:spcAft>
              <a:defRPr sz="3600" b="1">
                <a:solidFill>
                  <a:schemeClr val="bg1"/>
                </a:solidFill>
                <a:latin typeface="Franklin Gothic Medium" pitchFamily="34"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pPr eaLnBrk="1" hangingPunct="1">
              <a:defRPr/>
            </a:pPr>
            <a:r>
              <a:rPr lang="en-US" altLang="zh-CN" sz="3200" kern="0">
                <a:latin typeface="Arial" panose="020B0604020202020204" pitchFamily="34" charset="0"/>
                <a:cs typeface="Arial" panose="020B0604020202020204" pitchFamily="34" charset="0"/>
              </a:rPr>
              <a:t>2.3.2.1  </a:t>
            </a:r>
            <a:r>
              <a:rPr lang="zh-CN" altLang="en-US" sz="3200" kern="0">
                <a:latin typeface="+mj-ea"/>
              </a:rPr>
              <a:t>价键理论</a:t>
            </a:r>
            <a:endParaRPr lang="zh-CN" altLang="en-US" sz="3200" kern="0" dirty="0">
              <a:latin typeface="+mj-ea"/>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5939" name="Rectangle 3"/>
          <p:cNvSpPr>
            <a:spLocks noGrp="1" noChangeArrowheads="1"/>
          </p:cNvSpPr>
          <p:nvPr>
            <p:ph idx="1"/>
          </p:nvPr>
        </p:nvSpPr>
        <p:spPr>
          <a:xfrm>
            <a:off x="389384" y="1125538"/>
            <a:ext cx="4038600" cy="431254"/>
          </a:xfrm>
        </p:spPr>
        <p:txBody>
          <a:bodyPr/>
          <a:lstStyle/>
          <a:p>
            <a:pPr eaLnBrk="1" hangingPunct="1">
              <a:lnSpc>
                <a:spcPct val="90000"/>
              </a:lnSpc>
              <a:buFontTx/>
              <a:buNone/>
              <a:defRPr/>
            </a:pPr>
            <a:r>
              <a:rPr lang="en-US" altLang="zh-CN" sz="2400" dirty="0">
                <a:solidFill>
                  <a:srgbClr val="0000FF"/>
                </a:solidFill>
                <a:effectLst/>
                <a:latin typeface="Times New Roman" panose="02020603050405020304" pitchFamily="18" charset="0"/>
                <a:ea typeface="黑体" pitchFamily="2" charset="-122"/>
                <a:cs typeface="Times New Roman" panose="02020603050405020304" pitchFamily="18" charset="0"/>
              </a:rPr>
              <a:t>σ</a:t>
            </a:r>
            <a:r>
              <a:rPr lang="zh-CN" altLang="en-US" sz="2400" dirty="0">
                <a:solidFill>
                  <a:srgbClr val="0000FF"/>
                </a:solidFill>
                <a:effectLst/>
                <a:latin typeface="Times New Roman" panose="02020603050405020304" pitchFamily="18" charset="0"/>
                <a:ea typeface="黑体" pitchFamily="2" charset="-122"/>
                <a:cs typeface="Times New Roman" panose="02020603050405020304" pitchFamily="18" charset="0"/>
              </a:rPr>
              <a:t>键：</a:t>
            </a:r>
            <a:r>
              <a:rPr lang="en-US" altLang="zh-CN" sz="2400" dirty="0">
                <a:solidFill>
                  <a:srgbClr val="0000FF"/>
                </a:solidFill>
                <a:effectLst/>
                <a:latin typeface="Times New Roman" panose="02020603050405020304" pitchFamily="18" charset="0"/>
                <a:ea typeface="黑体" pitchFamily="2" charset="-122"/>
                <a:cs typeface="Times New Roman" panose="02020603050405020304" pitchFamily="18" charset="0"/>
              </a:rPr>
              <a:t>CH</a:t>
            </a:r>
            <a:r>
              <a:rPr lang="en-US" altLang="zh-CN" sz="2400" baseline="-25000" dirty="0">
                <a:solidFill>
                  <a:srgbClr val="0000FF"/>
                </a:solidFill>
                <a:effectLst/>
                <a:latin typeface="Times New Roman" panose="02020603050405020304" pitchFamily="18" charset="0"/>
                <a:ea typeface="黑体" pitchFamily="2" charset="-122"/>
                <a:cs typeface="Times New Roman" panose="02020603050405020304" pitchFamily="18" charset="0"/>
              </a:rPr>
              <a:t>4</a:t>
            </a:r>
            <a:r>
              <a:rPr lang="zh-CN" altLang="en-US" sz="2400" dirty="0">
                <a:solidFill>
                  <a:srgbClr val="0000FF"/>
                </a:solidFill>
                <a:effectLst/>
                <a:latin typeface="Times New Roman" panose="02020603050405020304" pitchFamily="18" charset="0"/>
                <a:ea typeface="黑体" pitchFamily="2" charset="-122"/>
                <a:cs typeface="Times New Roman" panose="02020603050405020304" pitchFamily="18" charset="0"/>
              </a:rPr>
              <a:t>和</a:t>
            </a:r>
            <a:r>
              <a:rPr lang="en-US" altLang="zh-CN" sz="2400" dirty="0">
                <a:solidFill>
                  <a:srgbClr val="0000FF"/>
                </a:solidFill>
                <a:effectLst/>
                <a:latin typeface="Times New Roman" panose="02020603050405020304" pitchFamily="18" charset="0"/>
                <a:ea typeface="黑体" pitchFamily="2" charset="-122"/>
                <a:cs typeface="Times New Roman" panose="02020603050405020304" pitchFamily="18" charset="0"/>
              </a:rPr>
              <a:t>-OH</a:t>
            </a:r>
          </a:p>
          <a:p>
            <a:pPr eaLnBrk="1" hangingPunct="1">
              <a:lnSpc>
                <a:spcPct val="90000"/>
              </a:lnSpc>
              <a:buFontTx/>
              <a:buNone/>
              <a:defRPr/>
            </a:pPr>
            <a:endParaRPr lang="en-US" altLang="zh-CN" sz="2400" dirty="0">
              <a:solidFill>
                <a:srgbClr val="0000CC"/>
              </a:solidFill>
              <a:effectLst/>
              <a:latin typeface="Times New Roman" panose="02020603050405020304" pitchFamily="18" charset="0"/>
              <a:ea typeface="黑体" pitchFamily="2" charset="-122"/>
              <a:cs typeface="Times New Roman" panose="02020603050405020304" pitchFamily="18" charset="0"/>
            </a:endParaRPr>
          </a:p>
          <a:p>
            <a:pPr eaLnBrk="1" hangingPunct="1">
              <a:lnSpc>
                <a:spcPct val="90000"/>
              </a:lnSpc>
              <a:buFontTx/>
              <a:buNone/>
              <a:defRPr/>
            </a:pPr>
            <a:endParaRPr lang="en-US" altLang="zh-CN" sz="2400" dirty="0">
              <a:solidFill>
                <a:srgbClr val="0000CC"/>
              </a:solidFill>
              <a:effectLst/>
              <a:latin typeface="Times New Roman" panose="02020603050405020304" pitchFamily="18" charset="0"/>
              <a:ea typeface="黑体" pitchFamily="2" charset="-122"/>
              <a:cs typeface="Times New Roman" panose="02020603050405020304" pitchFamily="18" charset="0"/>
            </a:endParaRPr>
          </a:p>
          <a:p>
            <a:pPr eaLnBrk="1" hangingPunct="1">
              <a:lnSpc>
                <a:spcPct val="90000"/>
              </a:lnSpc>
              <a:buFont typeface="Wingdings" pitchFamily="2" charset="2"/>
              <a:buNone/>
              <a:defRPr/>
            </a:pPr>
            <a:endParaRPr lang="en-US" altLang="zh-CN" sz="2400" dirty="0">
              <a:effectLst/>
              <a:latin typeface="Times New Roman" panose="02020603050405020304" pitchFamily="18" charset="0"/>
              <a:ea typeface="黑体" pitchFamily="2" charset="-122"/>
              <a:cs typeface="Times New Roman" panose="02020603050405020304" pitchFamily="18" charset="0"/>
              <a:sym typeface="Symbol" pitchFamily="18" charset="2"/>
            </a:endParaRPr>
          </a:p>
        </p:txBody>
      </p:sp>
      <p:graphicFrame>
        <p:nvGraphicFramePr>
          <p:cNvPr id="935940" name="Object 4"/>
          <p:cNvGraphicFramePr>
            <a:graphicFrameLocks noChangeAspect="1"/>
          </p:cNvGraphicFramePr>
          <p:nvPr>
            <p:extLst>
              <p:ext uri="{D42A27DB-BD31-4B8C-83A1-F6EECF244321}">
                <p14:modId xmlns:p14="http://schemas.microsoft.com/office/powerpoint/2010/main" val="1942825830"/>
              </p:ext>
            </p:extLst>
          </p:nvPr>
        </p:nvGraphicFramePr>
        <p:xfrm>
          <a:off x="683568" y="1700808"/>
          <a:ext cx="3910906" cy="774748"/>
        </p:xfrm>
        <a:graphic>
          <a:graphicData uri="http://schemas.openxmlformats.org/presentationml/2006/ole">
            <mc:AlternateContent xmlns:mc="http://schemas.openxmlformats.org/markup-compatibility/2006">
              <mc:Choice xmlns:v="urn:schemas-microsoft-com:vml" Requires="v">
                <p:oleObj spid="_x0000_s103636" name="Document" r:id="rId4" imgW="1543050" imgH="304800" progId="">
                  <p:embed/>
                </p:oleObj>
              </mc:Choice>
              <mc:Fallback>
                <p:oleObj name="Document" r:id="rId4" imgW="1543050" imgH="30480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700808"/>
                        <a:ext cx="3910906" cy="774748"/>
                      </a:xfrm>
                      <a:prstGeom prst="rect">
                        <a:avLst/>
                      </a:prstGeom>
                      <a:noFill/>
                      <a:ln>
                        <a:noFill/>
                      </a:ln>
                      <a:effectLst/>
                    </p:spPr>
                  </p:pic>
                </p:oleObj>
              </mc:Fallback>
            </mc:AlternateContent>
          </a:graphicData>
        </a:graphic>
      </p:graphicFrame>
      <p:pic>
        <p:nvPicPr>
          <p:cNvPr id="9359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3377556"/>
            <a:ext cx="3619128" cy="307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5"/>
          <p:cNvGrpSpPr>
            <a:grpSpLocks/>
          </p:cNvGrpSpPr>
          <p:nvPr/>
        </p:nvGrpSpPr>
        <p:grpSpPr bwMode="auto">
          <a:xfrm>
            <a:off x="1187624" y="3377556"/>
            <a:ext cx="2485780" cy="3087782"/>
            <a:chOff x="3216" y="1200"/>
            <a:chExt cx="1968" cy="3085"/>
          </a:xfrm>
        </p:grpSpPr>
        <p:pic>
          <p:nvPicPr>
            <p:cNvPr id="103431" name="Picture 6" descr="psbond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 y="1200"/>
              <a:ext cx="196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2" name="Picture 7" descr="psbond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 y="2784"/>
              <a:ext cx="1968"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361279" y="2780928"/>
            <a:ext cx="3312125" cy="424732"/>
          </a:xfrm>
          <a:prstGeom prst="rect">
            <a:avLst/>
          </a:prstGeom>
        </p:spPr>
        <p:txBody>
          <a:bodyPr wrap="none">
            <a:spAutoFit/>
          </a:bodyPr>
          <a:lstStyle/>
          <a:p>
            <a:pPr eaLnBrk="1" hangingPunct="1">
              <a:lnSpc>
                <a:spcPct val="90000"/>
              </a:lnSpc>
              <a:buFont typeface="Wingdings" pitchFamily="2" charset="2"/>
              <a:buNone/>
              <a:defRPr/>
            </a:pPr>
            <a:r>
              <a:rPr lang="zh-CN" altLang="en-US" sz="2400" dirty="0">
                <a:solidFill>
                  <a:srgbClr val="0000FF"/>
                </a:solidFill>
                <a:latin typeface="Times New Roman" panose="02020603050405020304" pitchFamily="18" charset="0"/>
                <a:ea typeface="黑体" pitchFamily="2" charset="-122"/>
                <a:cs typeface="Times New Roman" panose="02020603050405020304" pitchFamily="18" charset="0"/>
                <a:sym typeface="Symbol" pitchFamily="18" charset="2"/>
              </a:rPr>
              <a:t></a:t>
            </a:r>
            <a:r>
              <a:rPr lang="zh-CN" altLang="en-US" sz="2400" dirty="0">
                <a:solidFill>
                  <a:srgbClr val="0000FF"/>
                </a:solidFill>
                <a:latin typeface="Times New Roman" panose="02020603050405020304" pitchFamily="18" charset="0"/>
                <a:ea typeface="黑体" pitchFamily="2" charset="-122"/>
                <a:cs typeface="Times New Roman" panose="02020603050405020304" pitchFamily="18" charset="0"/>
              </a:rPr>
              <a:t>键：</a:t>
            </a:r>
            <a:r>
              <a:rPr lang="zh-CN" altLang="en-US" sz="2400" dirty="0">
                <a:latin typeface="Times New Roman" panose="02020603050405020304" pitchFamily="18" charset="0"/>
                <a:ea typeface="黑体" pitchFamily="2" charset="-122"/>
                <a:cs typeface="Times New Roman" panose="02020603050405020304" pitchFamily="18" charset="0"/>
                <a:sym typeface="Symbol" pitchFamily="18" charset="2"/>
              </a:rPr>
              <a:t>如</a:t>
            </a:r>
            <a:r>
              <a:rPr lang="en-US" altLang="zh-CN" sz="2400" dirty="0">
                <a:latin typeface="Times New Roman" panose="02020603050405020304" pitchFamily="18" charset="0"/>
                <a:cs typeface="Times New Roman" panose="02020603050405020304" pitchFamily="18" charset="0"/>
              </a:rPr>
              <a:t>N≡N</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HC≡CH</a:t>
            </a:r>
            <a:endParaRPr lang="zh-CN" altLang="en-US" sz="2400" dirty="0">
              <a:solidFill>
                <a:srgbClr val="0000CC"/>
              </a:solidFill>
              <a:latin typeface="Times New Roman" panose="02020603050405020304" pitchFamily="18" charset="0"/>
              <a:ea typeface="黑体" pitchFamily="2" charset="-122"/>
              <a:cs typeface="Times New Roman" panose="02020603050405020304" pitchFamily="18" charset="0"/>
            </a:endParaRPr>
          </a:p>
        </p:txBody>
      </p:sp>
      <p:sp>
        <p:nvSpPr>
          <p:cNvPr id="11" name="Rectangle 54">
            <a:extLst>
              <a:ext uri="{FF2B5EF4-FFF2-40B4-BE49-F238E27FC236}">
                <a16:creationId xmlns:a16="http://schemas.microsoft.com/office/drawing/2014/main" id="{D61E1F8D-A001-43A9-AF1F-26A0AAE21D46}"/>
              </a:ext>
            </a:extLst>
          </p:cNvPr>
          <p:cNvSpPr txBox="1">
            <a:spLocks noChangeArrowheads="1"/>
          </p:cNvSpPr>
          <p:nvPr/>
        </p:nvSpPr>
        <p:spPr bwMode="white">
          <a:xfrm>
            <a:off x="251520" y="315913"/>
            <a:ext cx="655250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Franklin Gothic Medium" pitchFamily="34" charset="0"/>
              </a:defRPr>
            </a:lvl2pPr>
            <a:lvl3pPr algn="l" rtl="0" eaLnBrk="0" fontAlgn="base" hangingPunct="0">
              <a:spcBef>
                <a:spcPct val="0"/>
              </a:spcBef>
              <a:spcAft>
                <a:spcPct val="0"/>
              </a:spcAft>
              <a:defRPr sz="3600" b="1">
                <a:solidFill>
                  <a:schemeClr val="bg1"/>
                </a:solidFill>
                <a:latin typeface="Franklin Gothic Medium" pitchFamily="34" charset="0"/>
              </a:defRPr>
            </a:lvl3pPr>
            <a:lvl4pPr algn="l" rtl="0" eaLnBrk="0" fontAlgn="base" hangingPunct="0">
              <a:spcBef>
                <a:spcPct val="0"/>
              </a:spcBef>
              <a:spcAft>
                <a:spcPct val="0"/>
              </a:spcAft>
              <a:defRPr sz="3600" b="1">
                <a:solidFill>
                  <a:schemeClr val="bg1"/>
                </a:solidFill>
                <a:latin typeface="Franklin Gothic Medium" pitchFamily="34" charset="0"/>
              </a:defRPr>
            </a:lvl4pPr>
            <a:lvl5pPr algn="l" rtl="0" eaLnBrk="0" fontAlgn="base" hangingPunct="0">
              <a:spcBef>
                <a:spcPct val="0"/>
              </a:spcBef>
              <a:spcAft>
                <a:spcPct val="0"/>
              </a:spcAft>
              <a:defRPr sz="3600" b="1">
                <a:solidFill>
                  <a:schemeClr val="bg1"/>
                </a:solidFill>
                <a:latin typeface="Franklin Gothic Medium" pitchFamily="34"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pPr eaLnBrk="1" hangingPunct="1">
              <a:defRPr/>
            </a:pPr>
            <a:r>
              <a:rPr lang="en-US" altLang="zh-CN" sz="3200" kern="0">
                <a:latin typeface="Arial" panose="020B0604020202020204" pitchFamily="34" charset="0"/>
                <a:cs typeface="Arial" panose="020B0604020202020204" pitchFamily="34" charset="0"/>
              </a:rPr>
              <a:t>2.3.2.1  </a:t>
            </a:r>
            <a:r>
              <a:rPr lang="zh-CN" altLang="en-US" sz="3200" kern="0">
                <a:latin typeface="+mj-ea"/>
              </a:rPr>
              <a:t>价键理论</a:t>
            </a:r>
            <a:endParaRPr lang="zh-CN" altLang="en-US" sz="3200" kern="0" dirty="0">
              <a:latin typeface="+mj-ea"/>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5939">
                                            <p:txEl>
                                              <p:pRg st="0" end="0"/>
                                            </p:txEl>
                                          </p:spTgt>
                                        </p:tgtEl>
                                        <p:attrNameLst>
                                          <p:attrName>style.visibility</p:attrName>
                                        </p:attrNameLst>
                                      </p:cBhvr>
                                      <p:to>
                                        <p:strVal val="visible"/>
                                      </p:to>
                                    </p:set>
                                    <p:animEffect transition="in" filter="blinds(horizontal)">
                                      <p:cBhvr>
                                        <p:cTn id="7" dur="500"/>
                                        <p:tgtEl>
                                          <p:spTgt spid="935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35940"/>
                                        </p:tgtEl>
                                        <p:attrNameLst>
                                          <p:attrName>style.visibility</p:attrName>
                                        </p:attrNameLst>
                                      </p:cBhvr>
                                      <p:to>
                                        <p:strVal val="visible"/>
                                      </p:to>
                                    </p:set>
                                    <p:animEffect transition="in" filter="blinds(horizontal)">
                                      <p:cBhvr>
                                        <p:cTn id="12" dur="500"/>
                                        <p:tgtEl>
                                          <p:spTgt spid="93594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3430"/>
                                        </p:tgtEl>
                                        <p:attrNameLst>
                                          <p:attrName>style.visibility</p:attrName>
                                        </p:attrNameLst>
                                      </p:cBhvr>
                                      <p:to>
                                        <p:strVal val="visible"/>
                                      </p:to>
                                    </p:set>
                                    <p:animEffect transition="in" filter="fade">
                                      <p:cBhvr>
                                        <p:cTn id="21" dur="500"/>
                                        <p:tgtEl>
                                          <p:spTgt spid="10343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935941"/>
                                        </p:tgtEl>
                                        <p:attrNameLst>
                                          <p:attrName>style.visibility</p:attrName>
                                        </p:attrNameLst>
                                      </p:cBhvr>
                                      <p:to>
                                        <p:strVal val="visible"/>
                                      </p:to>
                                    </p:set>
                                    <p:animEffect transition="in" filter="blinds(horizontal)">
                                      <p:cBhvr>
                                        <p:cTn id="26" dur="500"/>
                                        <p:tgtEl>
                                          <p:spTgt spid="935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39" grpId="0" build="p" autoUpdateAnimBg="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DEFINEDINNAVIGATOR" val="True"/>
  <p:tag name="HOTSPOTTYPE" val="DefinedInNavigator"/>
  <p:tag name="BRANCHTO" val="264"/>
</p:tagLst>
</file>

<file path=ppt/theme/theme1.xml><?xml version="1.0" encoding="utf-8"?>
<a:theme xmlns:a="http://schemas.openxmlformats.org/drawingml/2006/main" name="工程化学">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视点">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txDef>
      <a:spPr bwMode="auto">
        <a:noFill/>
        <a:ln w="9525">
          <a:noFill/>
          <a:miter lim="800000"/>
          <a:headEnd/>
          <a:tailEnd/>
        </a:ln>
      </a:spPr>
      <a:bodyPr>
        <a:spAutoFit/>
      </a:bodyPr>
      <a:lstStyle>
        <a:defPPr>
          <a:buFont typeface="Wingdings" pitchFamily="2" charset="2"/>
          <a:buChar char="Ø"/>
          <a:defRPr sz="2400" i="0" dirty="0">
            <a:solidFill>
              <a:schemeClr val="tx1"/>
            </a:solidFill>
            <a:ea typeface="宋体" pitchFamily="2" charset="-122"/>
          </a:defRPr>
        </a:defPPr>
      </a:lstStyle>
    </a:txDef>
  </a:objectDefaults>
  <a:extraClrSchemeLst>
    <a:extraClrScheme>
      <a:clrScheme name="psh7_Presentation 1">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psh7_Presentation 2">
        <a:dk1>
          <a:srgbClr val="000000"/>
        </a:dk1>
        <a:lt1>
          <a:srgbClr val="FFFFFF"/>
        </a:lt1>
        <a:dk2>
          <a:srgbClr val="FFFFCC"/>
        </a:dk2>
        <a:lt2>
          <a:srgbClr val="5F5F5F"/>
        </a:lt2>
        <a:accent1>
          <a:srgbClr val="5A9E65"/>
        </a:accent1>
        <a:accent2>
          <a:srgbClr val="CCCC00"/>
        </a:accent2>
        <a:accent3>
          <a:srgbClr val="FFFFFF"/>
        </a:accent3>
        <a:accent4>
          <a:srgbClr val="000000"/>
        </a:accent4>
        <a:accent5>
          <a:srgbClr val="B5CCB8"/>
        </a:accent5>
        <a:accent6>
          <a:srgbClr val="B9B900"/>
        </a:accent6>
        <a:hlink>
          <a:srgbClr val="DB8647"/>
        </a:hlink>
        <a:folHlink>
          <a:srgbClr val="90B7CA"/>
        </a:folHlink>
      </a:clrScheme>
      <a:clrMap bg1="lt1" tx1="dk1" bg2="lt2" tx2="dk2" accent1="accent1" accent2="accent2" accent3="accent3" accent4="accent4" accent5="accent5" accent6="accent6" hlink="hlink" folHlink="folHlink"/>
    </a:extraClrScheme>
    <a:extraClrScheme>
      <a:clrScheme name="psh7_Presentation 3">
        <a:dk1>
          <a:srgbClr val="000000"/>
        </a:dk1>
        <a:lt1>
          <a:srgbClr val="FFFFFF"/>
        </a:lt1>
        <a:dk2>
          <a:srgbClr val="FFFFFF"/>
        </a:dk2>
        <a:lt2>
          <a:srgbClr val="4D4D4D"/>
        </a:lt2>
        <a:accent1>
          <a:srgbClr val="7067AF"/>
        </a:accent1>
        <a:accent2>
          <a:srgbClr val="99CCFF"/>
        </a:accent2>
        <a:accent3>
          <a:srgbClr val="FFFFFF"/>
        </a:accent3>
        <a:accent4>
          <a:srgbClr val="000000"/>
        </a:accent4>
        <a:accent5>
          <a:srgbClr val="BBB8D4"/>
        </a:accent5>
        <a:accent6>
          <a:srgbClr val="8AB9E7"/>
        </a:accent6>
        <a:hlink>
          <a:srgbClr val="CCCCFF"/>
        </a:hlink>
        <a:folHlink>
          <a:srgbClr val="C68DFF"/>
        </a:folHlink>
      </a:clrScheme>
      <a:clrMap bg1="lt1" tx1="dk1" bg2="lt2" tx2="dk2" accent1="accent1" accent2="accent2" accent3="accent3" accent4="accent4" accent5="accent5" accent6="accent6" hlink="hlink" folHlink="folHlink"/>
    </a:extraClrScheme>
    <a:extraClrScheme>
      <a:clrScheme name="psh7_Presentation 4">
        <a:dk1>
          <a:srgbClr val="000000"/>
        </a:dk1>
        <a:lt1>
          <a:srgbClr val="FFFFFF"/>
        </a:lt1>
        <a:dk2>
          <a:srgbClr val="FEE9DE"/>
        </a:dk2>
        <a:lt2>
          <a:srgbClr val="777777"/>
        </a:lt2>
        <a:accent1>
          <a:srgbClr val="6D5484"/>
        </a:accent1>
        <a:accent2>
          <a:srgbClr val="D88EC6"/>
        </a:accent2>
        <a:accent3>
          <a:srgbClr val="FFFFFF"/>
        </a:accent3>
        <a:accent4>
          <a:srgbClr val="000000"/>
        </a:accent4>
        <a:accent5>
          <a:srgbClr val="BAB3C2"/>
        </a:accent5>
        <a:accent6>
          <a:srgbClr val="C480B3"/>
        </a:accent6>
        <a:hlink>
          <a:srgbClr val="EA8484"/>
        </a:hlink>
        <a:folHlink>
          <a:srgbClr val="8BCFB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13965</Words>
  <Application>Microsoft Office PowerPoint</Application>
  <PresentationFormat>全屏显示(4:3)</PresentationFormat>
  <Paragraphs>1808</Paragraphs>
  <Slides>176</Slides>
  <Notes>36</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176</vt:i4>
      </vt:variant>
    </vt:vector>
  </HeadingPairs>
  <TitlesOfParts>
    <vt:vector size="196" baseType="lpstr">
      <vt:lpstr>HY견고딕</vt:lpstr>
      <vt:lpstr>仿宋</vt:lpstr>
      <vt:lpstr>仿宋_GB2312</vt:lpstr>
      <vt:lpstr>黑体</vt:lpstr>
      <vt:lpstr>华文仿宋</vt:lpstr>
      <vt:lpstr>华文楷体</vt:lpstr>
      <vt:lpstr>楷体_GB2312</vt:lpstr>
      <vt:lpstr>宋体</vt:lpstr>
      <vt:lpstr>微软雅黑</vt:lpstr>
      <vt:lpstr>Arial</vt:lpstr>
      <vt:lpstr>Franklin Gothic Book</vt:lpstr>
      <vt:lpstr>Franklin Gothic Medium</vt:lpstr>
      <vt:lpstr>Tahoma</vt:lpstr>
      <vt:lpstr>Times New Roman</vt:lpstr>
      <vt:lpstr>Wingdings</vt:lpstr>
      <vt:lpstr>工程化学</vt:lpstr>
      <vt:lpstr>Equation</vt:lpstr>
      <vt:lpstr>BMP 图像</vt:lpstr>
      <vt:lpstr>Document</vt:lpstr>
      <vt:lpstr>Image</vt:lpstr>
      <vt:lpstr>第2章  物质结构基础</vt:lpstr>
      <vt:lpstr>内容提要</vt:lpstr>
      <vt:lpstr>知识要点</vt:lpstr>
      <vt:lpstr> 概 述</vt:lpstr>
      <vt:lpstr>2.1  物质的状态                                                                                                                                                                                                                                          </vt:lpstr>
      <vt:lpstr>2.1.1  气体</vt:lpstr>
      <vt:lpstr>PowerPoint 演示文稿</vt:lpstr>
      <vt:lpstr>PowerPoint 演示文稿</vt:lpstr>
      <vt:lpstr>2.1.2  液体</vt:lpstr>
      <vt:lpstr>2.1.3  固体</vt:lpstr>
      <vt:lpstr>2.1.3.1  晶体与非晶体的对比</vt:lpstr>
      <vt:lpstr>2.1.4  物质的其它聚集状态</vt:lpstr>
      <vt:lpstr>2.1.6  液晶</vt:lpstr>
      <vt:lpstr>2.2  原子结构和元素周期律</vt:lpstr>
      <vt:lpstr>2.2  原子结构和元素周期律</vt:lpstr>
      <vt:lpstr>2.2.1  原子的基本结构</vt:lpstr>
      <vt:lpstr>2.2.1  原子的基本结构</vt:lpstr>
      <vt:lpstr>2.2.1  原子的基本结构</vt:lpstr>
      <vt:lpstr>2.2.1  原子的基本结构</vt:lpstr>
      <vt:lpstr>2.2.1  原子的基本结构</vt:lpstr>
      <vt:lpstr>2.2.1  原子的基本结构</vt:lpstr>
      <vt:lpstr>2.2.1  原子的基本结构</vt:lpstr>
      <vt:lpstr>2.2.1  原子的基本结构</vt:lpstr>
      <vt:lpstr>2.2.1  原子的基本结构</vt:lpstr>
      <vt:lpstr>2.2.1  原子的基本结构</vt:lpstr>
      <vt:lpstr>2.2.1  原子的基本结构</vt:lpstr>
      <vt:lpstr>2.2.1  原子的基本结构</vt:lpstr>
      <vt:lpstr>2.2.1  原子的基本结构</vt:lpstr>
      <vt:lpstr>2.2.1  原子的基本结构</vt:lpstr>
      <vt:lpstr>2.2.1.1  玻尔(N.Bohr)理论</vt:lpstr>
      <vt:lpstr>2.2.1.1  玻尔(N. Bohr)理论</vt:lpstr>
      <vt:lpstr>2.2.1.1  玻尔(N. Bohr)理论</vt:lpstr>
      <vt:lpstr>2.2.1  原子的基本结构</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2.2.1.2  现代原子结构理论</vt:lpstr>
      <vt:lpstr>2.2.1  原子的基本结构</vt:lpstr>
      <vt:lpstr>2.2.1.2  现代原子结构理论</vt:lpstr>
      <vt:lpstr>2.2.1.2  现代原子结构理论</vt:lpstr>
      <vt:lpstr>2.2.2  多电子原子核外电子运动状态</vt:lpstr>
      <vt:lpstr>2.2.2  多电子原子核外电子运动状态</vt:lpstr>
      <vt:lpstr>2.2.2  多电子原子核外电子运动状态</vt:lpstr>
      <vt:lpstr>2.2.2  多电子原子核外电子运动状态</vt:lpstr>
      <vt:lpstr>2.2.2  多电子原子核外电子运动状态</vt:lpstr>
      <vt:lpstr>2.2.2  多电子原子核外电子运动状态</vt:lpstr>
      <vt:lpstr>2.2.2  多电子原子核外电子运动状态</vt:lpstr>
      <vt:lpstr>2.2.3  元素周期律</vt:lpstr>
      <vt:lpstr>2.2.3  元素周期律</vt:lpstr>
      <vt:lpstr>2.2.3  元素周期律</vt:lpstr>
      <vt:lpstr>2.2.3  元素周期律</vt:lpstr>
      <vt:lpstr>2.2.3.3  元素基本性质的周期性</vt:lpstr>
      <vt:lpstr>2.2.3.3  元素基本性质的周期性</vt:lpstr>
      <vt:lpstr>2.2.3.3  元素基本性质的周期性</vt:lpstr>
      <vt:lpstr>2.2.3.3  元素基本性质的周期性</vt:lpstr>
      <vt:lpstr>2.2.3.3  元素基本性质的周期性</vt:lpstr>
      <vt:lpstr>2.2.3.3  元素基本性质的周期性</vt:lpstr>
      <vt:lpstr>2.2.3.3  元素基本性质的周期性</vt:lpstr>
      <vt:lpstr>2.2.3.3  元素基本性质的周期性</vt:lpstr>
      <vt:lpstr>2.2.3.3  元素基本性质的周期性</vt:lpstr>
      <vt:lpstr>2.2.4  珍贵的历史瞬间</vt:lpstr>
      <vt:lpstr>2.3  化学键与分子结构</vt:lpstr>
      <vt:lpstr>2.3  化学键与分子结构</vt:lpstr>
      <vt:lpstr>2.3.1  离子键</vt:lpstr>
      <vt:lpstr>2.3.1  离子键</vt:lpstr>
      <vt:lpstr>2.3.1  离子键</vt:lpstr>
      <vt:lpstr>2.3.1  离子键</vt:lpstr>
      <vt:lpstr>2.3.1  离子键</vt:lpstr>
      <vt:lpstr>2.3.2  共价键</vt:lpstr>
      <vt:lpstr>2.3.2  共价键</vt:lpstr>
      <vt:lpstr>2.3.2.1  价键理论</vt:lpstr>
      <vt:lpstr>2.3.2.1  价键理论</vt:lpstr>
      <vt:lpstr>2.3.2.1  价键理论</vt:lpstr>
      <vt:lpstr>2.3.2.1  价键理论</vt:lpstr>
      <vt:lpstr>PowerPoint 演示文稿</vt:lpstr>
      <vt:lpstr>PowerPoint 演示文稿</vt:lpstr>
      <vt:lpstr>PowerPoint 演示文稿</vt:lpstr>
      <vt:lpstr>2.3.2.2  分子轨道理论</vt:lpstr>
      <vt:lpstr>PowerPoint 演示文稿</vt:lpstr>
      <vt:lpstr>2.3.2.2  分子轨道理论（MO）</vt:lpstr>
      <vt:lpstr>2.3.2.2  分子轨道理论</vt:lpstr>
      <vt:lpstr>2.3.2.2  分子轨道理论</vt:lpstr>
      <vt:lpstr>2.3.2.2  分子轨道理论</vt:lpstr>
      <vt:lpstr>2.3.2.2  分子轨道理论</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2.3.2.3  杂化轨道与分子空间构型</vt:lpstr>
      <vt:lpstr>2.3.3  金属键</vt:lpstr>
      <vt:lpstr>2.3.3.1  自由电子气模型</vt:lpstr>
      <vt:lpstr>2.3.3.1  自由电子气模型</vt:lpstr>
      <vt:lpstr>2.3.3.2  金属键的能带理论</vt:lpstr>
      <vt:lpstr>2.3.3.2  金属键的能带理论</vt:lpstr>
      <vt:lpstr>2.3.3.2  金属键的能带理论</vt:lpstr>
      <vt:lpstr>2.3.3.2  金属键的能带理论</vt:lpstr>
      <vt:lpstr>2.3.3.2  金属键的能带理论</vt:lpstr>
      <vt:lpstr>2.3.4  分子间力和氢键</vt:lpstr>
      <vt:lpstr>2.3.4.1  分子的极性</vt:lpstr>
      <vt:lpstr>2.3.4.1  分子的极性</vt:lpstr>
      <vt:lpstr>2.3.4.1  分子的极性</vt:lpstr>
      <vt:lpstr>2.3.4.2  分子的电偶极矩</vt:lpstr>
      <vt:lpstr>2.3.4.3  分子间的作用力</vt:lpstr>
      <vt:lpstr>2.3.4.3  分子间的作用力</vt:lpstr>
      <vt:lpstr>2.3.4.3  分子间的作用力</vt:lpstr>
      <vt:lpstr>2.3.4.3  分子间的作用力</vt:lpstr>
      <vt:lpstr>2.3.4.3  分子间的作用力</vt:lpstr>
      <vt:lpstr>2.3.4.3  分子间的作用力</vt:lpstr>
      <vt:lpstr>2.3.4.4  氢键</vt:lpstr>
      <vt:lpstr>2.3.4.4  氢键</vt:lpstr>
      <vt:lpstr>2.3.4.4  氢键</vt:lpstr>
      <vt:lpstr>2.3.4.5  分子间作用力对物性的影响</vt:lpstr>
      <vt:lpstr>2.3.4.5  分子间作用力对物性的影响</vt:lpstr>
      <vt:lpstr>2.3.5  晶体结构</vt:lpstr>
      <vt:lpstr>2.3.5.1  晶体与非晶体</vt:lpstr>
      <vt:lpstr>2.3.5.1  晶体与非晶体</vt:lpstr>
      <vt:lpstr>2.3.5.2  晶体的基本类型</vt:lpstr>
      <vt:lpstr>2.3.5.2  晶体的基本类型</vt:lpstr>
      <vt:lpstr>2.3.5.2  晶体的基本类型</vt:lpstr>
      <vt:lpstr>2.3.5.2  晶体的基本类型</vt:lpstr>
      <vt:lpstr>2.3.5.2  晶体的基本类型</vt:lpstr>
      <vt:lpstr>2.3.5.2  晶体的基本类型</vt:lpstr>
      <vt:lpstr>2.3.5.2  晶体的基本类型</vt:lpstr>
      <vt:lpstr>2.3.5.2  晶体的基本类型</vt:lpstr>
      <vt:lpstr>2.3.5.2  晶体的基本类型</vt:lpstr>
      <vt:lpstr>2.3.5.3  C60与碳纳米管</vt:lpstr>
      <vt:lpstr>2.3.5.3  C60晶体</vt:lpstr>
      <vt:lpstr>2.3.5.4  金刚石</vt:lpstr>
      <vt:lpstr>2.3.6  晶体缺陷</vt:lpstr>
      <vt:lpstr>2.3.6.1  晶体缺陷</vt:lpstr>
      <vt:lpstr>2.3.7  非整比化合物与非线性光学材料</vt:lpstr>
      <vt:lpstr>2.4  元素化学</vt:lpstr>
      <vt:lpstr>2.4.1  金属元素</vt:lpstr>
      <vt:lpstr>2.4.1.1  概述</vt:lpstr>
      <vt:lpstr>PowerPoint 演示文稿</vt:lpstr>
      <vt:lpstr>2.4.1.2  各区金属元素的基本性质</vt:lpstr>
      <vt:lpstr>2.4.1.2  各区金属元素的基本性质</vt:lpstr>
      <vt:lpstr>2.4.1.2  各区金属元素的基本性质</vt:lpstr>
      <vt:lpstr>2.4.2  非金属元素</vt:lpstr>
      <vt:lpstr>2.4.2.2  非金属元素的氢化物</vt:lpstr>
      <vt:lpstr>本章复习</vt:lpstr>
    </vt:vector>
  </TitlesOfParts>
  <Company>- NDWH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公司概述</dc:title>
  <dc:creator>dong zehua</dc:creator>
  <cp:lastModifiedBy>龚 江</cp:lastModifiedBy>
  <cp:revision>1780</cp:revision>
  <dcterms:created xsi:type="dcterms:W3CDTF">1998-11-11T03:42:16Z</dcterms:created>
  <dcterms:modified xsi:type="dcterms:W3CDTF">2019-10-30T14:17:41Z</dcterms:modified>
</cp:coreProperties>
</file>